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3" r:id="rId3"/>
    <p:sldId id="269" r:id="rId4"/>
    <p:sldId id="270" r:id="rId5"/>
    <p:sldId id="271" r:id="rId6"/>
    <p:sldId id="272" r:id="rId7"/>
    <p:sldId id="260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5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5014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3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34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728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295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235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8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452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173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718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286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5A1B0-66B9-4269-B38D-816DEDDAFEE6}" type="datetimeFigureOut">
              <a:rPr lang="ru-RU" smtClean="0"/>
              <a:t>29.08.2021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A2714-9CB0-4384-B3BB-D868DABE28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987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Экзамен по математике профильного уровня.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2022 год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Цена вычислительной  ошибки: </a:t>
            </a:r>
          </a:p>
          <a:p>
            <a:pPr marL="0" indent="0" algn="ctr">
              <a:buNone/>
            </a:pPr>
            <a:r>
              <a:rPr lang="ru-RU" sz="5200" b="1" dirty="0" smtClean="0">
                <a:solidFill>
                  <a:srgbClr val="FF0000"/>
                </a:solidFill>
              </a:rPr>
              <a:t>потеря баллов.</a:t>
            </a:r>
            <a:endParaRPr lang="ru-RU" sz="52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40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</a:t>
            </a:r>
            <a:r>
              <a:rPr lang="ru-RU" dirty="0" smtClean="0"/>
              <a:t>Пшеничная Л.А. 30.08.2021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547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Возвести в квадрат!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25" y="1743075"/>
            <a:ext cx="10515600" cy="4351338"/>
          </a:xfrm>
        </p:spPr>
        <p:txBody>
          <a:bodyPr/>
          <a:lstStyle/>
          <a:p>
            <a:r>
              <a:rPr lang="ru-RU" dirty="0"/>
              <a:t>Как быстро и без всяких столбиков возвести в квадрат двузначное число? </a:t>
            </a:r>
            <a:r>
              <a:rPr lang="ru-RU" dirty="0" smtClean="0"/>
              <a:t>Применяем </a:t>
            </a:r>
            <a:r>
              <a:rPr lang="ru-RU" dirty="0"/>
              <a:t>формулы сокращенного умножения</a:t>
            </a:r>
            <a:r>
              <a:rPr lang="ru-RU" dirty="0" smtClean="0"/>
              <a:t>: </a:t>
            </a:r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Иногда </a:t>
            </a:r>
            <a:r>
              <a:rPr lang="ru-RU" dirty="0"/>
              <a:t>удобно использовать и другую формулу</a:t>
            </a:r>
          </a:p>
        </p:txBody>
      </p:sp>
      <p:pic>
        <p:nvPicPr>
          <p:cNvPr id="4098" name="Picture 2" descr="39^2=\left( 30+9 \right)^2=30^2+2\cdot30\cdot9+9^2=900+540+81=15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50" y="3024449"/>
            <a:ext cx="6030913" cy="26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\left( a+b \right)^2=a^2+2ab+c^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9" y="2661229"/>
            <a:ext cx="2459038" cy="28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44^2=\left( 40+4 \right)^2=40^2+2\cdot40\cdot4+4^2=1600+320+16=19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9" y="3410055"/>
            <a:ext cx="6030914" cy="26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\left( a-b \right)^2=a^2-2ab+c^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4225393"/>
            <a:ext cx="2359635" cy="271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78^2=\left( 80-2 \right)^2=80^2-2\cdot80\cdot2+2^2=6400-320+4=608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4732553"/>
            <a:ext cx="6010276" cy="259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89^2=\left( 90-1 \right)^2=90^2-2\cdot90\cdot1+1^2=8100-180+1=79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848" y="5200463"/>
            <a:ext cx="6010293" cy="25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35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Числа, оканчивающиеся на 5 в квадрат   возводятся моментально!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5600" y="1749425"/>
            <a:ext cx="10515600" cy="4351338"/>
          </a:xfrm>
        </p:spPr>
        <p:txBody>
          <a:bodyPr/>
          <a:lstStyle/>
          <a:p>
            <a:r>
              <a:rPr lang="ru-RU" dirty="0"/>
              <a:t>Допустим, надо найти квадрат числа </a:t>
            </a:r>
            <a:r>
              <a:rPr lang="ru-RU" dirty="0" smtClean="0"/>
              <a:t>А5 (А -не </a:t>
            </a:r>
            <a:r>
              <a:rPr lang="ru-RU" dirty="0"/>
              <a:t>обязательно цифра, любое натуральное число). </a:t>
            </a:r>
            <a:r>
              <a:rPr lang="ru-RU" dirty="0" smtClean="0"/>
              <a:t>Умножаем А на А+1 </a:t>
            </a:r>
            <a:r>
              <a:rPr lang="ru-RU" dirty="0"/>
              <a:t>и к результату </a:t>
            </a:r>
            <a:r>
              <a:rPr lang="ru-RU" dirty="0" smtClean="0"/>
              <a:t>приписываем 25. ВСЁ!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Например:                                       (4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⸱5 и приписали 25)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/>
              <a:t>                                                            (6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⸱7 и приписали 25)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                                                       (12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⸱13=156 и приписали 25)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4" name="Picture 4" descr="45^2=2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3100716"/>
            <a:ext cx="1544638" cy="28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65^2=42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225" y="3681939"/>
            <a:ext cx="1453356" cy="268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125^2= 156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867" y="4215965"/>
            <a:ext cx="1601714" cy="245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262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Как  </a:t>
            </a:r>
            <a:r>
              <a:rPr lang="ru-RU" dirty="0"/>
              <a:t>извлечь квадратный корень без калькулятора?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2625" y="1890712"/>
            <a:ext cx="10515600" cy="4351338"/>
          </a:xfrm>
        </p:spPr>
        <p:txBody>
          <a:bodyPr/>
          <a:lstStyle/>
          <a:p>
            <a:r>
              <a:rPr lang="ru-RU" dirty="0"/>
              <a:t>Первый способ – разложение подкоренного выражения на множители.</a:t>
            </a:r>
          </a:p>
          <a:p>
            <a:pPr marL="0" indent="0">
              <a:buNone/>
            </a:pPr>
            <a:r>
              <a:rPr lang="ru-RU" dirty="0"/>
              <a:t>Например, </a:t>
            </a:r>
            <a:r>
              <a:rPr lang="ru-RU" dirty="0" smtClean="0"/>
              <a:t>найдем</a:t>
            </a:r>
          </a:p>
          <a:p>
            <a:pPr marL="0" indent="0">
              <a:buNone/>
            </a:pPr>
            <a:r>
              <a:rPr lang="ru-RU" dirty="0" smtClean="0"/>
              <a:t>Число 6561 делится на 3 (так как сумма цифр делится на 3).</a:t>
            </a:r>
          </a:p>
          <a:p>
            <a:pPr marL="0" indent="0">
              <a:buNone/>
            </a:pPr>
            <a:r>
              <a:rPr lang="ru-RU" dirty="0" smtClean="0"/>
              <a:t>Разложим 6561 на множители 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\sqrt{6561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37" y="2827536"/>
            <a:ext cx="973138" cy="36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6561=3 \cdot 3 \cdot 3 \cdot 3 \cdot 81=81 \cdot 8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4" y="3829050"/>
            <a:ext cx="5351998" cy="30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\sqrt{6561}=8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4" y="4337843"/>
            <a:ext cx="2132058" cy="30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\sqrt{2916}=\sqrt{2\cdot2\cdot3\cdot3\cdot3\cdot27}=2\cdot27=5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4" y="5030072"/>
            <a:ext cx="5390963" cy="31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\sqrt{4356}=\sqrt{2\cdot2\cdot3\cdot3\cdot11\cdot11}=6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191" y="5592705"/>
            <a:ext cx="5353796" cy="383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 извлечь квадратный корень без калькулятора?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591" y="2014071"/>
            <a:ext cx="10625844" cy="6220958"/>
          </a:xfrm>
        </p:spPr>
        <p:txBody>
          <a:bodyPr/>
          <a:lstStyle/>
          <a:p>
            <a:pPr algn="just"/>
            <a:r>
              <a:rPr lang="ru-RU" dirty="0" smtClean="0"/>
              <a:t>Второй </a:t>
            </a:r>
            <a:r>
              <a:rPr lang="ru-RU" dirty="0"/>
              <a:t>способ. Он удобен, если число, из которого надо извлечь корень, никак не получается разложить на </a:t>
            </a:r>
            <a:r>
              <a:rPr lang="ru-RU" dirty="0" smtClean="0"/>
              <a:t>множители.</a:t>
            </a:r>
          </a:p>
          <a:p>
            <a:pPr algn="just"/>
            <a:r>
              <a:rPr lang="ru-RU" dirty="0"/>
              <a:t>Например, надо </a:t>
            </a:r>
            <a:r>
              <a:rPr lang="ru-RU" dirty="0" smtClean="0"/>
              <a:t>найти             . Число под корнем нечётное, не делится на 3, не делится на 5, не делится на 7 и т.д. Применяем метод подбора. Так проще!</a:t>
            </a:r>
          </a:p>
          <a:p>
            <a:pPr marL="0" indent="0" algn="just">
              <a:buNone/>
            </a:pPr>
            <a:r>
              <a:rPr lang="ru-RU" dirty="0"/>
              <a:t>Очевидно, что в квадрат возводили двузначное число, которое находится между </a:t>
            </a:r>
            <a:r>
              <a:rPr lang="ru-RU" dirty="0" smtClean="0"/>
              <a:t>числами 70 и 80. Значит первая цифра 7. Число 5041 оканчивается цифрой 1. Значит последняя цифра либо 1, </a:t>
            </a:r>
          </a:p>
          <a:p>
            <a:pPr marL="0" indent="0" algn="just">
              <a:buNone/>
            </a:pPr>
            <a:r>
              <a:rPr lang="ru-RU" dirty="0" smtClean="0"/>
              <a:t>либо 9. Проверяем                                                                      </a:t>
            </a:r>
          </a:p>
          <a:p>
            <a:pPr marL="0" indent="0" algn="just">
              <a:buNone/>
            </a:pPr>
            <a:r>
              <a:rPr lang="ru-RU" dirty="0" smtClean="0"/>
              <a:t>                                               Получилось!</a:t>
            </a:r>
          </a:p>
          <a:p>
            <a:endParaRPr lang="ru-RU" dirty="0"/>
          </a:p>
        </p:txBody>
      </p:sp>
      <p:pic>
        <p:nvPicPr>
          <p:cNvPr id="7170" name="Picture 2" descr="\sqrt{5041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869" y="2984236"/>
            <a:ext cx="920190" cy="34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71^2=\left( 70+1 \right)^2=4900+140+1=50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120" y="5451402"/>
            <a:ext cx="4975868" cy="330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40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Запомни!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число, из которого надо извлечь квадратный корень, заканчивается </a:t>
            </a:r>
            <a:r>
              <a:rPr lang="ru-RU" dirty="0" smtClean="0"/>
              <a:t>на 2,3, 7 или 8 </a:t>
            </a:r>
            <a:r>
              <a:rPr lang="ru-RU" dirty="0"/>
              <a:t>значит, квадратный корень из него будет числом иррациональным. Потому что ни один квадрат целого числа не заканчивается на </a:t>
            </a:r>
            <a:r>
              <a:rPr lang="ru-RU" dirty="0" smtClean="0"/>
              <a:t>2, 3, 7 или 8.</a:t>
            </a:r>
          </a:p>
          <a:p>
            <a:r>
              <a:rPr lang="ru-RU" dirty="0"/>
              <a:t>Помните, что в задачах части 1 вариантов ЕГЭ по математике ответ должен быть записан в виде целого числа или конечной десятичной дроби, то есть должен являться рациональным числом.</a:t>
            </a:r>
          </a:p>
        </p:txBody>
      </p:sp>
    </p:spTree>
    <p:extLst>
      <p:ext uri="{BB962C8B-B14F-4D97-AF65-F5344CB8AC3E}">
        <p14:creationId xmlns:p14="http://schemas.microsoft.com/office/powerpoint/2010/main" val="35941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Дискриминант!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9520" y="1927225"/>
            <a:ext cx="10515600" cy="4351338"/>
          </a:xfrm>
        </p:spPr>
        <p:txBody>
          <a:bodyPr/>
          <a:lstStyle/>
          <a:p>
            <a:r>
              <a:rPr lang="ru-RU" dirty="0"/>
              <a:t>Квадратные уравнения встречаются нам в самых разнообразных задачах ЕГЭ. В них нужно считать дискриминант, а затем извлекать из него корень. И совсем не обязательно искать корни из пятизначных чисел. Во многих случаях дискриминант удается разложить на множители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Например </a:t>
            </a:r>
            <a:endParaRPr lang="ru-RU" dirty="0"/>
          </a:p>
        </p:txBody>
      </p:sp>
      <p:pic>
        <p:nvPicPr>
          <p:cNvPr id="1026" name="Picture 2" descr="2x^2+90x-8100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9116" y="3899647"/>
            <a:ext cx="3752254" cy="371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=8100+8 \cdot 8100=8100\left( 1+8 \right)=8100 \cdot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680" y="4507287"/>
            <a:ext cx="6825793" cy="37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sqrt{D}=90 \cdot 3=2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857" y="5116140"/>
            <a:ext cx="2546488" cy="34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4555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2329" y="325250"/>
            <a:ext cx="10515600" cy="1325563"/>
          </a:xfrm>
        </p:spPr>
        <p:txBody>
          <a:bodyPr/>
          <a:lstStyle/>
          <a:p>
            <a:r>
              <a:rPr lang="ru-RU" dirty="0" smtClean="0"/>
              <a:t>   Снова дискриминант!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50813"/>
            <a:ext cx="10515600" cy="4351338"/>
          </a:xfrm>
        </p:spPr>
        <p:txBody>
          <a:bodyPr/>
          <a:lstStyle/>
          <a:p>
            <a:r>
              <a:rPr lang="ru-RU" dirty="0"/>
              <a:t>Иногда дискриминант удается посчитать по известной формуле сокращенного умножения</a:t>
            </a:r>
            <a:r>
              <a:rPr lang="ru-RU" dirty="0" smtClean="0"/>
              <a:t>:                                           </a:t>
            </a:r>
          </a:p>
          <a:p>
            <a:r>
              <a:rPr lang="ru-RU" dirty="0" smtClean="0"/>
              <a:t> </a:t>
            </a:r>
            <a:r>
              <a:rPr lang="ru-RU" dirty="0"/>
              <a:t>Вот, например, такое уравнение вполне может получиться при решении текстовой задачи:</a:t>
            </a:r>
          </a:p>
        </p:txBody>
      </p:sp>
      <p:pic>
        <p:nvPicPr>
          <p:cNvPr id="2052" name="Picture 4" descr="a^2-b^2=\left( a-b \right)\left( a+b \righ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869" y="2079891"/>
            <a:ext cx="2856566" cy="296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9x^2-37x+4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869" y="2976376"/>
            <a:ext cx="2856566" cy="33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=b^2 - 4ac= 37^2-4 \cdot 9 \cdot 4=37^2-12^2=\left( 37-12 \right)\left( 37+12 \right)=25 \cdot 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377" y="3649186"/>
            <a:ext cx="8651774" cy="593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\sqrt{D}=\sqrt{25 \cdot 49}=5 \cdot 7=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917" y="4747927"/>
            <a:ext cx="4858777" cy="43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691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/>
              <a:t>Сложных вычислений можно избежать при решении текстовой задачи.</a:t>
            </a:r>
            <a:endParaRPr lang="ru-RU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dirty="0"/>
                  <a:t>Моторная лодка прошла против течения реки 112 км и вернулась в пункт отправления, затратив на обратный путь на 6 часов меньше. Найдите скорость течения, если скорость лодки в неподвижной воде равна 11 км/ч. Ответ дайте в км/ч</a:t>
                </a:r>
                <a:r>
                  <a:rPr lang="ru-RU" dirty="0" smtClean="0"/>
                  <a:t>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i="1"/>
                          </m:ctrlPr>
                        </m:fPr>
                        <m:num>
                          <m:r>
                            <a:rPr lang="ru-RU" i="1"/>
                            <m:t>112</m:t>
                          </m:r>
                        </m:num>
                        <m:den>
                          <m:r>
                            <a:rPr lang="ru-RU" i="1"/>
                            <m:t>11+</m:t>
                          </m:r>
                          <m:r>
                            <a:rPr lang="ru-RU" i="1"/>
                            <m:t>𝑥</m:t>
                          </m:r>
                        </m:den>
                      </m:f>
                      <m:r>
                        <a:rPr lang="ru-RU" i="1"/>
                        <m:t>+6=</m:t>
                      </m:r>
                      <m:f>
                        <m:fPr>
                          <m:ctrlPr>
                            <a:rPr lang="ru-RU" i="1"/>
                          </m:ctrlPr>
                        </m:fPr>
                        <m:num>
                          <m:r>
                            <a:rPr lang="ru-RU" i="1"/>
                            <m:t>112</m:t>
                          </m:r>
                        </m:num>
                        <m:den>
                          <m:r>
                            <a:rPr lang="ru-RU" i="1"/>
                            <m:t>11−</m:t>
                          </m:r>
                          <m:r>
                            <a:rPr lang="ru-RU" i="1"/>
                            <m:t>𝑥</m:t>
                          </m:r>
                          <m:r>
                            <a:rPr lang="ru-RU" i="1"/>
                            <m:t> </m:t>
                          </m:r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i="1"/>
                          </m:ctrlPr>
                        </m:sSupPr>
                        <m:e>
                          <m:r>
                            <a:rPr lang="ru-RU" i="1"/>
                            <m:t>3</m:t>
                          </m:r>
                          <m:r>
                            <a:rPr lang="ru-RU" i="1"/>
                            <m:t>𝑥</m:t>
                          </m:r>
                        </m:e>
                        <m:sup>
                          <m:r>
                            <a:rPr lang="ru-RU" i="1"/>
                            <m:t>2</m:t>
                          </m:r>
                        </m:sup>
                      </m:sSup>
                      <m:r>
                        <a:rPr lang="ru-RU" i="1"/>
                        <m:t>+112</m:t>
                      </m:r>
                      <m:r>
                        <a:rPr lang="ru-RU" i="1"/>
                        <m:t>𝑥</m:t>
                      </m:r>
                      <m:r>
                        <a:rPr lang="ru-RU" i="1"/>
                        <m:t>−363=0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r>
                  <a:rPr lang="ru-RU" smtClean="0"/>
                  <a:t>Ответ: 3</a:t>
                </a:r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17" t="-2241" r="-75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7236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</a:t>
            </a:r>
            <a:r>
              <a:rPr lang="ru-RU" dirty="0" smtClean="0">
                <a:solidFill>
                  <a:srgbClr val="FF0000"/>
                </a:solidFill>
              </a:rPr>
              <a:t>ПОМНИМ: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Проверка заданий </a:t>
            </a:r>
            <a:r>
              <a:rPr lang="ru-RU" b="1" dirty="0"/>
              <a:t>первой части </a:t>
            </a:r>
            <a:r>
              <a:rPr lang="ru-RU" dirty="0"/>
              <a:t>профильного ЕГЭ по математике - автоматическая. Здесь не бывает </a:t>
            </a:r>
            <a:r>
              <a:rPr lang="ru-RU" b="1" dirty="0"/>
              <a:t>«почти правильного» </a:t>
            </a:r>
            <a:r>
              <a:rPr lang="ru-RU" dirty="0"/>
              <a:t>ответа. Либо он правилен, либо нет. Одна вычислительная ошибка – и привет, задача не засчитывается. Поэтому в ваших интересах научиться считать быстро, правильно и без калькулятора.</a:t>
            </a:r>
          </a:p>
          <a:p>
            <a:pPr algn="just"/>
            <a:r>
              <a:rPr lang="ru-RU" dirty="0"/>
              <a:t>Задания </a:t>
            </a:r>
            <a:r>
              <a:rPr lang="ru-RU" b="1" dirty="0"/>
              <a:t>второй части </a:t>
            </a:r>
            <a:r>
              <a:rPr lang="ru-RU" dirty="0"/>
              <a:t>профильного ЕГЭ по математике проверяет эксперт. Позаботьтесь о нем! Пусть ему будет понятен и ваш почерк, и логика решения.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9512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8894" y="365125"/>
            <a:ext cx="10515600" cy="1325563"/>
          </a:xfrm>
        </p:spPr>
        <p:txBody>
          <a:bodyPr/>
          <a:lstStyle/>
          <a:p>
            <a:r>
              <a:rPr lang="ru-RU" dirty="0" smtClean="0"/>
              <a:t>                   </a:t>
            </a:r>
            <a:r>
              <a:rPr lang="ru-RU" b="1" dirty="0" smtClean="0">
                <a:solidFill>
                  <a:srgbClr val="FF0000"/>
                </a:solidFill>
              </a:rPr>
              <a:t>Не делай так 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17891" y="1690688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</a:t>
            </a:r>
            <a:r>
              <a:rPr lang="ru-RU" dirty="0" smtClean="0"/>
              <a:t>з-за </a:t>
            </a:r>
            <a:r>
              <a:rPr lang="ru-RU" dirty="0"/>
              <a:t>чего все-таки выпускники теряют на ЕГЭ драгоценные баллы. Ведь ошибки в вычислениях возникают не просто так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s://ege-study.ru/ru/ege/materialy/matematika/bystryj-schet-bez-kalkulyatora-i-bez-vychislitelnyx-oshibok/pict4/pict_4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891" y="3223931"/>
            <a:ext cx="3649943" cy="182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ege-study.ru/ru/ege/materialy/matematika/bystryj-schet-bez-kalkulyatora-i-bez-vychislitelnyx-oshibok/pict4/pict_4_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918" y="2823032"/>
            <a:ext cx="1564341" cy="287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ege-study.ru/ru/ege/materialy/matematika/bystryj-schet-bez-kalkulyatora-i-bez-vychislitelnyx-oshibok/pict4/pict_4_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160" y="2745319"/>
            <a:ext cx="1633919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ege-study.ru/ru/ege/materialy/matematika/bystryj-schet-bez-kalkulyatora-i-bez-vychislitelnyx-oshibok/pict4/pict_4_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5751" y="2898146"/>
            <a:ext cx="1355352" cy="273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0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Верный путь к потере баллов!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Верный путь к потере баллов - неаккуратные вычисления, в которых что-то исправлено, зачеркнуто, одна цифра написана поверх другой. Посмотрите на свои черновики. Возможно, они выглядят так же</a:t>
            </a:r>
            <a:r>
              <a:rPr lang="ru-RU" dirty="0" smtClean="0"/>
              <a:t>?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Почему-то </a:t>
            </a:r>
            <a:r>
              <a:rPr lang="ru-RU" dirty="0"/>
              <a:t>многие школьники, считая в столбик, стараются сделать это 1) очень-очень быстро, 2) очень мелкими цифрами, в уголке тетради и 3) карандашом. В результате получается </a:t>
            </a:r>
            <a:r>
              <a:rPr lang="ru-RU" dirty="0" smtClean="0"/>
              <a:t>то, что мы видели на предыдущем слайде.</a:t>
            </a:r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338022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Многие школьники привыкли игнорировать скобки в выражениях. Иногда встречается и такое:                                          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П</a:t>
            </a:r>
            <a:r>
              <a:rPr lang="ru-RU" dirty="0" smtClean="0"/>
              <a:t>омните</a:t>
            </a:r>
            <a:r>
              <a:rPr lang="ru-RU" dirty="0"/>
              <a:t>, что знак равенства ставится не где попало, а только между равными величинами. Пишите грамотно, даже на черновике.</a:t>
            </a:r>
          </a:p>
        </p:txBody>
      </p:sp>
      <p:pic>
        <p:nvPicPr>
          <p:cNvPr id="5122" name="Picture 2" descr="https://ege-study.ru/ru/ege/materialy/matematika/bystryj-schet-bez-kalkulyatora-i-bez-vychislitelnyx-oshibok/pict4/pict_4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1655" y="2750993"/>
            <a:ext cx="5499638" cy="8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177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Огромное </a:t>
            </a:r>
            <a:r>
              <a:rPr lang="ru-RU" dirty="0"/>
              <a:t>количество вычислительных ошибок </a:t>
            </a:r>
            <a:r>
              <a:rPr lang="ru-RU" dirty="0" smtClean="0"/>
              <a:t>      связано </a:t>
            </a:r>
            <a:r>
              <a:rPr lang="ru-RU" dirty="0"/>
              <a:t>с дробями. Если вы делите дробь на дробь – пользуйтесь тем, </a:t>
            </a:r>
            <a:r>
              <a:rPr lang="ru-RU" dirty="0" smtClean="0"/>
              <a:t>что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Здесь </a:t>
            </a:r>
            <a:r>
              <a:rPr lang="ru-RU" dirty="0"/>
              <a:t>нарисован «гамбургер», то есть многоэтажная дробь. Крайне сложно при таком способе получить правильный ответ.</a:t>
            </a:r>
          </a:p>
        </p:txBody>
      </p:sp>
      <p:pic>
        <p:nvPicPr>
          <p:cNvPr id="6146" name="Picture 2" descr="\genfrac{}{}{}{0}{\displaystyle a}{\displaystyle b}:\genfrac{}{}{}{0}{\displaystyle c}{\displaystyle d}=\genfrac{}{}{}{0}{\displaystyle a}{\displaystyle b} \cdot \genfrac{}{}{}{0}{\displaystyle d}{\displaystyle c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868" y="2771091"/>
            <a:ext cx="1673225" cy="63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ge-study.ru/ru/ege/materialy/matematika/bystryj-schet-bez-kalkulyatora-i-bez-vychislitelnyx-oshibok/pict4/pict_4_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1976" y="2905561"/>
            <a:ext cx="3638550" cy="153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369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Учимся рациональному счёту!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0549" y="2025650"/>
            <a:ext cx="10515600" cy="4351338"/>
          </a:xfrm>
        </p:spPr>
        <p:txBody>
          <a:bodyPr/>
          <a:lstStyle/>
          <a:p>
            <a:r>
              <a:rPr lang="ru-RU" dirty="0" smtClean="0"/>
              <a:t> Главное правило :</a:t>
            </a:r>
          </a:p>
          <a:p>
            <a:pPr marL="0" indent="0">
              <a:buNone/>
            </a:pPr>
            <a:r>
              <a:rPr lang="ru-RU" dirty="0" smtClean="0"/>
              <a:t> если </a:t>
            </a:r>
            <a:r>
              <a:rPr lang="ru-RU" dirty="0"/>
              <a:t>какое-то вычисление можно </a:t>
            </a:r>
            <a:r>
              <a:rPr lang="ru-RU" dirty="0" smtClean="0"/>
              <a:t>упростить </a:t>
            </a:r>
            <a:r>
              <a:rPr lang="ru-RU" dirty="0"/>
              <a:t>– </a:t>
            </a:r>
            <a:r>
              <a:rPr lang="ru-RU" dirty="0" smtClean="0"/>
              <a:t>упростите </a:t>
            </a:r>
            <a:r>
              <a:rPr lang="ru-RU" dirty="0"/>
              <a:t>его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Семьдесят процентов выпускников решают его «в лоб». Считают дискриминант по </a:t>
            </a:r>
            <a:r>
              <a:rPr lang="ru-RU" dirty="0" smtClean="0"/>
              <a:t>формуле                    после </a:t>
            </a:r>
            <a:r>
              <a:rPr lang="ru-RU" dirty="0"/>
              <a:t>чего говорят, что корень невозможно извлечь без калькулятора. Но ведь можно разделить левую и правую части уравнения </a:t>
            </a:r>
            <a:r>
              <a:rPr lang="ru-RU" dirty="0" smtClean="0"/>
              <a:t>на 333!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31" name="Picture 7" descr="666x^2+999x-666=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2" y="3138986"/>
            <a:ext cx="3876676" cy="34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b^2-4a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4" y="3991474"/>
            <a:ext cx="1323976" cy="32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2x^2+3x-2=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318" y="5278982"/>
            <a:ext cx="3350420" cy="421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3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Счета «столбиком» можно избежать!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8" y="2171700"/>
            <a:ext cx="11144250" cy="8613776"/>
          </a:xfrm>
        </p:spPr>
        <p:txBody>
          <a:bodyPr/>
          <a:lstStyle/>
          <a:p>
            <a:r>
              <a:rPr lang="ru-RU" dirty="0"/>
              <a:t> Многие школьники не любят умножение в «столбик». Никому не нравилось в четвертом классе решать скучные «примеры». Однако перемножить числа во многих случаях можно и без «столбика», в строчку. </a:t>
            </a:r>
            <a:r>
              <a:rPr lang="ru-RU" dirty="0" smtClean="0"/>
              <a:t>Это </a:t>
            </a:r>
            <a:r>
              <a:rPr lang="ru-RU" dirty="0"/>
              <a:t>намного быстрее</a:t>
            </a:r>
            <a:r>
              <a:rPr lang="ru-RU" dirty="0" smtClean="0"/>
              <a:t>.</a:t>
            </a:r>
            <a:r>
              <a:rPr lang="ru-RU" dirty="0"/>
              <a:t> </a:t>
            </a:r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Обратите </a:t>
            </a:r>
            <a:r>
              <a:rPr lang="ru-RU" dirty="0"/>
              <a:t>внимание, что мы начинаем не с меньших разрядов, а с </a:t>
            </a:r>
            <a:r>
              <a:rPr lang="ru-RU" dirty="0" err="1"/>
              <a:t>бoльших</a:t>
            </a:r>
            <a:r>
              <a:rPr lang="ru-RU" dirty="0"/>
              <a:t>. Это удобно.</a:t>
            </a:r>
          </a:p>
        </p:txBody>
      </p:sp>
      <p:pic>
        <p:nvPicPr>
          <p:cNvPr id="2050" name="Picture 2" descr="385 \cdot 7=300 \cdot 7+80 \cdot 7+5 \cdot 7=2100+560+35=26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2" y="3843338"/>
            <a:ext cx="7112489" cy="23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18 \cdot 17=18 \cdot 10+18 \cdot 7=18 \cdot 10+10 \cdot 7+8 \cdot 7=180+70+56=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10880"/>
            <a:ext cx="7112488" cy="213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60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Деление!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51" y="1443038"/>
            <a:ext cx="11544299" cy="75009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Теперь </a:t>
            </a:r>
            <a:r>
              <a:rPr lang="ru-RU" dirty="0"/>
              <a:t>– деление. Нелегко «в столбик» </a:t>
            </a:r>
            <a:r>
              <a:rPr lang="ru-RU" dirty="0" smtClean="0"/>
              <a:t>разделить 9450 на 2100. </a:t>
            </a:r>
            <a:r>
              <a:rPr lang="ru-RU" dirty="0"/>
              <a:t>Но вспомним, что знак деления : и дробная черта – одно и то же. </a:t>
            </a:r>
            <a:r>
              <a:rPr lang="ru-RU" dirty="0" smtClean="0"/>
              <a:t>Запишем 9450 : 2100 </a:t>
            </a:r>
            <a:r>
              <a:rPr lang="ru-RU" dirty="0"/>
              <a:t>в виде дроби и сократим дробь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Ещё пример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8" name="Picture 6" descr="\genfrac{}{}{}{0}{\displaystyle 9450}{\displaystyle 2100}=\genfrac{}{}{}{0}{\displaystyle 945}{\displaystyle 210}=\genfrac{}{}{}{0}{\displaystyle 315}{\displaystyle 70}=\genfrac{}{}{}{0}{\displaystyle 63}{\displaystyle 14}=\genfrac{}{}{}{0}{\displaystyle 9}{\displaystyle 2}=4,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2" y="3240088"/>
            <a:ext cx="3900487" cy="546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364:1040=\genfrac{}{}{}{0}{\displaystyle 364}{\displaystyle 1040}=\genfrac{}{}{}{0}{\displaystyle 182}{\displaystyle 520}=\genfrac{}{}{}{0}{\displaystyle 91}{\displaystyle 260}=\genfrac{}{}{}{0}{\displaystyle 7}{\displaystyle 20}=0,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862" y="4760260"/>
            <a:ext cx="4772026" cy="52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0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741</Words>
  <Application>Microsoft Office PowerPoint</Application>
  <PresentationFormat>Широкоэкранный</PresentationFormat>
  <Paragraphs>84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Экзамен по математике профильного уровня.  2022 год</vt:lpstr>
      <vt:lpstr>       ПОМНИМ:</vt:lpstr>
      <vt:lpstr>                   Не делай так !</vt:lpstr>
      <vt:lpstr>Верный путь к потере баллов!</vt:lpstr>
      <vt:lpstr>Презентация PowerPoint</vt:lpstr>
      <vt:lpstr>Презентация PowerPoint</vt:lpstr>
      <vt:lpstr>Учимся рациональному счёту!</vt:lpstr>
      <vt:lpstr>Счета «столбиком» можно избежать!</vt:lpstr>
      <vt:lpstr>Деление!  </vt:lpstr>
      <vt:lpstr>Возвести в квадрат!</vt:lpstr>
      <vt:lpstr> Числа, оканчивающиеся на 5 в квадрат   возводятся моментально!</vt:lpstr>
      <vt:lpstr> Как  извлечь квадратный корень без калькулятора?</vt:lpstr>
      <vt:lpstr>Как  извлечь квадратный корень без калькулятора?</vt:lpstr>
      <vt:lpstr>                              Запомни!</vt:lpstr>
      <vt:lpstr>                      Дискриминант!</vt:lpstr>
      <vt:lpstr>   Снова дискриминант! </vt:lpstr>
      <vt:lpstr>Сложных вычислений можно избежать при решении текстовой задачи.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17  «Экономическая»</dc:title>
  <dc:creator>любовь пшеничная</dc:creator>
  <cp:lastModifiedBy>любовь пшеничная</cp:lastModifiedBy>
  <cp:revision>23</cp:revision>
  <dcterms:created xsi:type="dcterms:W3CDTF">2021-03-25T12:29:43Z</dcterms:created>
  <dcterms:modified xsi:type="dcterms:W3CDTF">2021-08-29T16:48:32Z</dcterms:modified>
</cp:coreProperties>
</file>