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2" r:id="rId2"/>
    <p:sldId id="308" r:id="rId3"/>
    <p:sldId id="307" r:id="rId4"/>
    <p:sldId id="266" r:id="rId5"/>
    <p:sldId id="267" r:id="rId6"/>
    <p:sldId id="268" r:id="rId7"/>
    <p:sldId id="269" r:id="rId8"/>
    <p:sldId id="270" r:id="rId9"/>
    <p:sldId id="271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309" r:id="rId20"/>
    <p:sldId id="272" r:id="rId21"/>
    <p:sldId id="310" r:id="rId22"/>
    <p:sldId id="275" r:id="rId23"/>
    <p:sldId id="276" r:id="rId24"/>
    <p:sldId id="311" r:id="rId25"/>
    <p:sldId id="277" r:id="rId26"/>
    <p:sldId id="312" r:id="rId27"/>
    <p:sldId id="313" r:id="rId28"/>
    <p:sldId id="278" r:id="rId29"/>
    <p:sldId id="279" r:id="rId30"/>
    <p:sldId id="280" r:id="rId31"/>
    <p:sldId id="285" r:id="rId32"/>
    <p:sldId id="281" r:id="rId33"/>
    <p:sldId id="286" r:id="rId34"/>
    <p:sldId id="292" r:id="rId35"/>
    <p:sldId id="287" r:id="rId36"/>
    <p:sldId id="283" r:id="rId37"/>
    <p:sldId id="288" r:id="rId38"/>
    <p:sldId id="284" r:id="rId39"/>
    <p:sldId id="289" r:id="rId40"/>
    <p:sldId id="290" r:id="rId41"/>
    <p:sldId id="291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14" r:id="rId57"/>
    <p:sldId id="315" r:id="rId58"/>
    <p:sldId id="316" r:id="rId59"/>
    <p:sldId id="317" r:id="rId60"/>
    <p:sldId id="319" r:id="rId61"/>
    <p:sldId id="318" r:id="rId62"/>
    <p:sldId id="320" r:id="rId63"/>
    <p:sldId id="321" r:id="rId6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537" autoAdjust="0"/>
  </p:normalViewPr>
  <p:slideViewPr>
    <p:cSldViewPr snapToGrid="0">
      <p:cViewPr varScale="1">
        <p:scale>
          <a:sx n="66" d="100"/>
          <a:sy n="66" d="100"/>
        </p:scale>
        <p:origin x="79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4" Type="http://schemas.openxmlformats.org/officeDocument/2006/relationships/image" Target="../media/image3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09E0-D8B4-4BBF-A602-36DA3C0DCB7D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E0093-8A40-4964-AFAD-2B9AD3D04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208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09E0-D8B4-4BBF-A602-36DA3C0DCB7D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E0093-8A40-4964-AFAD-2B9AD3D04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981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09E0-D8B4-4BBF-A602-36DA3C0DCB7D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E0093-8A40-4964-AFAD-2B9AD3D04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741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09E0-D8B4-4BBF-A602-36DA3C0DCB7D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E0093-8A40-4964-AFAD-2B9AD3D04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3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09E0-D8B4-4BBF-A602-36DA3C0DCB7D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E0093-8A40-4964-AFAD-2B9AD3D04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664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09E0-D8B4-4BBF-A602-36DA3C0DCB7D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E0093-8A40-4964-AFAD-2B9AD3D04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039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09E0-D8B4-4BBF-A602-36DA3C0DCB7D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E0093-8A40-4964-AFAD-2B9AD3D04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514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09E0-D8B4-4BBF-A602-36DA3C0DCB7D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E0093-8A40-4964-AFAD-2B9AD3D04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950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09E0-D8B4-4BBF-A602-36DA3C0DCB7D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E0093-8A40-4964-AFAD-2B9AD3D04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408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09E0-D8B4-4BBF-A602-36DA3C0DCB7D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E0093-8A40-4964-AFAD-2B9AD3D04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732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09E0-D8B4-4BBF-A602-36DA3C0DCB7D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E0093-8A40-4964-AFAD-2B9AD3D04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926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B09E0-D8B4-4BBF-A602-36DA3C0DCB7D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E0093-8A40-4964-AFAD-2B9AD3D04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915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25.wmf"/><Relationship Id="rId3" Type="http://schemas.openxmlformats.org/officeDocument/2006/relationships/image" Target="../media/image22.png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24.wmf"/><Relationship Id="rId5" Type="http://schemas.openxmlformats.org/officeDocument/2006/relationships/image" Target="../media/image20.wmf"/><Relationship Id="rId15" Type="http://schemas.openxmlformats.org/officeDocument/2006/relationships/image" Target="../media/image26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23.wmf"/><Relationship Id="rId14" Type="http://schemas.openxmlformats.org/officeDocument/2006/relationships/oleObject" Target="../embeddings/oleObject8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image" Target="../media/image30.jpeg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34.wmf"/><Relationship Id="rId5" Type="http://schemas.openxmlformats.org/officeDocument/2006/relationships/image" Target="../media/image31.wmf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33.w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bingoschool.ru/blog/5/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0.wm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emf"/><Relationship Id="rId5" Type="http://schemas.openxmlformats.org/officeDocument/2006/relationships/image" Target="../media/image49.emf"/><Relationship Id="rId4" Type="http://schemas.openxmlformats.org/officeDocument/2006/relationships/image" Target="../media/image48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emf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Геометрия на экзамене в 11 классе.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>
                <a:solidFill>
                  <a:srgbClr val="C00000"/>
                </a:solidFill>
              </a:rPr>
              <a:t>Задания 3, 6 и 8</a:t>
            </a:r>
          </a:p>
          <a:p>
            <a:pPr marL="0" indent="0" algn="ctr">
              <a:buNone/>
            </a:pPr>
            <a:endParaRPr lang="ru-RU" sz="5400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ru-RU" sz="5400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ru-RU" sz="5400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3500" dirty="0" smtClean="0">
                <a:solidFill>
                  <a:srgbClr val="C00000"/>
                </a:solidFill>
              </a:rPr>
              <a:t>Пшеничная Л.А. – </a:t>
            </a:r>
            <a:r>
              <a:rPr lang="ru-RU" sz="3500" dirty="0" err="1" smtClean="0">
                <a:solidFill>
                  <a:srgbClr val="C00000"/>
                </a:solidFill>
              </a:rPr>
              <a:t>тьютор</a:t>
            </a:r>
            <a:r>
              <a:rPr lang="ru-RU" sz="3500" dirty="0" smtClean="0">
                <a:solidFill>
                  <a:srgbClr val="C00000"/>
                </a:solidFill>
              </a:rPr>
              <a:t> ЕГЭ 2020 год</a:t>
            </a:r>
            <a:endParaRPr lang="ru-RU" sz="3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1152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/>
              <a:t>Решение: </a:t>
            </a:r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2800" dirty="0" smtClean="0"/>
              <a:t>Разобьем </a:t>
            </a:r>
            <a:r>
              <a:rPr lang="ru-RU" sz="2800" dirty="0"/>
              <a:t>многоугольник на удобные фигуры и найдем их площади.</a:t>
            </a:r>
          </a:p>
        </p:txBody>
      </p:sp>
      <p:pic>
        <p:nvPicPr>
          <p:cNvPr id="2050" name="Picture 2" descr="Задание 3 егэ математика 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043906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43600" y="1914525"/>
            <a:ext cx="5410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 smtClean="0">
                <a:solidFill>
                  <a:srgbClr val="00B050"/>
                </a:solidFill>
                <a:effectLst/>
                <a:latin typeface="Open Sans"/>
              </a:rPr>
              <a:t>Площадь зеленого треугольника (1*3)/2=1,5</a:t>
            </a:r>
            <a:r>
              <a:rPr lang="ru-RU" sz="2400" b="0" i="0" dirty="0" smtClean="0">
                <a:solidFill>
                  <a:srgbClr val="808080"/>
                </a:solidFill>
                <a:effectLst/>
                <a:latin typeface="Open Sans"/>
              </a:rPr>
              <a:t/>
            </a:r>
            <a:br>
              <a:rPr lang="ru-RU" sz="2400" b="0" i="0" dirty="0" smtClean="0">
                <a:solidFill>
                  <a:srgbClr val="808080"/>
                </a:solidFill>
                <a:effectLst/>
                <a:latin typeface="Open Sans"/>
              </a:rPr>
            </a:br>
            <a:r>
              <a:rPr lang="ru-RU" sz="2400" b="0" i="0" dirty="0" smtClean="0">
                <a:solidFill>
                  <a:srgbClr val="0070C0"/>
                </a:solidFill>
                <a:effectLst/>
                <a:latin typeface="Open Sans"/>
              </a:rPr>
              <a:t>Площадь синего треугольника (2*1)/2=1</a:t>
            </a:r>
            <a:br>
              <a:rPr lang="ru-RU" sz="2400" b="0" i="0" dirty="0" smtClean="0">
                <a:solidFill>
                  <a:srgbClr val="0070C0"/>
                </a:solidFill>
                <a:effectLst/>
                <a:latin typeface="Open Sans"/>
              </a:rPr>
            </a:br>
            <a:r>
              <a:rPr lang="ru-RU" sz="2400" b="0" i="0" dirty="0" smtClean="0">
                <a:solidFill>
                  <a:srgbClr val="FF0000"/>
                </a:solidFill>
                <a:effectLst/>
                <a:latin typeface="Open Sans"/>
              </a:rPr>
              <a:t>Площадь красного треугольника (1*2)/2=1</a:t>
            </a:r>
            <a:br>
              <a:rPr lang="ru-RU" sz="2400" b="0" i="0" dirty="0" smtClean="0">
                <a:solidFill>
                  <a:srgbClr val="FF0000"/>
                </a:solidFill>
                <a:effectLst/>
                <a:latin typeface="Open Sans"/>
              </a:rPr>
            </a:br>
            <a:r>
              <a:rPr lang="ru-RU" sz="2400" b="0" i="0" dirty="0" smtClean="0">
                <a:solidFill>
                  <a:srgbClr val="808080"/>
                </a:solidFill>
                <a:effectLst/>
                <a:latin typeface="Open Sans"/>
              </a:rPr>
              <a:t>Площадь квадрата 2*2=4</a:t>
            </a:r>
            <a:br>
              <a:rPr lang="ru-RU" sz="2400" b="0" i="0" dirty="0" smtClean="0">
                <a:solidFill>
                  <a:srgbClr val="808080"/>
                </a:solidFill>
                <a:effectLst/>
                <a:latin typeface="Open Sans"/>
              </a:rPr>
            </a:br>
            <a:r>
              <a:rPr lang="ru-RU" sz="2400" b="1" i="0" dirty="0" smtClean="0">
                <a:solidFill>
                  <a:srgbClr val="808080"/>
                </a:solidFill>
                <a:effectLst/>
                <a:latin typeface="Open Sans"/>
              </a:rPr>
              <a:t>Площадь многоугольника равна их сумме: 1,5+1+1+4=7,5</a:t>
            </a:r>
          </a:p>
          <a:p>
            <a:r>
              <a:rPr lang="ru-RU" sz="2400" b="0" i="1" dirty="0" smtClean="0">
                <a:solidFill>
                  <a:srgbClr val="808080"/>
                </a:solidFill>
                <a:effectLst/>
                <a:latin typeface="Open Sans"/>
              </a:rPr>
              <a:t>Ответ: 7,5</a:t>
            </a:r>
            <a:r>
              <a:rPr lang="ru-RU" b="0" i="1" dirty="0" smtClean="0">
                <a:solidFill>
                  <a:srgbClr val="808080"/>
                </a:solidFill>
                <a:effectLst/>
                <a:latin typeface="Open Sans"/>
              </a:rPr>
              <a:t>.</a:t>
            </a:r>
            <a:endParaRPr lang="ru-RU" b="0" i="0" dirty="0">
              <a:solidFill>
                <a:srgbClr val="808080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37499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Пример 3</a:t>
            </a:r>
            <a:r>
              <a:rPr lang="ru-RU" sz="2800" dirty="0" smtClean="0"/>
              <a:t>. Эту </a:t>
            </a:r>
            <a:r>
              <a:rPr lang="ru-RU" sz="2800" dirty="0"/>
              <a:t>задачу можно решить и вычитанием из площади прямоугольника</a:t>
            </a:r>
            <a:r>
              <a:rPr lang="ru-RU" sz="2800" dirty="0" smtClean="0"/>
              <a:t>. Второй способ необходим для проверки вычислений.</a:t>
            </a:r>
            <a:endParaRPr lang="ru-RU" sz="2800" dirty="0"/>
          </a:p>
        </p:txBody>
      </p:sp>
      <p:pic>
        <p:nvPicPr>
          <p:cNvPr id="3074" name="Picture 2" descr="Задание 3 егэ математика 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012" y="2261790"/>
            <a:ext cx="5748338" cy="4311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621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Пример 4</a:t>
            </a:r>
            <a:r>
              <a:rPr lang="ru-RU" dirty="0" smtClean="0"/>
              <a:t>. Найти </a:t>
            </a:r>
            <a:r>
              <a:rPr lang="ru-RU" dirty="0"/>
              <a:t>площадь многоугольника. (Размер клетки 1 см × 1 см).</a:t>
            </a:r>
          </a:p>
        </p:txBody>
      </p:sp>
      <p:pic>
        <p:nvPicPr>
          <p:cNvPr id="4098" name="Picture 2" descr="Задание 3 егэ математика 1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1035" y="1886743"/>
            <a:ext cx="5629929" cy="4214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894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Площадь можно найти вычитанием.</a:t>
            </a:r>
            <a:endParaRPr lang="ru-RU" dirty="0"/>
          </a:p>
        </p:txBody>
      </p:sp>
      <p:pic>
        <p:nvPicPr>
          <p:cNvPr id="5122" name="Picture 2" descr="Задание 3 егэ математика 1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8" y="1901124"/>
            <a:ext cx="5119688" cy="3832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72150" y="1690688"/>
            <a:ext cx="558165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 smtClean="0">
                <a:solidFill>
                  <a:srgbClr val="808080"/>
                </a:solidFill>
                <a:effectLst/>
                <a:latin typeface="Open Sans"/>
              </a:rPr>
              <a:t>Площадь прямоугольника 5*4=20.</a:t>
            </a:r>
          </a:p>
          <a:p>
            <a:r>
              <a:rPr lang="ru-RU" sz="2400" b="0" i="0" dirty="0" smtClean="0">
                <a:solidFill>
                  <a:srgbClr val="808080"/>
                </a:solidFill>
                <a:effectLst/>
                <a:latin typeface="Open Sans"/>
              </a:rPr>
              <a:t>Площадь </a:t>
            </a:r>
            <a:r>
              <a:rPr lang="ru-RU" sz="2400" b="0" i="0" dirty="0" smtClean="0">
                <a:solidFill>
                  <a:srgbClr val="00B050"/>
                </a:solidFill>
                <a:effectLst/>
                <a:latin typeface="Open Sans"/>
              </a:rPr>
              <a:t>зеленого</a:t>
            </a:r>
            <a:r>
              <a:rPr lang="ru-RU" sz="2400" b="0" i="0" dirty="0" smtClean="0">
                <a:solidFill>
                  <a:srgbClr val="808080"/>
                </a:solidFill>
                <a:effectLst/>
                <a:latin typeface="Open Sans"/>
              </a:rPr>
              <a:t> треугольника (2*2):2=2.</a:t>
            </a:r>
            <a:br>
              <a:rPr lang="ru-RU" sz="2400" b="0" i="0" dirty="0" smtClean="0">
                <a:solidFill>
                  <a:srgbClr val="808080"/>
                </a:solidFill>
                <a:effectLst/>
                <a:latin typeface="Open Sans"/>
              </a:rPr>
            </a:br>
            <a:r>
              <a:rPr lang="ru-RU" sz="2400" b="0" i="0" dirty="0" smtClean="0">
                <a:solidFill>
                  <a:srgbClr val="808080"/>
                </a:solidFill>
                <a:effectLst/>
                <a:latin typeface="Open Sans"/>
              </a:rPr>
              <a:t>Площадь </a:t>
            </a:r>
            <a:r>
              <a:rPr lang="ru-RU" sz="2400" b="0" i="0" dirty="0" smtClean="0">
                <a:solidFill>
                  <a:srgbClr val="0070C0"/>
                </a:solidFill>
                <a:effectLst/>
                <a:latin typeface="Open Sans"/>
              </a:rPr>
              <a:t>синего</a:t>
            </a:r>
            <a:r>
              <a:rPr lang="ru-RU" sz="2400" b="0" i="0" dirty="0" smtClean="0">
                <a:solidFill>
                  <a:srgbClr val="808080"/>
                </a:solidFill>
                <a:effectLst/>
                <a:latin typeface="Open Sans"/>
              </a:rPr>
              <a:t> треугольника (1*4):2=2.</a:t>
            </a:r>
            <a:br>
              <a:rPr lang="ru-RU" sz="2400" b="0" i="0" dirty="0" smtClean="0">
                <a:solidFill>
                  <a:srgbClr val="808080"/>
                </a:solidFill>
                <a:effectLst/>
                <a:latin typeface="Open Sans"/>
              </a:rPr>
            </a:br>
            <a:r>
              <a:rPr lang="ru-RU" sz="2400" b="0" i="0" dirty="0" smtClean="0">
                <a:solidFill>
                  <a:srgbClr val="808080"/>
                </a:solidFill>
                <a:effectLst/>
                <a:latin typeface="Open Sans"/>
              </a:rPr>
              <a:t>Площадь </a:t>
            </a:r>
            <a:r>
              <a:rPr lang="ru-RU" sz="2400" b="0" i="0" dirty="0" smtClean="0">
                <a:solidFill>
                  <a:srgbClr val="FF0000"/>
                </a:solidFill>
                <a:effectLst/>
                <a:latin typeface="Open Sans"/>
              </a:rPr>
              <a:t>красного</a:t>
            </a:r>
            <a:r>
              <a:rPr lang="ru-RU" sz="2400" b="0" i="0" dirty="0" smtClean="0">
                <a:solidFill>
                  <a:srgbClr val="808080"/>
                </a:solidFill>
                <a:effectLst/>
                <a:latin typeface="Open Sans"/>
              </a:rPr>
              <a:t> треугольника (1*3):2=1,5.</a:t>
            </a:r>
            <a:br>
              <a:rPr lang="ru-RU" sz="2400" b="0" i="0" dirty="0" smtClean="0">
                <a:solidFill>
                  <a:srgbClr val="808080"/>
                </a:solidFill>
                <a:effectLst/>
                <a:latin typeface="Open Sans"/>
              </a:rPr>
            </a:br>
            <a:r>
              <a:rPr lang="ru-RU" sz="2400" b="0" i="0" dirty="0" smtClean="0">
                <a:solidFill>
                  <a:srgbClr val="808080"/>
                </a:solidFill>
                <a:effectLst/>
                <a:latin typeface="Open Sans"/>
              </a:rPr>
              <a:t>Площадь квадрата 1*1=1.</a:t>
            </a:r>
          </a:p>
          <a:p>
            <a:r>
              <a:rPr lang="ru-RU" sz="2400" dirty="0" smtClean="0">
                <a:solidFill>
                  <a:srgbClr val="808080"/>
                </a:solidFill>
                <a:latin typeface="Open Sans"/>
              </a:rPr>
              <a:t>Площадь </a:t>
            </a:r>
            <a:r>
              <a:rPr lang="ru-RU" sz="2400" dirty="0" smtClean="0">
                <a:solidFill>
                  <a:srgbClr val="FFFF00"/>
                </a:solidFill>
                <a:latin typeface="Open Sans"/>
              </a:rPr>
              <a:t>трапеции</a:t>
            </a:r>
            <a:r>
              <a:rPr lang="ru-RU" sz="2400" dirty="0" smtClean="0">
                <a:solidFill>
                  <a:srgbClr val="808080"/>
                </a:solidFill>
                <a:latin typeface="Open Sans"/>
              </a:rPr>
              <a:t> (1+2)*2:2=3.</a:t>
            </a:r>
            <a:r>
              <a:rPr lang="ru-RU" sz="2400" b="0" i="0" dirty="0" smtClean="0">
                <a:solidFill>
                  <a:srgbClr val="808080"/>
                </a:solidFill>
                <a:effectLst/>
                <a:latin typeface="Open Sans"/>
              </a:rPr>
              <a:t/>
            </a:r>
            <a:br>
              <a:rPr lang="ru-RU" sz="2400" b="0" i="0" dirty="0" smtClean="0">
                <a:solidFill>
                  <a:srgbClr val="808080"/>
                </a:solidFill>
                <a:effectLst/>
                <a:latin typeface="Open Sans"/>
              </a:rPr>
            </a:br>
            <a:r>
              <a:rPr lang="ru-RU" sz="2400" b="0" i="0" dirty="0" smtClean="0">
                <a:solidFill>
                  <a:srgbClr val="808080"/>
                </a:solidFill>
                <a:effectLst/>
                <a:latin typeface="Open Sans"/>
              </a:rPr>
              <a:t>Площадь лишних фигур равна сумме их площадей: 2+2+1,5+1+3=9,5.</a:t>
            </a:r>
          </a:p>
          <a:p>
            <a:r>
              <a:rPr lang="ru-RU" sz="2400" dirty="0" smtClean="0">
                <a:solidFill>
                  <a:srgbClr val="808080"/>
                </a:solidFill>
                <a:latin typeface="Open Sans"/>
              </a:rPr>
              <a:t>Площадь многоугольника равна</a:t>
            </a:r>
          </a:p>
          <a:p>
            <a:r>
              <a:rPr lang="ru-RU" sz="2400" dirty="0" smtClean="0">
                <a:solidFill>
                  <a:srgbClr val="808080"/>
                </a:solidFill>
                <a:latin typeface="Open Sans"/>
              </a:rPr>
              <a:t> 20 – 9,5 = 10,5</a:t>
            </a:r>
            <a:endParaRPr lang="ru-RU" sz="2400" b="0" i="0" dirty="0" smtClean="0">
              <a:solidFill>
                <a:srgbClr val="808080"/>
              </a:solidFill>
              <a:effectLst/>
              <a:latin typeface="Open Sans"/>
            </a:endParaRPr>
          </a:p>
          <a:p>
            <a:r>
              <a:rPr lang="ru-RU" sz="2400" b="0" i="1" dirty="0" smtClean="0">
                <a:solidFill>
                  <a:srgbClr val="808080"/>
                </a:solidFill>
                <a:effectLst/>
                <a:latin typeface="Open Sans"/>
              </a:rPr>
              <a:t>Ответ: 10,5.</a:t>
            </a:r>
            <a:endParaRPr lang="ru-RU" sz="2400" b="0" i="0" dirty="0">
              <a:solidFill>
                <a:srgbClr val="808080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429395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   Но быстрее (или для проверки) </a:t>
            </a:r>
            <a:r>
              <a:rPr lang="ru-RU" sz="2800" dirty="0"/>
              <a:t>можно получить результат с помощью </a:t>
            </a:r>
            <a:r>
              <a:rPr lang="ru-RU" sz="2800" b="1" dirty="0"/>
              <a:t>формулы Пика</a:t>
            </a:r>
            <a:r>
              <a:rPr lang="ru-RU" sz="2800" dirty="0"/>
              <a:t>. Для этого нужно сосчитать точки с целыми координатами внутри фигуры (синие) и точки с целыми координатами на контуре фигуры (красные).</a:t>
            </a:r>
          </a:p>
        </p:txBody>
      </p:sp>
      <p:pic>
        <p:nvPicPr>
          <p:cNvPr id="6146" name="Picture 2" descr="Задание 3 егэ математика 1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412929"/>
            <a:ext cx="5519738" cy="4131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72288" y="2412928"/>
            <a:ext cx="404336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0" dirty="0" smtClean="0">
                <a:effectLst/>
                <a:latin typeface="Open Sans"/>
              </a:rPr>
              <a:t>S = B + </a:t>
            </a:r>
            <a:r>
              <a:rPr lang="ru-RU" sz="2400" b="1" i="0" dirty="0" smtClean="0">
                <a:effectLst/>
                <a:latin typeface="Open Sans"/>
              </a:rPr>
              <a:t>Г/2 – 1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Open Sans"/>
              </a:rPr>
              <a:t>В – количество точек с целыми координатами внутри фигуры</a:t>
            </a:r>
            <a:r>
              <a:rPr lang="ru-RU" sz="2000" b="1" dirty="0" smtClean="0">
                <a:latin typeface="Open Sans"/>
              </a:rPr>
              <a:t>, </a:t>
            </a:r>
            <a:r>
              <a:rPr lang="ru-RU" sz="2000" b="1" dirty="0" smtClean="0">
                <a:solidFill>
                  <a:srgbClr val="FF0000"/>
                </a:solidFill>
                <a:latin typeface="Open Sans"/>
              </a:rPr>
              <a:t>Г – количество таких точек на контуре фигуры.</a:t>
            </a:r>
            <a:endParaRPr lang="ru-RU" sz="2000" b="1" i="0" dirty="0" smtClean="0">
              <a:solidFill>
                <a:srgbClr val="FF0000"/>
              </a:solidFill>
              <a:effectLst/>
              <a:latin typeface="Open Sans"/>
            </a:endParaRPr>
          </a:p>
          <a:p>
            <a:r>
              <a:rPr lang="ru-RU" sz="2400" b="0" i="0" dirty="0" smtClean="0">
                <a:solidFill>
                  <a:srgbClr val="808080"/>
                </a:solidFill>
                <a:effectLst/>
                <a:latin typeface="Open Sans"/>
              </a:rPr>
              <a:t>Далее к числу точек внутри многоугольника прибавить половину точек на контуре и вычесть единицу.</a:t>
            </a:r>
          </a:p>
          <a:p>
            <a:r>
              <a:rPr lang="ru-RU" sz="2400" b="0" i="0" dirty="0" smtClean="0">
                <a:solidFill>
                  <a:srgbClr val="808080"/>
                </a:solidFill>
                <a:effectLst/>
                <a:latin typeface="Open Sans"/>
              </a:rPr>
              <a:t>7+9/2-1=10,5</a:t>
            </a:r>
          </a:p>
          <a:p>
            <a:r>
              <a:rPr lang="ru-RU" sz="2400" b="0" i="1" dirty="0" smtClean="0">
                <a:solidFill>
                  <a:srgbClr val="808080"/>
                </a:solidFill>
                <a:effectLst/>
                <a:latin typeface="Open Sans"/>
              </a:rPr>
              <a:t>Ответ: 10,5</a:t>
            </a:r>
            <a:endParaRPr lang="ru-RU" sz="2400" b="0" i="0" dirty="0">
              <a:solidFill>
                <a:srgbClr val="808080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15353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Пример 5. Найдите </a:t>
            </a:r>
            <a:r>
              <a:rPr lang="ru-RU" dirty="0"/>
              <a:t>градусную меру угла АВС.</a:t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 descr="Задание 3 егэ математика 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263" y="2015331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657975" y="2128838"/>
            <a:ext cx="441483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252525"/>
                </a:solidFill>
                <a:effectLst/>
                <a:latin typeface="Open Sans"/>
              </a:rPr>
              <a:t>Решение: </a:t>
            </a:r>
            <a:r>
              <a:rPr lang="ru-RU" sz="2800" b="0" i="0" dirty="0" smtClean="0">
                <a:solidFill>
                  <a:srgbClr val="808080"/>
                </a:solidFill>
                <a:effectLst/>
                <a:latin typeface="Open Sans"/>
              </a:rPr>
              <a:t>Точка А имеет нецелые координаты, однако теорема о вписанном и центральном углах позволяет легко решить задачу.</a:t>
            </a:r>
          </a:p>
        </p:txBody>
      </p:sp>
    </p:spTree>
    <p:extLst>
      <p:ext uri="{BB962C8B-B14F-4D97-AF65-F5344CB8AC3E}">
        <p14:creationId xmlns:p14="http://schemas.microsoft.com/office/powerpoint/2010/main" val="360695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i="0" dirty="0" smtClean="0">
                <a:solidFill>
                  <a:srgbClr val="808080"/>
                </a:solidFill>
                <a:effectLst/>
                <a:latin typeface="Open Sans"/>
              </a:rPr>
              <a:t>Проведем радиусы в точки А и С.</a:t>
            </a:r>
            <a:endParaRPr lang="ru-RU" b="0" i="0" dirty="0">
              <a:solidFill>
                <a:srgbClr val="808080"/>
              </a:solidFill>
              <a:effectLst/>
              <a:latin typeface="Open Sans"/>
            </a:endParaRPr>
          </a:p>
        </p:txBody>
      </p:sp>
      <p:pic>
        <p:nvPicPr>
          <p:cNvPr id="8194" name="Picture 2" descr="Задание 3 егэ математика 1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" y="2185988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57837" y="1985963"/>
            <a:ext cx="620077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0" i="0" dirty="0" smtClean="0">
                <a:solidFill>
                  <a:srgbClr val="808080"/>
                </a:solidFill>
                <a:effectLst/>
                <a:latin typeface="Open Sans"/>
              </a:rPr>
              <a:t>По рисунку видно, что центральный угол АОС равен 135 градусам. Вписанный угол АВС опирается на те же точки окружности А и С. Согласно теореме, он в два раза меньше центрального.</a:t>
            </a:r>
          </a:p>
          <a:p>
            <a:r>
              <a:rPr lang="ru-RU" sz="2800" b="0" i="0" dirty="0" smtClean="0">
                <a:solidFill>
                  <a:srgbClr val="808080"/>
                </a:solidFill>
                <a:effectLst/>
                <a:latin typeface="Open Sans"/>
              </a:rPr>
              <a:t>135/2=67,5</a:t>
            </a:r>
          </a:p>
          <a:p>
            <a:r>
              <a:rPr lang="ru-RU" sz="2800" b="0" i="1" dirty="0" smtClean="0">
                <a:solidFill>
                  <a:srgbClr val="808080"/>
                </a:solidFill>
                <a:effectLst/>
                <a:latin typeface="Open Sans"/>
              </a:rPr>
              <a:t>Ответ: 67,5.</a:t>
            </a:r>
            <a:endParaRPr lang="ru-RU" sz="2800" b="0" i="0" dirty="0">
              <a:solidFill>
                <a:srgbClr val="808080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37668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Пример 6.</a:t>
            </a:r>
            <a:r>
              <a:rPr lang="ru-RU" dirty="0" smtClean="0"/>
              <a:t> Найдите </a:t>
            </a:r>
            <a:r>
              <a:rPr lang="ru-RU" dirty="0"/>
              <a:t>тангенс угла.</a:t>
            </a:r>
          </a:p>
        </p:txBody>
      </p:sp>
      <p:pic>
        <p:nvPicPr>
          <p:cNvPr id="9218" name="Picture 2" descr="Задание 3 егэ математика 1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712" y="1690688"/>
            <a:ext cx="6886575" cy="5164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545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65125"/>
            <a:ext cx="10668000" cy="1835150"/>
          </a:xfrm>
        </p:spPr>
        <p:txBody>
          <a:bodyPr>
            <a:normAutofit fontScale="90000"/>
          </a:bodyPr>
          <a:lstStyle/>
          <a:p>
            <a:r>
              <a:rPr lang="ru-RU" sz="2400" b="1" i="1" dirty="0"/>
              <a:t>Решение: </a:t>
            </a:r>
            <a:r>
              <a:rPr lang="ru-RU" sz="2700" b="1" i="1" dirty="0" smtClean="0"/>
              <a:t>1)</a:t>
            </a:r>
            <a:r>
              <a:rPr lang="ru-RU" sz="2700" dirty="0" smtClean="0"/>
              <a:t>Выделим </a:t>
            </a:r>
            <a:r>
              <a:rPr lang="ru-RU" sz="2700" dirty="0"/>
              <a:t>смежный острый </a:t>
            </a:r>
            <a:r>
              <a:rPr lang="ru-RU" sz="2700" dirty="0" smtClean="0"/>
              <a:t>угол. 2)</a:t>
            </a:r>
            <a:r>
              <a:rPr lang="ru-RU" sz="2700" dirty="0"/>
              <a:t> Выделим прямоугольный треугольник с целочисленными координатами вершин, содержащий этот угол. 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3)</a:t>
            </a:r>
            <a:r>
              <a:rPr lang="ru-RU" sz="2700" dirty="0"/>
              <a:t> Найдем тангенс острого угла как отношение противолежащего (зеленого) катета к прилежащему (синему</a:t>
            </a:r>
            <a:r>
              <a:rPr lang="ru-RU" sz="2700" dirty="0" smtClean="0"/>
              <a:t>), </a:t>
            </a:r>
            <a:r>
              <a:rPr lang="en-US" sz="2700" dirty="0" smtClean="0"/>
              <a:t> </a:t>
            </a:r>
            <a:r>
              <a:rPr lang="en-US" sz="2700" dirty="0" err="1" smtClean="0"/>
              <a:t>tgA</a:t>
            </a:r>
            <a:r>
              <a:rPr lang="en-US" sz="2700" dirty="0" smtClean="0"/>
              <a:t>=4/1=4</a:t>
            </a:r>
            <a:r>
              <a:rPr lang="ru-RU" sz="2700" dirty="0" smtClean="0"/>
              <a:t>. 4)</a:t>
            </a:r>
            <a:r>
              <a:rPr lang="ru-RU" sz="2700" dirty="0"/>
              <a:t> Тангенс смежного тупого угла противоположен по знаку</a:t>
            </a:r>
            <a:r>
              <a:rPr lang="ru-RU" sz="2700" dirty="0" smtClean="0"/>
              <a:t>.</a:t>
            </a:r>
            <a:br>
              <a:rPr lang="ru-RU" sz="2700" dirty="0" smtClean="0"/>
            </a:br>
            <a:r>
              <a:rPr lang="ru-RU" sz="2700" b="1" i="1" dirty="0"/>
              <a:t>Ответ: -4.</a:t>
            </a:r>
            <a:endParaRPr lang="ru-RU" sz="2700" b="1" dirty="0"/>
          </a:p>
        </p:txBody>
      </p:sp>
      <p:pic>
        <p:nvPicPr>
          <p:cNvPr id="10242" name="Picture 2" descr="Задание 3 егэ математика 1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" y="2615406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Задание 3 егэ математика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500" y="2486026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678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8286" y="365125"/>
            <a:ext cx="10555514" cy="2208552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Пример 7. На клетчатой бумаге с размером клетки              изображено кольцо. Найдите его площадь. В ответ запишите площадь, делённую на       . Ответ дайте в квадратных сантиметрах.</a:t>
            </a:r>
          </a:p>
        </p:txBody>
      </p:sp>
      <p:pic>
        <p:nvPicPr>
          <p:cNvPr id="4" name="Объект 10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189410" y="3072377"/>
            <a:ext cx="3198361" cy="3198361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7515942"/>
              </p:ext>
            </p:extLst>
          </p:nvPr>
        </p:nvGraphicFramePr>
        <p:xfrm>
          <a:off x="2443614" y="946090"/>
          <a:ext cx="1404938" cy="415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" name="Уравнение" r:id="rId4" imgW="609336" imgH="177723" progId="Equation.3">
                  <p:embed/>
                </p:oleObj>
              </mc:Choice>
              <mc:Fallback>
                <p:oleObj name="Уравнение" r:id="rId4" imgW="609336" imgH="17772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3614" y="946090"/>
                        <a:ext cx="1404938" cy="4150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1182248"/>
              </p:ext>
            </p:extLst>
          </p:nvPr>
        </p:nvGraphicFramePr>
        <p:xfrm>
          <a:off x="1657801" y="2153624"/>
          <a:ext cx="400050" cy="420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5" name="Уравнение" r:id="rId6" imgW="139700" imgH="139700" progId="Equation.3">
                  <p:embed/>
                </p:oleObj>
              </mc:Choice>
              <mc:Fallback>
                <p:oleObj name="Уравнение" r:id="rId6" imgW="1397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7801" y="2153624"/>
                        <a:ext cx="400050" cy="4200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3894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Общие рекомендации при выполнении заданий 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1 – 12 по математике.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2505" y="1985963"/>
            <a:ext cx="10280097" cy="34839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7061" y="5890282"/>
            <a:ext cx="9946739" cy="63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3571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75" y="339805"/>
            <a:ext cx="10515600" cy="132556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Пример 7.</a:t>
            </a:r>
            <a:r>
              <a:rPr lang="ru-RU" sz="2800" dirty="0"/>
              <a:t> На клетчатой бумаге с размером </a:t>
            </a:r>
            <a:r>
              <a:rPr lang="ru-RU" sz="2800" dirty="0" smtClean="0"/>
              <a:t>клетки              изображено </a:t>
            </a:r>
            <a:r>
              <a:rPr lang="ru-RU" sz="2800" dirty="0"/>
              <a:t>кольцо. Найдите его площадь. В ответ запишите площадь, делённую </a:t>
            </a:r>
            <a:r>
              <a:rPr lang="ru-RU" sz="2800" dirty="0" smtClean="0"/>
              <a:t>на       . Ответ </a:t>
            </a:r>
            <a:r>
              <a:rPr lang="ru-RU" sz="2800" dirty="0"/>
              <a:t>дайте в квадратных сантиметрах.</a:t>
            </a:r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00" y="2010569"/>
            <a:ext cx="3633788" cy="363378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5032375" y="1950620"/>
            <a:ext cx="638175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Площадь кольца равна разности площади большого и малого кругов. Радиус большого круга равен 2, а малого — 1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Радиусы мы определили по чертежу, так как  в этой задаче указан размер клетки и каждый радиус содержит целое число клеток.</a:t>
            </a:r>
            <a:endParaRPr lang="en-US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en-US" sz="2400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14" name="AutoShape 11" descr="https://ege.sdamgia.ru/formula/svg/09/097a14319f930931292184534705e013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-371475" y="16033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-263525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7285358"/>
              </p:ext>
            </p:extLst>
          </p:nvPr>
        </p:nvGraphicFramePr>
        <p:xfrm>
          <a:off x="8110537" y="380033"/>
          <a:ext cx="1404938" cy="415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1" name="Уравнение" r:id="rId4" imgW="609336" imgH="177723" progId="Equation.3">
                  <p:embed/>
                </p:oleObj>
              </mc:Choice>
              <mc:Fallback>
                <p:oleObj name="Уравнение" r:id="rId4" imgW="609336" imgH="177723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10537" y="380033"/>
                        <a:ext cx="1404938" cy="4150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-10001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337182"/>
              </p:ext>
            </p:extLst>
          </p:nvPr>
        </p:nvGraphicFramePr>
        <p:xfrm>
          <a:off x="3871912" y="1250712"/>
          <a:ext cx="400050" cy="420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2" name="Уравнение" r:id="rId6" imgW="139700" imgH="139700" progId="Equation.3">
                  <p:embed/>
                </p:oleObj>
              </mc:Choice>
              <mc:Fallback>
                <p:oleObj name="Уравнение" r:id="rId6" imgW="139700" imgH="1397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1912" y="1250712"/>
                        <a:ext cx="400050" cy="4200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-11113" y="-8096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0521000"/>
              </p:ext>
            </p:extLst>
          </p:nvPr>
        </p:nvGraphicFramePr>
        <p:xfrm>
          <a:off x="5445125" y="4141306"/>
          <a:ext cx="1196975" cy="4274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3" name="Уравнение" r:id="rId8" imgW="583947" imgH="203112" progId="Equation.3">
                  <p:embed/>
                </p:oleObj>
              </mc:Choice>
              <mc:Fallback>
                <p:oleObj name="Уравнение" r:id="rId8" imgW="583947" imgH="203112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5125" y="4141306"/>
                        <a:ext cx="1196975" cy="4274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9076668"/>
              </p:ext>
            </p:extLst>
          </p:nvPr>
        </p:nvGraphicFramePr>
        <p:xfrm>
          <a:off x="7762874" y="4141306"/>
          <a:ext cx="1752601" cy="5255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4" name="Уравнение" r:id="rId10" imgW="787400" imgH="228600" progId="Equation.3">
                  <p:embed/>
                </p:oleObj>
              </mc:Choice>
              <mc:Fallback>
                <p:oleObj name="Уравнение" r:id="rId10" imgW="78740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62874" y="4141306"/>
                        <a:ext cx="1752601" cy="52558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" name="Объект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949607"/>
              </p:ext>
            </p:extLst>
          </p:nvPr>
        </p:nvGraphicFramePr>
        <p:xfrm>
          <a:off x="5413375" y="4854049"/>
          <a:ext cx="3867151" cy="4487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5" name="Уравнение" r:id="rId12" imgW="2032000" imgH="228600" progId="Equation.3">
                  <p:embed/>
                </p:oleObj>
              </mc:Choice>
              <mc:Fallback>
                <p:oleObj name="Уравнение" r:id="rId12" imgW="2032000" imgH="2286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3375" y="4854049"/>
                        <a:ext cx="3867151" cy="4487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" name="Объект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7793809"/>
              </p:ext>
            </p:extLst>
          </p:nvPr>
        </p:nvGraphicFramePr>
        <p:xfrm>
          <a:off x="5700710" y="5489958"/>
          <a:ext cx="1545221" cy="786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6" name="Уравнение" r:id="rId14" imgW="787058" imgH="393529" progId="Equation.3">
                  <p:embed/>
                </p:oleObj>
              </mc:Choice>
              <mc:Fallback>
                <p:oleObj name="Уравнение" r:id="rId14" imgW="787058" imgH="393529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0710" y="5489958"/>
                        <a:ext cx="1545221" cy="7861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Объект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950620"/>
            <a:ext cx="3633788" cy="3633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8245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3086" y="365125"/>
            <a:ext cx="10250714" cy="22996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314" y="1016000"/>
            <a:ext cx="10526486" cy="5160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Пример 8. Найдите площадь </a:t>
            </a:r>
            <a:r>
              <a:rPr lang="ru-RU" i="1" dirty="0"/>
              <a:t>S</a:t>
            </a:r>
            <a:r>
              <a:rPr lang="ru-RU" dirty="0"/>
              <a:t> закрашенного кольца, изображенного на клетчатой бумаге с размером клетки </a:t>
            </a:r>
            <a:br>
              <a:rPr lang="ru-RU" dirty="0"/>
            </a:br>
            <a:r>
              <a:rPr lang="ru-RU" dirty="0"/>
              <a:t>1 см × 1 см. В ответе укажите величину </a:t>
            </a:r>
            <a:r>
              <a:rPr lang="ru-RU" i="1" dirty="0"/>
              <a:t>S</a:t>
            </a:r>
            <a:r>
              <a:rPr lang="ru-RU" dirty="0"/>
              <a:t>/π.</a:t>
            </a:r>
          </a:p>
        </p:txBody>
      </p:sp>
      <p:pic>
        <p:nvPicPr>
          <p:cNvPr id="4" name="Picture 2" descr="Задача B5 на площадь кольца из ЕГЭ по математик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443" y="2471623"/>
            <a:ext cx="3467101" cy="3467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85729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Пример 8. Найдите </a:t>
            </a:r>
            <a:r>
              <a:rPr lang="ru-RU" sz="3200" dirty="0"/>
              <a:t>площадь </a:t>
            </a:r>
            <a:r>
              <a:rPr lang="ru-RU" sz="3200" i="1" dirty="0"/>
              <a:t>S</a:t>
            </a:r>
            <a:r>
              <a:rPr lang="ru-RU" sz="3200" dirty="0"/>
              <a:t> закрашенного кольца, изображенного на клетчатой бумаге с размером клетки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1 </a:t>
            </a:r>
            <a:r>
              <a:rPr lang="ru-RU" sz="3200" dirty="0"/>
              <a:t>см × 1 см. В ответе укажите величину </a:t>
            </a:r>
            <a:r>
              <a:rPr lang="ru-RU" sz="3200" i="1" dirty="0"/>
              <a:t>S</a:t>
            </a:r>
            <a:r>
              <a:rPr lang="ru-RU" sz="3200" dirty="0"/>
              <a:t>/π.</a:t>
            </a:r>
          </a:p>
        </p:txBody>
      </p:sp>
      <p:pic>
        <p:nvPicPr>
          <p:cNvPr id="3074" name="Picture 2" descr="Задача B5 на площадь кольца из ЕГЭ по математике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24880"/>
            <a:ext cx="3467101" cy="3467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43437" y="2057401"/>
            <a:ext cx="6086475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/>
              <a:t>Формула площади круга  </a:t>
            </a:r>
            <a:r>
              <a:rPr lang="en-US" sz="2800" i="1" dirty="0" smtClean="0"/>
              <a:t>S</a:t>
            </a:r>
            <a:r>
              <a:rPr lang="en-US" sz="2800" dirty="0"/>
              <a:t> = </a:t>
            </a:r>
            <a:r>
              <a:rPr lang="el-GR" sz="2800" dirty="0"/>
              <a:t>π</a:t>
            </a:r>
            <a:r>
              <a:rPr lang="en-US" sz="2800" i="1" dirty="0" smtClean="0"/>
              <a:t>R</a:t>
            </a:r>
            <a:r>
              <a:rPr lang="en-US" sz="2800" baseline="30000" dirty="0" smtClean="0"/>
              <a:t>2</a:t>
            </a:r>
            <a:r>
              <a:rPr lang="ru-RU" sz="2800" baseline="30000" dirty="0" smtClean="0"/>
              <a:t> </a:t>
            </a:r>
          </a:p>
          <a:p>
            <a:r>
              <a:rPr lang="ru-RU" sz="2800" dirty="0" smtClean="0">
                <a:solidFill>
                  <a:srgbClr val="333333"/>
                </a:solidFill>
                <a:latin typeface="Arial" panose="020B0604020202020204" pitchFamily="34" charset="0"/>
              </a:rPr>
              <a:t>Обозначим </a:t>
            </a:r>
            <a:r>
              <a:rPr lang="ru-RU" sz="2800" dirty="0">
                <a:solidFill>
                  <a:srgbClr val="333333"/>
                </a:solidFill>
                <a:latin typeface="Arial" panose="020B0604020202020204" pitchFamily="34" charset="0"/>
              </a:rPr>
              <a:t>внутренний радиус (меньшей окружности) буквой </a:t>
            </a:r>
            <a:r>
              <a:rPr lang="ru-RU" sz="2800" i="1" dirty="0">
                <a:solidFill>
                  <a:srgbClr val="333333"/>
                </a:solidFill>
                <a:latin typeface="Times New Roman" panose="02020603050405020304" pitchFamily="18" charset="0"/>
              </a:rPr>
              <a:t>R</a:t>
            </a:r>
            <a:r>
              <a:rPr lang="ru-RU" sz="2800" baseline="-25000" dirty="0">
                <a:solidFill>
                  <a:srgbClr val="333333"/>
                </a:solidFill>
                <a:latin typeface="Arial" panose="020B0604020202020204" pitchFamily="34" charset="0"/>
              </a:rPr>
              <a:t>1</a:t>
            </a:r>
            <a:r>
              <a:rPr lang="ru-RU" sz="2800" dirty="0">
                <a:solidFill>
                  <a:srgbClr val="333333"/>
                </a:solidFill>
                <a:latin typeface="Arial" panose="020B0604020202020204" pitchFamily="34" charset="0"/>
              </a:rPr>
              <a:t>, а внешний радиус — </a:t>
            </a:r>
            <a:r>
              <a:rPr lang="ru-RU" sz="2800" i="1" dirty="0">
                <a:solidFill>
                  <a:srgbClr val="333333"/>
                </a:solidFill>
                <a:latin typeface="Times New Roman" panose="02020603050405020304" pitchFamily="18" charset="0"/>
              </a:rPr>
              <a:t>R</a:t>
            </a:r>
            <a:r>
              <a:rPr lang="ru-RU" sz="2800" baseline="-25000" dirty="0">
                <a:solidFill>
                  <a:srgbClr val="333333"/>
                </a:solidFill>
                <a:latin typeface="Arial" panose="020B0604020202020204" pitchFamily="34" charset="0"/>
              </a:rPr>
              <a:t>2</a:t>
            </a:r>
            <a:r>
              <a:rPr lang="ru-RU" sz="2800" dirty="0">
                <a:solidFill>
                  <a:srgbClr val="333333"/>
                </a:solidFill>
                <a:latin typeface="Arial" panose="020B0604020202020204" pitchFamily="34" charset="0"/>
              </a:rPr>
              <a:t>. Внутренний радиус очень легко считается, он равен двум </a:t>
            </a:r>
            <a:r>
              <a:rPr lang="ru-RU" sz="2800" dirty="0" smtClean="0">
                <a:solidFill>
                  <a:srgbClr val="333333"/>
                </a:solidFill>
                <a:latin typeface="Arial" panose="020B0604020202020204" pitchFamily="34" charset="0"/>
              </a:rPr>
              <a:t>клеточкам:</a:t>
            </a:r>
          </a:p>
          <a:p>
            <a:r>
              <a:rPr lang="en-US" sz="2800" i="1" dirty="0" smtClean="0"/>
              <a:t>R</a:t>
            </a:r>
            <a:r>
              <a:rPr lang="en-US" sz="2800" baseline="-25000" dirty="0" smtClean="0"/>
              <a:t>1</a:t>
            </a:r>
            <a:r>
              <a:rPr lang="en-US" sz="2800" dirty="0"/>
              <a:t> = 2 ⇒ </a:t>
            </a:r>
            <a:r>
              <a:rPr lang="en-US" sz="2800" i="1" dirty="0"/>
              <a:t>R</a:t>
            </a:r>
            <a:r>
              <a:rPr lang="en-US" sz="2800" baseline="-25000" dirty="0"/>
              <a:t>1</a:t>
            </a:r>
            <a:r>
              <a:rPr lang="en-US" sz="2800" baseline="30000" dirty="0"/>
              <a:t>2</a:t>
            </a:r>
            <a:r>
              <a:rPr lang="en-US" sz="2800" dirty="0"/>
              <a:t> = </a:t>
            </a:r>
            <a:r>
              <a:rPr lang="en-US" sz="2800" dirty="0" smtClean="0"/>
              <a:t>4</a:t>
            </a:r>
            <a:r>
              <a:rPr lang="ru-RU" sz="2800" dirty="0" smtClean="0"/>
              <a:t>.</a:t>
            </a:r>
            <a:endParaRPr lang="ru-RU" sz="2800" dirty="0" smtClean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85421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2974" y="365126"/>
            <a:ext cx="10410825" cy="76358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Определим радиус большей окружности.</a:t>
            </a:r>
            <a:endParaRPr lang="ru-RU" sz="3200" dirty="0"/>
          </a:p>
        </p:txBody>
      </p:sp>
      <p:pic>
        <p:nvPicPr>
          <p:cNvPr id="4098" name="Picture 2" descr="Задача B5 на площадь кольца из ЕГЭ по математике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47788"/>
            <a:ext cx="2119313" cy="2119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Отдельная внешняя окружность кольца и 4 точки на не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3686175"/>
            <a:ext cx="2119313" cy="2119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57525" y="1347788"/>
            <a:ext cx="604361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333333"/>
                </a:solidFill>
                <a:latin typeface="Arial" panose="020B0604020202020204" pitchFamily="34" charset="0"/>
              </a:rPr>
              <a:t>Большая окружность </a:t>
            </a: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</a:rPr>
              <a:t>не проходит через «классические» точки горизонтальной и вертикальной осей, по которым обычно измеряется радиус. Однако на этой окружности есть другие точки, которые лежат в узлах исходной сетки</a:t>
            </a:r>
            <a:r>
              <a:rPr lang="ru-RU" sz="2000" dirty="0" smtClean="0">
                <a:solidFill>
                  <a:srgbClr val="333333"/>
                </a:solidFill>
                <a:latin typeface="Arial" panose="020B0604020202020204" pitchFamily="34" charset="0"/>
              </a:rPr>
              <a:t>. Эти </a:t>
            </a: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</a:rPr>
              <a:t>точки </a:t>
            </a:r>
            <a:r>
              <a:rPr lang="ru-RU" sz="2000" dirty="0" smtClean="0">
                <a:solidFill>
                  <a:srgbClr val="333333"/>
                </a:solidFill>
                <a:latin typeface="Arial" panose="020B0604020202020204" pitchFamily="34" charset="0"/>
              </a:rPr>
              <a:t>отмечены красным цветом. Одну из них соединим с центром окружности. Это радиус большей окружности.</a:t>
            </a:r>
          </a:p>
          <a:p>
            <a:pPr algn="just"/>
            <a:r>
              <a:rPr lang="ru-RU" sz="2000" dirty="0"/>
              <a:t>Д</a:t>
            </a:r>
            <a:r>
              <a:rPr lang="ru-RU" sz="2000" dirty="0" smtClean="0"/>
              <a:t>остроим </a:t>
            </a:r>
            <a:r>
              <a:rPr lang="ru-RU" sz="2000" dirty="0"/>
              <a:t>полученный отрезок до прямоугольного треугольника, двигаясь вдоль линий сетки. Получим треугольник </a:t>
            </a:r>
            <a:r>
              <a:rPr lang="ru-RU" sz="2000" i="1" dirty="0"/>
              <a:t>OAC</a:t>
            </a:r>
            <a:r>
              <a:rPr lang="ru-RU" sz="2000" dirty="0"/>
              <a:t> с прямым углом </a:t>
            </a:r>
            <a:r>
              <a:rPr lang="ru-RU" sz="2000" i="1" dirty="0"/>
              <a:t>C</a:t>
            </a:r>
            <a:r>
              <a:rPr lang="ru-RU" sz="2000" dirty="0" smtClean="0"/>
              <a:t>:</a:t>
            </a:r>
          </a:p>
          <a:p>
            <a:pPr algn="just" fontAlgn="t"/>
            <a:r>
              <a:rPr lang="ru-RU" sz="2000" dirty="0"/>
              <a:t>По теореме Пифагора (квадрат гипотенузы равен сумме квадратов катетов) получаем:</a:t>
            </a:r>
          </a:p>
          <a:p>
            <a:pPr algn="just" fontAlgn="t"/>
            <a:r>
              <a:rPr lang="ru-RU" sz="2000" i="1" dirty="0"/>
              <a:t>R</a:t>
            </a:r>
            <a:r>
              <a:rPr lang="ru-RU" sz="2000" baseline="30000" dirty="0"/>
              <a:t>2</a:t>
            </a:r>
            <a:r>
              <a:rPr lang="ru-RU" sz="2000" dirty="0"/>
              <a:t> = </a:t>
            </a:r>
            <a:r>
              <a:rPr lang="ru-RU" sz="2000" i="1" dirty="0"/>
              <a:t>OA</a:t>
            </a:r>
            <a:r>
              <a:rPr lang="ru-RU" sz="2000" baseline="30000" dirty="0"/>
              <a:t>2</a:t>
            </a:r>
            <a:r>
              <a:rPr lang="ru-RU" sz="2000" dirty="0"/>
              <a:t> = </a:t>
            </a:r>
            <a:r>
              <a:rPr lang="ru-RU" sz="2000" i="1" dirty="0"/>
              <a:t>OC</a:t>
            </a:r>
            <a:r>
              <a:rPr lang="ru-RU" sz="2000" baseline="30000" dirty="0"/>
              <a:t>2</a:t>
            </a:r>
            <a:r>
              <a:rPr lang="ru-RU" sz="2000" dirty="0"/>
              <a:t> + </a:t>
            </a:r>
            <a:r>
              <a:rPr lang="ru-RU" sz="2000" i="1" dirty="0"/>
              <a:t>AC</a:t>
            </a:r>
            <a:r>
              <a:rPr lang="ru-RU" sz="2000" baseline="30000" dirty="0"/>
              <a:t>2</a:t>
            </a:r>
            <a:r>
              <a:rPr lang="ru-RU" sz="2000" dirty="0"/>
              <a:t> = 2</a:t>
            </a:r>
            <a:r>
              <a:rPr lang="ru-RU" sz="2000" baseline="30000" dirty="0"/>
              <a:t>2</a:t>
            </a:r>
            <a:r>
              <a:rPr lang="ru-RU" sz="2000" dirty="0"/>
              <a:t> + 2</a:t>
            </a:r>
            <a:r>
              <a:rPr lang="ru-RU" sz="2000" baseline="30000" dirty="0"/>
              <a:t>2</a:t>
            </a:r>
            <a:r>
              <a:rPr lang="ru-RU" sz="2000" dirty="0"/>
              <a:t> = 4 + 4 = </a:t>
            </a:r>
            <a:r>
              <a:rPr lang="ru-RU" sz="2000" dirty="0" smtClean="0"/>
              <a:t>8</a:t>
            </a:r>
          </a:p>
          <a:p>
            <a:pPr algn="just" fontAlgn="t"/>
            <a:r>
              <a:rPr lang="en-US" sz="2000" i="1" dirty="0"/>
              <a:t>S</a:t>
            </a:r>
            <a:r>
              <a:rPr lang="en-US" sz="2000" dirty="0"/>
              <a:t> = </a:t>
            </a:r>
            <a:r>
              <a:rPr lang="en-US" sz="2000" i="1" dirty="0"/>
              <a:t>S</a:t>
            </a:r>
            <a:r>
              <a:rPr lang="en-US" sz="2000" baseline="-25000" dirty="0"/>
              <a:t>2</a:t>
            </a:r>
            <a:r>
              <a:rPr lang="en-US" sz="2000" dirty="0"/>
              <a:t> − </a:t>
            </a:r>
            <a:r>
              <a:rPr lang="en-US" sz="2000" i="1" dirty="0"/>
              <a:t>S</a:t>
            </a:r>
            <a:r>
              <a:rPr lang="en-US" sz="2000" baseline="-25000" dirty="0"/>
              <a:t>1</a:t>
            </a:r>
            <a:r>
              <a:rPr lang="en-US" sz="2000" dirty="0"/>
              <a:t> = 8</a:t>
            </a:r>
            <a:r>
              <a:rPr lang="el-GR" sz="2000" dirty="0"/>
              <a:t>π − 4π = </a:t>
            </a:r>
            <a:r>
              <a:rPr lang="el-GR" sz="2000" dirty="0" smtClean="0"/>
              <a:t>4π</a:t>
            </a:r>
            <a:endParaRPr lang="ru-RU" sz="2000" dirty="0" smtClean="0"/>
          </a:p>
          <a:p>
            <a:pPr algn="just" fontAlgn="t"/>
            <a:r>
              <a:rPr lang="ru-RU" sz="2000" dirty="0"/>
              <a:t>Но это еще не ответ! В задаче требуется найти величину </a:t>
            </a:r>
            <a:r>
              <a:rPr lang="ru-RU" sz="2000" i="1" dirty="0"/>
              <a:t>S</a:t>
            </a:r>
            <a:r>
              <a:rPr lang="ru-RU" sz="2000" dirty="0"/>
              <a:t>/π.  </a:t>
            </a:r>
            <a:r>
              <a:rPr lang="ru-RU" sz="2000" dirty="0" smtClean="0"/>
              <a:t>   </a:t>
            </a:r>
            <a:r>
              <a:rPr lang="ru-RU" sz="2000" i="1" dirty="0" smtClean="0"/>
              <a:t>S</a:t>
            </a:r>
            <a:r>
              <a:rPr lang="ru-RU" sz="2000" dirty="0" smtClean="0"/>
              <a:t>/π </a:t>
            </a:r>
            <a:r>
              <a:rPr lang="ru-RU" sz="2000" dirty="0"/>
              <a:t>= 4π/π = </a:t>
            </a:r>
            <a:r>
              <a:rPr lang="ru-RU" sz="2000" dirty="0" smtClean="0"/>
              <a:t>4   Ответ 4.</a:t>
            </a:r>
            <a:endParaRPr lang="ru-RU" sz="2000" dirty="0"/>
          </a:p>
          <a:p>
            <a:pPr algn="just" fontAlgn="t"/>
            <a:endParaRPr lang="ru-RU" sz="2000" dirty="0"/>
          </a:p>
          <a:p>
            <a:pPr algn="just"/>
            <a:endParaRPr lang="ru-RU" sz="2000" dirty="0"/>
          </a:p>
        </p:txBody>
      </p:sp>
      <p:pic>
        <p:nvPicPr>
          <p:cNvPr id="4102" name="Picture 6" descr="Прямоугольный треугольник OAC, составленный на радиусе и линиях сетк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8286" y="3344287"/>
            <a:ext cx="2330450" cy="233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87527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Пример 9. На клетчатой бумаге изображены два круга. Площадь внутреннего круга равна 16. Найди площадь заштрихованной фигуры.</a:t>
            </a:r>
          </a:p>
        </p:txBody>
      </p:sp>
      <p:pic>
        <p:nvPicPr>
          <p:cNvPr id="4" name="Picture 2" descr="1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2567781"/>
            <a:ext cx="28575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43736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Пример 9. </a:t>
            </a:r>
            <a:r>
              <a:rPr lang="ru-RU" sz="3200" dirty="0"/>
              <a:t>На клетчатой бумаге изображены два круга. Площадь внутреннего круга равна 16. Найди площадь заштрихованной фигуры</a:t>
            </a:r>
            <a:r>
              <a:rPr lang="ru-RU" sz="3200" dirty="0" smtClean="0"/>
              <a:t>.</a:t>
            </a:r>
            <a:r>
              <a:rPr lang="ru-RU" sz="3200" dirty="0"/>
              <a:t> </a:t>
            </a:r>
            <a:r>
              <a:rPr lang="ru-RU" sz="3200" dirty="0" smtClean="0"/>
              <a:t>                                    </a:t>
            </a:r>
            <a:r>
              <a:rPr lang="ru-RU" sz="1800" dirty="0" smtClean="0"/>
              <a:t>Ответ </a:t>
            </a:r>
            <a:r>
              <a:rPr lang="ru-RU" sz="1800" dirty="0"/>
              <a:t>128</a:t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5122" name="Picture 2" descr="100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182019"/>
            <a:ext cx="28575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71937" y="1948657"/>
            <a:ext cx="65293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4E4E3F"/>
                </a:solidFill>
                <a:latin typeface="Open Sans"/>
              </a:rPr>
              <a:t>Любые два круга подобны.</a:t>
            </a:r>
            <a:endParaRPr lang="ru-RU" sz="2400" dirty="0">
              <a:solidFill>
                <a:srgbClr val="4E4E3F"/>
              </a:solidFill>
              <a:latin typeface="Open Sans"/>
            </a:endParaRPr>
          </a:p>
          <a:p>
            <a:r>
              <a:rPr lang="ru-RU" sz="2400" dirty="0" smtClean="0"/>
              <a:t>Площади </a:t>
            </a:r>
            <a:r>
              <a:rPr lang="ru-RU" sz="2400" dirty="0"/>
              <a:t>подобных фигур относятся как квадраты их линейных размеров, поэтому площади кругов относятся как квадраты их радиусов</a:t>
            </a:r>
            <a:r>
              <a:rPr lang="ru-RU" sz="2400" dirty="0" smtClean="0"/>
              <a:t>.</a:t>
            </a:r>
          </a:p>
          <a:p>
            <a:r>
              <a:rPr lang="ru-RU" sz="2400" dirty="0" smtClean="0">
                <a:solidFill>
                  <a:srgbClr val="333333"/>
                </a:solidFill>
                <a:latin typeface="Arial" panose="020B0604020202020204" pitchFamily="34" charset="0"/>
              </a:rPr>
              <a:t>Радиус меньшей окружности – 2 клетки, а большей – 6 клеток, значит коэффициент подобия равен 6 : 2 = 3.</a:t>
            </a:r>
          </a:p>
          <a:p>
            <a:endParaRPr lang="ru-RU" sz="2400" dirty="0"/>
          </a:p>
          <a:p>
            <a:endParaRPr lang="ru-RU" sz="2400" b="0" i="0" dirty="0">
              <a:solidFill>
                <a:srgbClr val="4E4E3F"/>
              </a:solidFill>
              <a:effectLst/>
              <a:latin typeface="Open Sans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9669464"/>
              </p:ext>
            </p:extLst>
          </p:nvPr>
        </p:nvGraphicFramePr>
        <p:xfrm>
          <a:off x="4531518" y="4982300"/>
          <a:ext cx="885826" cy="776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1" name="Уравнение" r:id="rId4" imgW="508000" imgH="431800" progId="Equation.3">
                  <p:embed/>
                </p:oleObj>
              </mc:Choice>
              <mc:Fallback>
                <p:oleObj name="Уравнение" r:id="rId4" imgW="508000" imgH="431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1518" y="4982300"/>
                        <a:ext cx="885826" cy="77661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8485295"/>
              </p:ext>
            </p:extLst>
          </p:nvPr>
        </p:nvGraphicFramePr>
        <p:xfrm>
          <a:off x="6348412" y="5023529"/>
          <a:ext cx="828675" cy="7068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2" name="Уравнение" r:id="rId6" imgW="469696" imgH="393529" progId="Equation.3">
                  <p:embed/>
                </p:oleObj>
              </mc:Choice>
              <mc:Fallback>
                <p:oleObj name="Уравнение" r:id="rId6" imgW="469696" imgH="39352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48412" y="5023529"/>
                        <a:ext cx="828675" cy="70681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4404516"/>
              </p:ext>
            </p:extLst>
          </p:nvPr>
        </p:nvGraphicFramePr>
        <p:xfrm>
          <a:off x="8108156" y="4952795"/>
          <a:ext cx="1664494" cy="3724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3" name="Уравнение" r:id="rId8" imgW="990170" imgH="215806" progId="Equation.3">
                  <p:embed/>
                </p:oleObj>
              </mc:Choice>
              <mc:Fallback>
                <p:oleObj name="Уравнение" r:id="rId8" imgW="990170" imgH="215806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08156" y="4952795"/>
                        <a:ext cx="1664494" cy="3724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-200025" y="-233362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-200025" y="83343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-200025" y="13858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986337" y="599227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5867937"/>
              </p:ext>
            </p:extLst>
          </p:nvPr>
        </p:nvGraphicFramePr>
        <p:xfrm>
          <a:off x="4571999" y="6035935"/>
          <a:ext cx="21717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4" name="Уравнение" r:id="rId10" imgW="1218671" imgH="241195" progId="Equation.3">
                  <p:embed/>
                </p:oleObj>
              </mc:Choice>
              <mc:Fallback>
                <p:oleObj name="Уравнение" r:id="rId10" imgW="1218671" imgH="241195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1999" y="6035935"/>
                        <a:ext cx="2171700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92227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        Задание </a:t>
            </a:r>
            <a:r>
              <a:rPr lang="ru-RU" b="1" dirty="0">
                <a:solidFill>
                  <a:srgbClr val="0070C0"/>
                </a:solidFill>
              </a:rPr>
              <a:t>6. Основы геометрии</a:t>
            </a:r>
            <a:r>
              <a:rPr lang="ru-RU" b="1" dirty="0" smtClean="0">
                <a:solidFill>
                  <a:srgbClr val="0070C0"/>
                </a:solidFill>
              </a:rPr>
              <a:t>.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br>
              <a:rPr lang="en-US" b="1" dirty="0" smtClean="0">
                <a:solidFill>
                  <a:srgbClr val="0070C0"/>
                </a:solidFill>
              </a:rPr>
            </a:br>
            <a:r>
              <a:rPr lang="ru-RU" sz="2700" b="1" dirty="0" smtClean="0"/>
              <a:t>Количество </a:t>
            </a:r>
            <a:r>
              <a:rPr lang="ru-RU" sz="2700" b="1" dirty="0"/>
              <a:t>баллов:</a:t>
            </a:r>
            <a:r>
              <a:rPr lang="ru-RU" sz="2700" dirty="0"/>
              <a:t> 1</a:t>
            </a:r>
            <a:br>
              <a:rPr lang="ru-RU" sz="2700" dirty="0"/>
            </a:br>
            <a:r>
              <a:rPr lang="ru-RU" sz="2700" b="1" dirty="0"/>
              <a:t>Примерное время на выполнение:</a:t>
            </a:r>
            <a:r>
              <a:rPr lang="ru-RU" sz="2700" dirty="0"/>
              <a:t> </a:t>
            </a:r>
            <a:r>
              <a:rPr lang="en-US" sz="2700" dirty="0" smtClean="0"/>
              <a:t>3</a:t>
            </a:r>
            <a:r>
              <a:rPr lang="ru-RU" sz="2700" dirty="0" smtClean="0"/>
              <a:t> </a:t>
            </a:r>
            <a:r>
              <a:rPr lang="ru-RU" sz="2700" dirty="0"/>
              <a:t>минуты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Задачи из раздела «</a:t>
            </a:r>
            <a:r>
              <a:rPr lang="ru-RU" u="sng" dirty="0">
                <a:hlinkClick r:id="rId2"/>
              </a:rPr>
              <a:t>Планиметрия</a:t>
            </a:r>
            <a:r>
              <a:rPr lang="ru-RU" dirty="0"/>
              <a:t>» в ЕГЭ подразделяются на несколько видов:</a:t>
            </a:r>
          </a:p>
          <a:p>
            <a:r>
              <a:rPr lang="ru-RU" dirty="0"/>
              <a:t>решение прямоугольного треугольника;</a:t>
            </a:r>
          </a:p>
          <a:p>
            <a:r>
              <a:rPr lang="ru-RU" dirty="0"/>
              <a:t>решение равнобедренного треугольника;</a:t>
            </a:r>
          </a:p>
          <a:p>
            <a:r>
              <a:rPr lang="ru-RU" dirty="0"/>
              <a:t>треугольники общего вида;</a:t>
            </a:r>
          </a:p>
          <a:p>
            <a:r>
              <a:rPr lang="ru-RU" dirty="0"/>
              <a:t>параллелограммы;</a:t>
            </a:r>
          </a:p>
          <a:p>
            <a:r>
              <a:rPr lang="ru-RU" dirty="0"/>
              <a:t>трапеция;</a:t>
            </a:r>
          </a:p>
          <a:p>
            <a:r>
              <a:rPr lang="ru-RU" dirty="0"/>
              <a:t>центральные и вписанные углы;</a:t>
            </a:r>
          </a:p>
          <a:p>
            <a:r>
              <a:rPr lang="ru-RU" dirty="0"/>
              <a:t>касательная, хорда, секущая;</a:t>
            </a:r>
          </a:p>
          <a:p>
            <a:r>
              <a:rPr lang="ru-RU" dirty="0"/>
              <a:t>вписанные окружности;</a:t>
            </a:r>
          </a:p>
          <a:p>
            <a:r>
              <a:rPr lang="ru-RU" dirty="0"/>
              <a:t>описанные окружности.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38687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Задание 6.     Основы </a:t>
            </a:r>
            <a:r>
              <a:rPr lang="ru-RU" b="1" dirty="0">
                <a:solidFill>
                  <a:srgbClr val="0070C0"/>
                </a:solidFill>
              </a:rPr>
              <a:t>геометрии.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     </a:t>
            </a:r>
            <a:r>
              <a:rPr lang="ru-RU" b="1" dirty="0" smtClean="0">
                <a:solidFill>
                  <a:srgbClr val="FF0000"/>
                </a:solidFill>
              </a:rPr>
              <a:t>Для </a:t>
            </a:r>
            <a:r>
              <a:rPr lang="ru-RU" b="1" dirty="0">
                <a:solidFill>
                  <a:srgbClr val="FF0000"/>
                </a:solidFill>
              </a:rPr>
              <a:t>того чтобы правильно решать подобные задания необходимо:</a:t>
            </a:r>
          </a:p>
          <a:p>
            <a:r>
              <a:rPr lang="ru-RU" dirty="0"/>
              <a:t>понимать способы нахождения длин и углов многоугольника;</a:t>
            </a:r>
          </a:p>
          <a:p>
            <a:r>
              <a:rPr lang="ru-RU" dirty="0"/>
              <a:t>знать формулы вычисления площадей многоугольника.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05089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Задание 6. Основы геометрии.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200" dirty="0" smtClean="0"/>
              <a:t>     Чаще </a:t>
            </a:r>
            <a:r>
              <a:rPr lang="ru-RU" sz="3200" dirty="0"/>
              <a:t>всего встречаются задания на решение треугольников, но знать надо все фигуры планиметрии. Необходимые знания: виды треугольников; понятия биссектрисы, медианы, высоты; тригонометрические функции и их значения; основное тригонометрическое тождество; формулы приведения; теорема Пифагора</a:t>
            </a:r>
            <a:r>
              <a:rPr lang="ru-RU" sz="3200" dirty="0" smtClean="0"/>
              <a:t>.</a:t>
            </a:r>
          </a:p>
          <a:p>
            <a:pPr marL="0" indent="0" algn="ctr">
              <a:buNone/>
            </a:pPr>
            <a:r>
              <a:rPr lang="ru-RU" sz="3200" dirty="0" smtClean="0"/>
              <a:t> </a:t>
            </a:r>
            <a:r>
              <a:rPr lang="ru-RU" sz="3200" i="1" dirty="0">
                <a:solidFill>
                  <a:srgbClr val="FF0000"/>
                </a:solidFill>
              </a:rPr>
              <a:t>И помните при правильном решении ответ получается точно без </a:t>
            </a:r>
            <a:r>
              <a:rPr lang="ru-RU" sz="3200" i="1" dirty="0" smtClean="0">
                <a:solidFill>
                  <a:srgbClr val="FF0000"/>
                </a:solidFill>
              </a:rPr>
              <a:t>корня.</a:t>
            </a:r>
            <a:endParaRPr lang="ru-RU" sz="3200" i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08615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Типичные ошибки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/>
              <a:t>при решении задания №6 в ЕГЭ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/>
              <a:t></a:t>
            </a:r>
            <a:r>
              <a:rPr lang="ru-RU" i="1" dirty="0"/>
              <a:t>выпускник чаще всего может перепутать катет с гипотенузой; </a:t>
            </a:r>
            <a:endParaRPr lang="ru-RU" dirty="0"/>
          </a:p>
          <a:p>
            <a:r>
              <a:rPr lang="ru-RU" dirty="0"/>
              <a:t></a:t>
            </a:r>
            <a:r>
              <a:rPr lang="ru-RU" i="1" dirty="0"/>
              <a:t>выпускник чаще всего не знает или неверно записывает отношение сторон при использовании тригонометрических функций;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5696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Геометрия на экзамене.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Профильный уровень.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           </a:t>
            </a:r>
            <a:r>
              <a:rPr lang="ru-RU" dirty="0"/>
              <a:t>Э</a:t>
            </a:r>
            <a:r>
              <a:rPr lang="ru-RU" dirty="0" smtClean="0"/>
              <a:t>лементы содержания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546471"/>
            <a:ext cx="9041913" cy="2909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6264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Задача1.</a:t>
            </a: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sz="3600" dirty="0" smtClean="0"/>
              <a:t>В </a:t>
            </a:r>
            <a:r>
              <a:rPr lang="ru-RU" sz="3600" dirty="0"/>
              <a:t>равнобедренном треугольнике ABC c основанием AC боковая сторона АВ равна 15</a:t>
            </a:r>
            <a:r>
              <a:rPr lang="ru-RU" sz="3600" dirty="0" smtClean="0"/>
              <a:t>, а </a:t>
            </a:r>
            <a:r>
              <a:rPr lang="ru-RU" sz="3600" dirty="0"/>
              <a:t>высота, проведенная к основанию, равна 9. 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Найдите </a:t>
            </a:r>
            <a:r>
              <a:rPr lang="ru-RU" sz="3600" dirty="0"/>
              <a:t>косинус угла А. </a:t>
            </a:r>
            <a:br>
              <a:rPr lang="ru-RU" sz="3600" dirty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6134613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7274" y="365125"/>
            <a:ext cx="10296525" cy="334963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>Задача 1.</a:t>
            </a: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3014" y="660428"/>
            <a:ext cx="9444036" cy="5227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1728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325" y="365125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Задача 2. </a:t>
            </a:r>
            <a:endParaRPr lang="ru-RU" sz="3200" dirty="0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-142875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-142875" y="5524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Объект 14"/>
          <p:cNvSpPr>
            <a:spLocks noGrp="1"/>
          </p:cNvSpPr>
          <p:nvPr>
            <p:ph idx="1"/>
          </p:nvPr>
        </p:nvSpPr>
        <p:spPr>
          <a:xfrm>
            <a:off x="838200" y="1343025"/>
            <a:ext cx="10606088" cy="4833938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4307" y="2055813"/>
            <a:ext cx="8750174" cy="196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2006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7288" y="365125"/>
            <a:ext cx="10196512" cy="492125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Задача 2.</a:t>
            </a: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87648" y="284007"/>
            <a:ext cx="7942239" cy="596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5206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Задача 3.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5922" y="1690688"/>
            <a:ext cx="9433078" cy="2089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3377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100" y="307976"/>
            <a:ext cx="10310811" cy="47783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Задача 3.</a:t>
            </a: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41622" y="1014413"/>
            <a:ext cx="8186658" cy="506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7891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Задача 4. 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0788215"/>
              </p:ext>
            </p:extLst>
          </p:nvPr>
        </p:nvGraphicFramePr>
        <p:xfrm>
          <a:off x="6096000" y="1663796"/>
          <a:ext cx="1347788" cy="78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Уравнение" r:id="rId3" imgW="685800" imgH="393480" progId="Equation.3">
                  <p:embed/>
                </p:oleObj>
              </mc:Choice>
              <mc:Fallback>
                <p:oleObj name="Уравнение" r:id="rId3" imgW="685800" imgH="393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1663796"/>
                        <a:ext cx="1347788" cy="789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В </a:t>
            </a:r>
            <a:r>
              <a:rPr lang="ru-RU" sz="3600" dirty="0"/>
              <a:t>∆АВС  АС = ВС, АВ = 72,  </a:t>
            </a:r>
            <a:r>
              <a:rPr lang="ru-RU" sz="3600" dirty="0" smtClean="0"/>
              <a:t>                </a:t>
            </a:r>
            <a:r>
              <a:rPr lang="ru-RU" sz="3600" dirty="0"/>
              <a:t>,  СН – высота. Найдите СН.</a:t>
            </a:r>
          </a:p>
        </p:txBody>
      </p:sp>
    </p:spTree>
    <p:extLst>
      <p:ext uri="{BB962C8B-B14F-4D97-AF65-F5344CB8AC3E}">
        <p14:creationId xmlns:p14="http://schemas.microsoft.com/office/powerpoint/2010/main" val="13242556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1574" y="365125"/>
            <a:ext cx="10182225" cy="334963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>Задача 4.</a:t>
            </a: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1676" y="678848"/>
            <a:ext cx="7901516" cy="5026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1517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Задача 5.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9670" y="1843087"/>
            <a:ext cx="10864130" cy="4333875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670" y="2505420"/>
            <a:ext cx="10025930" cy="2095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04950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4424" y="365125"/>
            <a:ext cx="10239375" cy="434975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Задача 5.</a:t>
            </a: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86051" y="419024"/>
            <a:ext cx="7543800" cy="5757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55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Задание № 3 профильный уровень.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/>
              <a:t>Количество баллов:</a:t>
            </a:r>
            <a:r>
              <a:rPr lang="ru-RU" sz="2700" dirty="0"/>
              <a:t> 1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b="1" dirty="0"/>
              <a:t>Примерное время на выполнение:</a:t>
            </a:r>
            <a:r>
              <a:rPr lang="ru-RU" sz="2700" dirty="0"/>
              <a:t> 2 минуты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заданиях встречаются фигуры: угол, все виды треугольников, произвольный выпуклый четырехугольник, трапеция (в том числе равнобедренная и прямоугольная), параллелограмм, прямоугольник, ромб, квадрат, круг</a:t>
            </a:r>
            <a:r>
              <a:rPr lang="ru-RU" dirty="0" smtClean="0"/>
              <a:t>.</a:t>
            </a:r>
          </a:p>
          <a:p>
            <a:r>
              <a:rPr lang="ru-RU" dirty="0"/>
              <a:t>При решении надо учитывать, что размер клетки 1*1см. В заданиях это указано. </a:t>
            </a:r>
            <a:r>
              <a:rPr lang="ru-RU" dirty="0" smtClean="0"/>
              <a:t> </a:t>
            </a:r>
            <a:r>
              <a:rPr lang="ru-RU" dirty="0"/>
              <a:t>П</a:t>
            </a:r>
            <a:r>
              <a:rPr lang="ru-RU" dirty="0" smtClean="0"/>
              <a:t>опадаются </a:t>
            </a:r>
            <a:r>
              <a:rPr lang="ru-RU" dirty="0"/>
              <a:t>другие размеры клетки – надо внимательно читать </a:t>
            </a:r>
            <a:r>
              <a:rPr lang="ru-RU" dirty="0" smtClean="0"/>
              <a:t>задание.</a:t>
            </a:r>
          </a:p>
          <a:p>
            <a:r>
              <a:rPr lang="ru-RU" dirty="0"/>
              <a:t>По умолчанию считается, что ученик легко находит на бумаге в клетку углы в 180, 135, 90 и 45 </a:t>
            </a:r>
            <a:r>
              <a:rPr lang="ru-RU" dirty="0" smtClean="0"/>
              <a:t>градусов.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544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Задача 6.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51" y="1900238"/>
            <a:ext cx="10334698" cy="236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0600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4412" y="365125"/>
            <a:ext cx="10339387" cy="506413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Задача 6.</a:t>
            </a: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1575" y="993739"/>
            <a:ext cx="8296935" cy="5067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8978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</a:t>
            </a:r>
            <a:r>
              <a:rPr lang="ru-RU" b="1" dirty="0" smtClean="0">
                <a:solidFill>
                  <a:srgbClr val="002060"/>
                </a:solidFill>
              </a:rPr>
              <a:t>Геометрия окружности.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6600" y="2101711"/>
            <a:ext cx="2137717" cy="20944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720" y="1845940"/>
            <a:ext cx="2140280" cy="19760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0967" y="1690688"/>
            <a:ext cx="3192833" cy="21313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7780" y="4607153"/>
            <a:ext cx="1994495" cy="18096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0730" y="3541654"/>
            <a:ext cx="2420469" cy="2875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0888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1.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Через концы </a:t>
            </a:r>
            <a:r>
              <a:rPr lang="ru-RU" i="1" dirty="0"/>
              <a:t>A</a:t>
            </a:r>
            <a:r>
              <a:rPr lang="ru-RU" dirty="0"/>
              <a:t> и </a:t>
            </a:r>
            <a:r>
              <a:rPr lang="ru-RU" i="1" dirty="0"/>
              <a:t>B</a:t>
            </a:r>
            <a:r>
              <a:rPr lang="ru-RU" dirty="0"/>
              <a:t> дуги окружности с центром </a:t>
            </a:r>
            <a:r>
              <a:rPr lang="ru-RU" i="1" dirty="0"/>
              <a:t>O</a:t>
            </a:r>
            <a:r>
              <a:rPr lang="ru-RU" dirty="0"/>
              <a:t> проведены касательные </a:t>
            </a:r>
            <a:r>
              <a:rPr lang="ru-RU" i="1" dirty="0"/>
              <a:t>AC</a:t>
            </a:r>
            <a:r>
              <a:rPr lang="ru-RU" dirty="0"/>
              <a:t> и </a:t>
            </a:r>
            <a:r>
              <a:rPr lang="ru-RU" i="1" dirty="0"/>
              <a:t>BC</a:t>
            </a:r>
            <a:r>
              <a:rPr lang="ru-RU" dirty="0"/>
              <a:t>. Меньшая дуга </a:t>
            </a:r>
            <a:r>
              <a:rPr lang="ru-RU" i="1" dirty="0"/>
              <a:t>AB</a:t>
            </a:r>
            <a:r>
              <a:rPr lang="ru-RU" dirty="0"/>
              <a:t> равна </a:t>
            </a:r>
            <a:r>
              <a:rPr lang="ru-RU" dirty="0" smtClean="0"/>
              <a:t>56</a:t>
            </a:r>
            <a:r>
              <a:rPr lang="ru-RU" dirty="0"/>
              <a:t>​∘​​. Найдите угол </a:t>
            </a:r>
            <a:r>
              <a:rPr lang="ru-RU" i="1" dirty="0"/>
              <a:t>ACB</a:t>
            </a:r>
            <a:r>
              <a:rPr lang="ru-RU" dirty="0"/>
              <a:t>. Ответ дайте в градусах.</a:t>
            </a:r>
          </a:p>
        </p:txBody>
      </p:sp>
    </p:spTree>
    <p:extLst>
      <p:ext uri="{BB962C8B-B14F-4D97-AF65-F5344CB8AC3E}">
        <p14:creationId xmlns:p14="http://schemas.microsoft.com/office/powerpoint/2010/main" val="203883236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6788" y="365126"/>
            <a:ext cx="10387012" cy="5778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Задача 1</a:t>
            </a:r>
            <a:endParaRPr lang="ru-RU" dirty="0"/>
          </a:p>
        </p:txBody>
      </p:sp>
      <p:pic>
        <p:nvPicPr>
          <p:cNvPr id="10242" name="Picture 2" descr="Окружность с центром O и касательным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18" y="1628775"/>
            <a:ext cx="2615407" cy="2615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48000" y="1971675"/>
            <a:ext cx="8305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Центральный угол равен угловой величине дуги, на которую он опирается, то есть</a:t>
            </a:r>
          </a:p>
          <a:p>
            <a:r>
              <a:rPr lang="en-US" sz="2800" dirty="0" smtClean="0">
                <a:latin typeface="KaTeX_Main"/>
              </a:rPr>
              <a:t>∠</a:t>
            </a:r>
            <a:r>
              <a:rPr lang="en-US" sz="2800" i="1" dirty="0">
                <a:latin typeface="KaTeX_Math"/>
              </a:rPr>
              <a:t>BOA</a:t>
            </a:r>
            <a:r>
              <a:rPr lang="en-US" sz="2800" dirty="0">
                <a:latin typeface="KaTeX_Main"/>
              </a:rPr>
              <a:t>=56​∘​​.</a:t>
            </a:r>
            <a:r>
              <a:rPr lang="en-US" sz="2800" dirty="0"/>
              <a:t> </a:t>
            </a:r>
            <a:r>
              <a:rPr lang="ru-RU" sz="2800" dirty="0"/>
              <a:t>Углы </a:t>
            </a:r>
            <a:r>
              <a:rPr lang="en-US" sz="2800" i="1" dirty="0">
                <a:latin typeface="KaTeX_Main"/>
              </a:rPr>
              <a:t>OBC</a:t>
            </a:r>
            <a:r>
              <a:rPr lang="en-US" sz="2800" dirty="0"/>
              <a:t> </a:t>
            </a:r>
            <a:r>
              <a:rPr lang="ru-RU" sz="2800" dirty="0"/>
              <a:t>и </a:t>
            </a:r>
            <a:r>
              <a:rPr lang="en-US" sz="2800" i="1" dirty="0">
                <a:latin typeface="KaTeX_Main"/>
              </a:rPr>
              <a:t>OAC</a:t>
            </a:r>
            <a:r>
              <a:rPr lang="en-US" sz="2800" dirty="0"/>
              <a:t> </a:t>
            </a:r>
            <a:r>
              <a:rPr lang="ru-RU" sz="2800" dirty="0"/>
              <a:t>прямые как углы между касательными и радиусами, проведёнными в точки касания. Сумма углов четырёхугольника равна </a:t>
            </a:r>
            <a:r>
              <a:rPr lang="en-US" sz="2800" dirty="0" smtClean="0">
                <a:latin typeface="KaTeX_Main"/>
              </a:rPr>
              <a:t>360</a:t>
            </a:r>
            <a:r>
              <a:rPr lang="en-US" sz="2800" dirty="0">
                <a:latin typeface="KaTeX_Main"/>
              </a:rPr>
              <a:t>​∘​​,</a:t>
            </a:r>
            <a:r>
              <a:rPr lang="en-US" sz="2800" dirty="0"/>
              <a:t> </a:t>
            </a:r>
            <a:r>
              <a:rPr lang="ru-RU" sz="2800" dirty="0"/>
              <a:t>можем найти угол </a:t>
            </a:r>
            <a:r>
              <a:rPr lang="en-US" sz="2800" i="1" dirty="0">
                <a:latin typeface="KaTeX_Main"/>
              </a:rPr>
              <a:t>ACB</a:t>
            </a:r>
            <a:r>
              <a:rPr lang="en-US" sz="2800" dirty="0"/>
              <a:t>.</a:t>
            </a:r>
          </a:p>
          <a:p>
            <a:r>
              <a:rPr lang="en-US" sz="2800" dirty="0" smtClean="0">
                <a:latin typeface="KaTeX_Main"/>
              </a:rPr>
              <a:t> </a:t>
            </a:r>
            <a:r>
              <a:rPr lang="en-US" sz="2800" dirty="0">
                <a:latin typeface="KaTeX_Main"/>
              </a:rPr>
              <a:t>ACB </a:t>
            </a:r>
            <a:r>
              <a:rPr lang="en-US" sz="2800" dirty="0" smtClean="0">
                <a:latin typeface="KaTeX_Main"/>
              </a:rPr>
              <a:t> </a:t>
            </a:r>
            <a:r>
              <a:rPr lang="en-US" sz="2800" dirty="0">
                <a:latin typeface="KaTeX_Main"/>
              </a:rPr>
              <a:t>=360​∘​​−56​∘​​−90​∘​​−90​∘​​</a:t>
            </a:r>
            <a:r>
              <a:rPr lang="en-US" sz="2800" dirty="0" smtClean="0">
                <a:latin typeface="KaTeX_Main"/>
              </a:rPr>
              <a:t>=124</a:t>
            </a:r>
            <a:r>
              <a:rPr lang="en-US" sz="2800" dirty="0">
                <a:latin typeface="KaTeX_Main"/>
              </a:rPr>
              <a:t>​∘​​.</a:t>
            </a:r>
            <a:endParaRPr lang="en-US" sz="2800" dirty="0"/>
          </a:p>
          <a:p>
            <a:r>
              <a:rPr lang="ru-RU" sz="2800" b="1" dirty="0" smtClean="0"/>
              <a:t>Ответ  </a:t>
            </a:r>
            <a:r>
              <a:rPr lang="ru-RU" sz="2800" dirty="0" smtClean="0">
                <a:latin typeface="KaTeX_Main"/>
              </a:rPr>
              <a:t>124</a:t>
            </a:r>
            <a:endParaRPr lang="ru-RU" sz="2800" b="0" dirty="0">
              <a:effectLst/>
              <a:latin typeface="KaTeX_Main"/>
            </a:endParaRPr>
          </a:p>
        </p:txBody>
      </p:sp>
    </p:spTree>
    <p:extLst>
      <p:ext uri="{BB962C8B-B14F-4D97-AF65-F5344CB8AC3E}">
        <p14:creationId xmlns:p14="http://schemas.microsoft.com/office/powerpoint/2010/main" val="35272016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2.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Точки</a:t>
            </a:r>
            <a:r>
              <a:rPr lang="ru-RU" dirty="0"/>
              <a:t> </a:t>
            </a:r>
            <a:r>
              <a:rPr lang="ru-RU" i="1" dirty="0"/>
              <a:t>A</a:t>
            </a:r>
            <a:r>
              <a:rPr lang="ru-RU" dirty="0"/>
              <a:t>, </a:t>
            </a:r>
            <a:r>
              <a:rPr lang="ru-RU" i="1" dirty="0"/>
              <a:t>B</a:t>
            </a:r>
            <a:r>
              <a:rPr lang="ru-RU" dirty="0"/>
              <a:t>, </a:t>
            </a:r>
            <a:r>
              <a:rPr lang="ru-RU" i="1" dirty="0"/>
              <a:t>C</a:t>
            </a:r>
            <a:r>
              <a:rPr lang="ru-RU" dirty="0"/>
              <a:t>, расположенные на окружности, делят её на три дуги, градусные меры которых относятся как </a:t>
            </a:r>
            <a:r>
              <a:rPr lang="ru-RU" dirty="0" smtClean="0"/>
              <a:t>2:3:4. </a:t>
            </a:r>
            <a:r>
              <a:rPr lang="ru-RU" dirty="0"/>
              <a:t>Найдите больший угол треугольника </a:t>
            </a:r>
            <a:r>
              <a:rPr lang="ru-RU" i="1" dirty="0"/>
              <a:t>ABC</a:t>
            </a:r>
            <a:r>
              <a:rPr lang="ru-RU" dirty="0"/>
              <a:t>. Ответ дайте в градусах.</a:t>
            </a:r>
          </a:p>
        </p:txBody>
      </p:sp>
    </p:spTree>
    <p:extLst>
      <p:ext uri="{BB962C8B-B14F-4D97-AF65-F5344CB8AC3E}">
        <p14:creationId xmlns:p14="http://schemas.microsoft.com/office/powerpoint/2010/main" val="323808770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4424" y="365126"/>
            <a:ext cx="10239375" cy="6492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Задача 2</a:t>
            </a:r>
            <a:endParaRPr lang="ru-RU" dirty="0"/>
          </a:p>
        </p:txBody>
      </p:sp>
      <p:pic>
        <p:nvPicPr>
          <p:cNvPr id="13314" name="Picture 2" descr="Окружность, разделенная точками на три дуг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1826479"/>
            <a:ext cx="2376486" cy="2389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47999" y="1714500"/>
            <a:ext cx="783907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Угловая величина </a:t>
            </a:r>
            <a:r>
              <a:rPr lang="ru-RU" sz="3200" dirty="0" smtClean="0"/>
              <a:t>всей окружности </a:t>
            </a:r>
            <a:r>
              <a:rPr lang="ru-RU" sz="3200" dirty="0"/>
              <a:t>составляет </a:t>
            </a:r>
            <a:r>
              <a:rPr lang="ru-RU" sz="3200" dirty="0" smtClean="0">
                <a:latin typeface="KaTeX_Main"/>
              </a:rPr>
              <a:t>360</a:t>
            </a:r>
            <a:r>
              <a:rPr lang="ru-RU" sz="3200" dirty="0">
                <a:latin typeface="KaTeX_Main"/>
              </a:rPr>
              <a:t>​∘​​,</a:t>
            </a:r>
            <a:r>
              <a:rPr lang="ru-RU" sz="3200" dirty="0"/>
              <a:t> дуги, на которые опираются углы треугольника, составляют  </a:t>
            </a:r>
            <a:r>
              <a:rPr lang="ru-RU" sz="3200" dirty="0">
                <a:latin typeface="KaTeX_Main"/>
              </a:rPr>
              <a:t>2 + 3 + 4 = </a:t>
            </a:r>
            <a:r>
              <a:rPr lang="ru-RU" sz="3200" dirty="0" smtClean="0">
                <a:latin typeface="KaTeX_Main"/>
              </a:rPr>
              <a:t>9</a:t>
            </a:r>
            <a:r>
              <a:rPr lang="ru-RU" sz="3200" dirty="0"/>
              <a:t> частей, то есть большая </a:t>
            </a:r>
            <a:r>
              <a:rPr lang="ru-RU" sz="3200" dirty="0" smtClean="0"/>
              <a:t>из них равна 4\9</a:t>
            </a:r>
            <a:r>
              <a:rPr lang="ru-RU" sz="3200" dirty="0" smtClean="0">
                <a:latin typeface="KaTeX_Main"/>
              </a:rPr>
              <a:t>​​</a:t>
            </a:r>
            <a:r>
              <a:rPr lang="ru-RU" sz="3200" dirty="0"/>
              <a:t> окружности, </a:t>
            </a:r>
            <a:endParaRPr lang="ru-RU" sz="3200" dirty="0" smtClean="0"/>
          </a:p>
          <a:p>
            <a:r>
              <a:rPr lang="ru-RU" sz="3200" dirty="0" smtClean="0"/>
              <a:t>(</a:t>
            </a:r>
            <a:r>
              <a:rPr lang="ru-RU" sz="3200" dirty="0" smtClean="0">
                <a:latin typeface="KaTeX_Main"/>
              </a:rPr>
              <a:t>360​ :9​​)⸱4</a:t>
            </a:r>
            <a:r>
              <a:rPr lang="ru-RU" sz="3200" dirty="0">
                <a:latin typeface="KaTeX_Main"/>
              </a:rPr>
              <a:t>​​=160​∘​​.</a:t>
            </a:r>
            <a:r>
              <a:rPr lang="ru-RU" sz="3200" dirty="0"/>
              <a:t> Вписанный угол равен половине дуги, на которую он опирается, то есть </a:t>
            </a:r>
            <a:r>
              <a:rPr lang="ru-RU" sz="3200" dirty="0" smtClean="0">
                <a:latin typeface="KaTeX_Main"/>
              </a:rPr>
              <a:t>160</a:t>
            </a:r>
            <a:r>
              <a:rPr lang="ru-RU" sz="3200" dirty="0">
                <a:latin typeface="KaTeX_Main"/>
              </a:rPr>
              <a:t>​∘​​:2=80​∘​​.</a:t>
            </a:r>
            <a:endParaRPr lang="ru-RU" sz="3200" dirty="0"/>
          </a:p>
          <a:p>
            <a:r>
              <a:rPr lang="ru-RU" sz="3200" b="1" dirty="0" smtClean="0"/>
              <a:t>Ответ  </a:t>
            </a:r>
            <a:r>
              <a:rPr lang="ru-RU" sz="3200" dirty="0" smtClean="0">
                <a:latin typeface="KaTeX_Main"/>
              </a:rPr>
              <a:t>80</a:t>
            </a:r>
            <a:endParaRPr lang="ru-RU" sz="3200" b="0" dirty="0">
              <a:effectLst/>
              <a:latin typeface="KaTeX_Main"/>
            </a:endParaRPr>
          </a:p>
        </p:txBody>
      </p:sp>
    </p:spTree>
    <p:extLst>
      <p:ext uri="{BB962C8B-B14F-4D97-AF65-F5344CB8AC3E}">
        <p14:creationId xmlns:p14="http://schemas.microsoft.com/office/powerpoint/2010/main" val="279204546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3.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Хорда </a:t>
            </a:r>
            <a:r>
              <a:rPr lang="ru-RU" i="1" dirty="0"/>
              <a:t>AB</a:t>
            </a:r>
            <a:r>
              <a:rPr lang="ru-RU" dirty="0"/>
              <a:t> делит окружность на две дуги, градусные меры которых относятся как 13 : 7. Под каким углом видна эта хорда из точки </a:t>
            </a:r>
            <a:r>
              <a:rPr lang="ru-RU" i="1" dirty="0"/>
              <a:t>C</a:t>
            </a:r>
            <a:r>
              <a:rPr lang="ru-RU" dirty="0"/>
              <a:t>, принадлежащей большей дуге окружности? Ответ дайте в градусах.</a:t>
            </a:r>
          </a:p>
        </p:txBody>
      </p:sp>
    </p:spTree>
    <p:extLst>
      <p:ext uri="{BB962C8B-B14F-4D97-AF65-F5344CB8AC3E}">
        <p14:creationId xmlns:p14="http://schemas.microsoft.com/office/powerpoint/2010/main" val="126015128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8712" y="365125"/>
            <a:ext cx="10225087" cy="6064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Задача 3.</a:t>
            </a:r>
            <a:endParaRPr lang="ru-RU" dirty="0"/>
          </a:p>
        </p:txBody>
      </p:sp>
      <p:pic>
        <p:nvPicPr>
          <p:cNvPr id="14338" name="Picture 2" descr="Окружность с хордой AB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4" y="2309229"/>
            <a:ext cx="2300288" cy="2230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48000" y="2057399"/>
            <a:ext cx="86106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Угловая величина всей окружности составляет </a:t>
            </a:r>
            <a:r>
              <a:rPr lang="en-US" sz="3200" dirty="0" smtClean="0">
                <a:latin typeface="KaTeX_Main"/>
              </a:rPr>
              <a:t>360</a:t>
            </a:r>
            <a:r>
              <a:rPr lang="en-US" sz="3200" dirty="0">
                <a:latin typeface="KaTeX_Main"/>
              </a:rPr>
              <a:t>​∘​​,</a:t>
            </a:r>
            <a:r>
              <a:rPr lang="en-US" sz="3200" dirty="0"/>
              <a:t> </a:t>
            </a:r>
            <a:r>
              <a:rPr lang="ru-RU" sz="3200" dirty="0"/>
              <a:t>дуга, на которую опирается угол </a:t>
            </a:r>
            <a:r>
              <a:rPr lang="en-US" sz="3200" i="1" dirty="0">
                <a:latin typeface="KaTeX_Main"/>
              </a:rPr>
              <a:t>C</a:t>
            </a:r>
            <a:r>
              <a:rPr lang="en-US" sz="3200" dirty="0"/>
              <a:t>, </a:t>
            </a:r>
            <a:r>
              <a:rPr lang="ru-RU" sz="3200" dirty="0"/>
              <a:t>составляет </a:t>
            </a:r>
            <a:r>
              <a:rPr lang="ru-RU" sz="3200" dirty="0">
                <a:latin typeface="KaTeX_Main"/>
              </a:rPr>
              <a:t>7</a:t>
            </a:r>
            <a:r>
              <a:rPr lang="ru-RU" sz="3200" dirty="0"/>
              <a:t> из </a:t>
            </a:r>
            <a:r>
              <a:rPr lang="ru-RU" sz="3200" dirty="0">
                <a:latin typeface="KaTeX_Main"/>
              </a:rPr>
              <a:t>7+13 </a:t>
            </a:r>
            <a:r>
              <a:rPr lang="ru-RU" sz="3200" dirty="0" smtClean="0">
                <a:latin typeface="KaTeX_Main"/>
              </a:rPr>
              <a:t>=20</a:t>
            </a:r>
            <a:r>
              <a:rPr lang="ru-RU" sz="3200" dirty="0"/>
              <a:t> частей, то есть </a:t>
            </a:r>
            <a:r>
              <a:rPr lang="ru-RU" sz="3200" dirty="0" smtClean="0">
                <a:latin typeface="KaTeX_Main"/>
              </a:rPr>
              <a:t>равна 7\20</a:t>
            </a:r>
            <a:r>
              <a:rPr lang="en-US" sz="3200" dirty="0" smtClean="0">
                <a:latin typeface="KaTeX_Main"/>
              </a:rPr>
              <a:t>​​</a:t>
            </a:r>
            <a:r>
              <a:rPr lang="en-US" sz="3200" dirty="0"/>
              <a:t> </a:t>
            </a:r>
            <a:r>
              <a:rPr lang="ru-RU" sz="3200" dirty="0"/>
              <a:t>окружности, </a:t>
            </a:r>
            <a:endParaRPr lang="ru-RU" sz="3200" dirty="0" smtClean="0"/>
          </a:p>
          <a:p>
            <a:r>
              <a:rPr lang="ru-RU" sz="3200" dirty="0" smtClean="0">
                <a:latin typeface="KaTeX_Main"/>
              </a:rPr>
              <a:t>(</a:t>
            </a:r>
            <a:r>
              <a:rPr lang="en-US" sz="3200" dirty="0" smtClean="0">
                <a:latin typeface="KaTeX_Main"/>
              </a:rPr>
              <a:t>360​</a:t>
            </a:r>
            <a:r>
              <a:rPr lang="ru-RU" sz="3200" dirty="0" smtClean="0">
                <a:latin typeface="KaTeX_Main"/>
              </a:rPr>
              <a:t> :20)</a:t>
            </a:r>
            <a:r>
              <a:rPr lang="en-US" sz="3200" dirty="0" smtClean="0">
                <a:latin typeface="KaTeX_Main"/>
              </a:rPr>
              <a:t>​​⋅​​​</a:t>
            </a:r>
            <a:r>
              <a:rPr lang="en-US" sz="3200" dirty="0">
                <a:latin typeface="KaTeX_Main"/>
              </a:rPr>
              <a:t>7​​=126​∘​​.</a:t>
            </a:r>
            <a:r>
              <a:rPr lang="en-US" sz="3200" dirty="0"/>
              <a:t> </a:t>
            </a:r>
            <a:r>
              <a:rPr lang="ru-RU" sz="3200" dirty="0"/>
              <a:t>Вписанный угол равен половине дуги, на которую он опирается, </a:t>
            </a:r>
            <a:r>
              <a:rPr lang="en-US" sz="3200" dirty="0" smtClean="0">
                <a:latin typeface="KaTeX_Main"/>
              </a:rPr>
              <a:t>126</a:t>
            </a:r>
            <a:r>
              <a:rPr lang="en-US" sz="3200" dirty="0">
                <a:latin typeface="KaTeX_Main"/>
              </a:rPr>
              <a:t>​∘​​:2=63​∘​​.</a:t>
            </a:r>
            <a:endParaRPr lang="en-US" sz="3200" dirty="0"/>
          </a:p>
          <a:p>
            <a:r>
              <a:rPr lang="ru-RU" sz="3200" b="1" dirty="0" smtClean="0"/>
              <a:t>Ответ </a:t>
            </a:r>
            <a:r>
              <a:rPr lang="ru-RU" sz="3200" dirty="0" smtClean="0">
                <a:latin typeface="KaTeX_Main"/>
              </a:rPr>
              <a:t>63</a:t>
            </a:r>
            <a:endParaRPr lang="ru-RU" sz="3200" b="0" dirty="0">
              <a:effectLst/>
              <a:latin typeface="KaTeX_Main"/>
            </a:endParaRPr>
          </a:p>
        </p:txBody>
      </p:sp>
    </p:spTree>
    <p:extLst>
      <p:ext uri="{BB962C8B-B14F-4D97-AF65-F5344CB8AC3E}">
        <p14:creationId xmlns:p14="http://schemas.microsoft.com/office/powerpoint/2010/main" val="138463771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4.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9287" y="168275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На</a:t>
            </a:r>
            <a:r>
              <a:rPr lang="ru-RU" dirty="0"/>
              <a:t> рисунке изображена </a:t>
            </a:r>
            <a:r>
              <a:rPr lang="ru-RU" dirty="0" smtClean="0"/>
              <a:t>окружность с</a:t>
            </a:r>
            <a:r>
              <a:rPr lang="ru-RU" dirty="0"/>
              <a:t> центром </a:t>
            </a:r>
            <a:r>
              <a:rPr lang="ru-RU" i="1" dirty="0"/>
              <a:t>O</a:t>
            </a:r>
            <a:r>
              <a:rPr lang="ru-RU" dirty="0"/>
              <a:t>. Прямые </a:t>
            </a:r>
            <a:r>
              <a:rPr lang="ru-RU" i="1" dirty="0"/>
              <a:t>AC</a:t>
            </a:r>
            <a:r>
              <a:rPr lang="ru-RU" dirty="0"/>
              <a:t> и </a:t>
            </a:r>
            <a:r>
              <a:rPr lang="ru-RU" i="1" dirty="0"/>
              <a:t>BD</a:t>
            </a:r>
            <a:r>
              <a:rPr lang="ru-RU" dirty="0"/>
              <a:t> являются диаметрами окружности. Угол </a:t>
            </a:r>
            <a:r>
              <a:rPr lang="ru-RU" i="1" dirty="0"/>
              <a:t>ACB</a:t>
            </a:r>
            <a:r>
              <a:rPr lang="ru-RU" dirty="0"/>
              <a:t> равен </a:t>
            </a:r>
            <a:r>
              <a:rPr lang="ru-RU" dirty="0" smtClean="0"/>
              <a:t>21</a:t>
            </a:r>
            <a:r>
              <a:rPr lang="ru-RU" dirty="0"/>
              <a:t>​∘​​. </a:t>
            </a:r>
            <a:r>
              <a:rPr lang="ru-RU" dirty="0" smtClean="0"/>
              <a:t>Найдите </a:t>
            </a:r>
            <a:r>
              <a:rPr lang="ru-RU" dirty="0"/>
              <a:t>угол </a:t>
            </a:r>
            <a:r>
              <a:rPr lang="ru-RU" i="1" dirty="0"/>
              <a:t>AOD</a:t>
            </a:r>
            <a:r>
              <a:rPr lang="ru-RU" dirty="0"/>
              <a:t>. Ответ дайте в градусах.</a:t>
            </a:r>
          </a:p>
        </p:txBody>
      </p:sp>
      <p:pic>
        <p:nvPicPr>
          <p:cNvPr id="15362" name="Picture 2" descr="Окружность с центром O и прямы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724" y="3133724"/>
            <a:ext cx="2636838" cy="2636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7146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Задание № 3 профильный уровень.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sz="2000" b="1" dirty="0"/>
              <a:t>Количество баллов:</a:t>
            </a:r>
            <a:r>
              <a:rPr lang="ru-RU" sz="2000" dirty="0"/>
              <a:t> 1</a:t>
            </a:r>
            <a:br>
              <a:rPr lang="ru-RU" sz="2000" dirty="0"/>
            </a:br>
            <a:r>
              <a:rPr lang="ru-RU" sz="2000" b="1" dirty="0"/>
              <a:t>Примерное время на выполнение:</a:t>
            </a:r>
            <a:r>
              <a:rPr lang="ru-RU" sz="2000" dirty="0"/>
              <a:t> 2 минуты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Вершины многоугольников и центры окружностей во всех заданиях лежат в вершинах клеток (имеют целые координаты). Однако концы искомых отрезков, например, средней линии трапеции</a:t>
            </a:r>
            <a:r>
              <a:rPr lang="ru-RU" dirty="0" smtClean="0"/>
              <a:t>,</a:t>
            </a:r>
            <a:r>
              <a:rPr lang="en-US" dirty="0" smtClean="0"/>
              <a:t> </a:t>
            </a:r>
            <a:r>
              <a:rPr lang="ru-RU" dirty="0" smtClean="0"/>
              <a:t>радиуса окружности </a:t>
            </a:r>
            <a:r>
              <a:rPr lang="ru-RU" dirty="0"/>
              <a:t>могут иметь произвольные координаты. Но всё очень легко вычисляется по формулам</a:t>
            </a:r>
            <a:r>
              <a:rPr lang="ru-RU" dirty="0" smtClean="0"/>
              <a:t>.</a:t>
            </a:r>
          </a:p>
          <a:p>
            <a:r>
              <a:rPr lang="ru-RU" dirty="0"/>
              <a:t>Сложных вычислений в третьем задании нет. Бываю задания, где достаточно знать определение, а искомую величину можно отсчитать по клеточкам. Если решение получается в несколько действий – ищите способ проще</a:t>
            </a:r>
            <a:r>
              <a:rPr lang="ru-RU" dirty="0" smtClean="0"/>
              <a:t>.</a:t>
            </a:r>
          </a:p>
          <a:p>
            <a:r>
              <a:rPr lang="ru-RU" dirty="0"/>
              <a:t>Во время решения третьего задания на экзамене большинство сдающих еще находятся в состоянии стресса от процедуры начала </a:t>
            </a:r>
            <a:r>
              <a:rPr lang="ru-RU" dirty="0" smtClean="0"/>
              <a:t>экзамена, это повышает риск получения неверного результата.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446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150813"/>
            <a:ext cx="10139362" cy="42068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Задача 4.</a:t>
            </a:r>
            <a:endParaRPr lang="ru-RU" dirty="0"/>
          </a:p>
        </p:txBody>
      </p:sp>
      <p:pic>
        <p:nvPicPr>
          <p:cNvPr id="16386" name="Picture 2" descr="Окружность с центром O и прямым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3" y="2596356"/>
            <a:ext cx="2105025" cy="210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71763" y="1071563"/>
            <a:ext cx="887253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Так как угол </a:t>
            </a:r>
            <a:r>
              <a:rPr lang="en-US" sz="2800" i="1" dirty="0">
                <a:latin typeface="KaTeX_Main"/>
              </a:rPr>
              <a:t>ACB</a:t>
            </a:r>
            <a:r>
              <a:rPr lang="en-US" sz="2800" dirty="0"/>
              <a:t> </a:t>
            </a:r>
            <a:r>
              <a:rPr lang="ru-RU" sz="2800" dirty="0"/>
              <a:t>вписан в окружность, то градусная мера дуги </a:t>
            </a:r>
            <a:r>
              <a:rPr lang="en-US" sz="2800" i="1" dirty="0">
                <a:latin typeface="KaTeX_Main"/>
              </a:rPr>
              <a:t>AB</a:t>
            </a:r>
            <a:r>
              <a:rPr lang="en-US" sz="2800" dirty="0"/>
              <a:t>, </a:t>
            </a:r>
            <a:r>
              <a:rPr lang="ru-RU" sz="2800" dirty="0"/>
              <a:t>на которую он опирается, в 2 раза больше величине этого угла, и равна:</a:t>
            </a:r>
          </a:p>
          <a:p>
            <a:r>
              <a:rPr lang="en-US" sz="2800" dirty="0" smtClean="0">
                <a:latin typeface="KaTeX_Main"/>
              </a:rPr>
              <a:t>∪</a:t>
            </a:r>
            <a:r>
              <a:rPr lang="en-US" sz="2800" i="1" dirty="0">
                <a:latin typeface="KaTeX_Math"/>
              </a:rPr>
              <a:t>AB</a:t>
            </a:r>
            <a:r>
              <a:rPr lang="en-US" sz="2800" dirty="0">
                <a:latin typeface="KaTeX_Main"/>
              </a:rPr>
              <a:t>=2⋅∠</a:t>
            </a:r>
            <a:r>
              <a:rPr lang="en-US" sz="2800" i="1" dirty="0">
                <a:latin typeface="KaTeX_Math"/>
              </a:rPr>
              <a:t>ACB</a:t>
            </a:r>
            <a:r>
              <a:rPr lang="en-US" sz="2800" dirty="0">
                <a:latin typeface="KaTeX_Main"/>
              </a:rPr>
              <a:t>=2⋅21​∘​​=42​∘​​</a:t>
            </a:r>
            <a:endParaRPr lang="en-US" sz="2800" dirty="0"/>
          </a:p>
          <a:p>
            <a:r>
              <a:rPr lang="ru-RU" sz="2800" dirty="0"/>
              <a:t>Так как </a:t>
            </a:r>
            <a:r>
              <a:rPr lang="en-US" sz="2800" i="1" dirty="0">
                <a:latin typeface="KaTeX_Main"/>
              </a:rPr>
              <a:t>BD</a:t>
            </a:r>
            <a:r>
              <a:rPr lang="en-US" sz="2800" dirty="0"/>
              <a:t> — </a:t>
            </a:r>
            <a:r>
              <a:rPr lang="ru-RU" sz="2800" dirty="0"/>
              <a:t>диаметр окружности, то </a:t>
            </a:r>
            <a:r>
              <a:rPr lang="ru-RU" sz="2800" dirty="0" smtClean="0"/>
              <a:t> </a:t>
            </a:r>
            <a:r>
              <a:rPr lang="ru-RU" sz="2800" dirty="0"/>
              <a:t>градусная мера </a:t>
            </a:r>
            <a:r>
              <a:rPr lang="ru-RU" sz="2800" dirty="0" smtClean="0"/>
              <a:t>дуги </a:t>
            </a:r>
            <a:r>
              <a:rPr lang="en-US" sz="2800" i="1" dirty="0">
                <a:latin typeface="KaTeX_Main"/>
              </a:rPr>
              <a:t>BD </a:t>
            </a:r>
            <a:r>
              <a:rPr lang="ru-RU" sz="2800" dirty="0" smtClean="0"/>
              <a:t>равна </a:t>
            </a:r>
            <a:r>
              <a:rPr lang="en-US" sz="2800" dirty="0" smtClean="0">
                <a:latin typeface="KaTeX_Main"/>
              </a:rPr>
              <a:t>180</a:t>
            </a:r>
            <a:r>
              <a:rPr lang="en-US" sz="2800" dirty="0">
                <a:latin typeface="KaTeX_Main"/>
              </a:rPr>
              <a:t>​∘​​</a:t>
            </a:r>
            <a:r>
              <a:rPr lang="en-US" sz="2800" dirty="0"/>
              <a:t>. </a:t>
            </a:r>
            <a:r>
              <a:rPr lang="ru-RU" sz="2800" dirty="0"/>
              <a:t>Найдем градусную меру угла дуги </a:t>
            </a:r>
            <a:r>
              <a:rPr lang="en-US" sz="2800" i="1" dirty="0">
                <a:latin typeface="KaTeX_Main"/>
              </a:rPr>
              <a:t>AD</a:t>
            </a:r>
            <a:r>
              <a:rPr lang="en-US" sz="2800" dirty="0"/>
              <a:t>:</a:t>
            </a:r>
          </a:p>
          <a:p>
            <a:r>
              <a:rPr lang="en-US" sz="2800" dirty="0" smtClean="0">
                <a:latin typeface="KaTeX_Main"/>
              </a:rPr>
              <a:t>∪</a:t>
            </a:r>
            <a:r>
              <a:rPr lang="en-US" sz="2800" i="1" dirty="0">
                <a:latin typeface="KaTeX_Math"/>
              </a:rPr>
              <a:t>AD</a:t>
            </a:r>
            <a:r>
              <a:rPr lang="en-US" sz="2800" dirty="0">
                <a:latin typeface="KaTeX_Main"/>
              </a:rPr>
              <a:t>=180​∘​​−∪</a:t>
            </a:r>
            <a:r>
              <a:rPr lang="en-US" sz="2800" i="1" dirty="0">
                <a:latin typeface="KaTeX_Math"/>
              </a:rPr>
              <a:t>AB</a:t>
            </a:r>
            <a:r>
              <a:rPr lang="en-US" sz="2800" dirty="0">
                <a:latin typeface="KaTeX_Main"/>
              </a:rPr>
              <a:t>=180​∘​​−42​∘​​=138​∘​​</a:t>
            </a:r>
            <a:endParaRPr lang="en-US" sz="2800" dirty="0"/>
          </a:p>
          <a:p>
            <a:r>
              <a:rPr lang="ru-RU" sz="2800" dirty="0"/>
              <a:t>Так как угол </a:t>
            </a:r>
            <a:r>
              <a:rPr lang="en-US" sz="2800" i="1" dirty="0">
                <a:latin typeface="KaTeX_Main"/>
              </a:rPr>
              <a:t>AOD</a:t>
            </a:r>
            <a:r>
              <a:rPr lang="en-US" sz="2800" dirty="0"/>
              <a:t> — </a:t>
            </a:r>
            <a:r>
              <a:rPr lang="ru-RU" sz="2800" dirty="0"/>
              <a:t>центральный, то его величина равна градусной мере дуги окружности </a:t>
            </a:r>
            <a:r>
              <a:rPr lang="en-US" sz="2800" i="1" dirty="0">
                <a:latin typeface="KaTeX_Main"/>
              </a:rPr>
              <a:t>AD</a:t>
            </a:r>
            <a:r>
              <a:rPr lang="en-US" sz="2800" dirty="0"/>
              <a:t>, </a:t>
            </a:r>
            <a:r>
              <a:rPr lang="ru-RU" sz="2800" dirty="0"/>
              <a:t>следовательно:</a:t>
            </a:r>
          </a:p>
          <a:p>
            <a:r>
              <a:rPr lang="en-US" sz="2800" dirty="0" smtClean="0">
                <a:latin typeface="KaTeX_Main"/>
              </a:rPr>
              <a:t>∠</a:t>
            </a:r>
            <a:r>
              <a:rPr lang="en-US" sz="2800" i="1" dirty="0">
                <a:latin typeface="KaTeX_Math"/>
              </a:rPr>
              <a:t>AOD</a:t>
            </a:r>
            <a:r>
              <a:rPr lang="en-US" sz="2800" dirty="0">
                <a:latin typeface="KaTeX_Main"/>
              </a:rPr>
              <a:t>=∪</a:t>
            </a:r>
            <a:r>
              <a:rPr lang="en-US" sz="2800" i="1" dirty="0">
                <a:latin typeface="KaTeX_Math"/>
              </a:rPr>
              <a:t>AD</a:t>
            </a:r>
            <a:r>
              <a:rPr lang="en-US" sz="2800" dirty="0">
                <a:latin typeface="KaTeX_Main"/>
              </a:rPr>
              <a:t>=138​∘​​</a:t>
            </a:r>
            <a:endParaRPr lang="en-US" sz="2800" dirty="0"/>
          </a:p>
          <a:p>
            <a:r>
              <a:rPr lang="ru-RU" sz="2800" b="1" dirty="0" smtClean="0"/>
              <a:t>Ответ </a:t>
            </a:r>
            <a:r>
              <a:rPr lang="ru-RU" sz="2800" dirty="0" smtClean="0">
                <a:latin typeface="KaTeX_Main"/>
              </a:rPr>
              <a:t>138</a:t>
            </a:r>
            <a:endParaRPr lang="ru-RU" sz="2800" b="0" dirty="0">
              <a:effectLst/>
              <a:latin typeface="KaTeX_Main"/>
            </a:endParaRPr>
          </a:p>
        </p:txBody>
      </p:sp>
    </p:spTree>
    <p:extLst>
      <p:ext uri="{BB962C8B-B14F-4D97-AF65-F5344CB8AC3E}">
        <p14:creationId xmlns:p14="http://schemas.microsoft.com/office/powerpoint/2010/main" val="208286202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5.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На</a:t>
            </a:r>
            <a:r>
              <a:rPr lang="ru-RU" dirty="0"/>
              <a:t> рисунке изображена окружность с центром </a:t>
            </a:r>
            <a:r>
              <a:rPr lang="ru-RU" i="1" dirty="0"/>
              <a:t>O</a:t>
            </a:r>
            <a:r>
              <a:rPr lang="ru-RU" dirty="0"/>
              <a:t>. Прямые </a:t>
            </a:r>
            <a:r>
              <a:rPr lang="ru-RU" i="1" dirty="0"/>
              <a:t>CA</a:t>
            </a:r>
            <a:r>
              <a:rPr lang="ru-RU" dirty="0"/>
              <a:t> и </a:t>
            </a:r>
            <a:r>
              <a:rPr lang="ru-RU" i="1" dirty="0"/>
              <a:t>CB</a:t>
            </a:r>
            <a:r>
              <a:rPr lang="ru-RU" dirty="0"/>
              <a:t> являются касательными к окружности. Меньшая дуга </a:t>
            </a:r>
            <a:r>
              <a:rPr lang="ru-RU" i="1" dirty="0"/>
              <a:t>AB</a:t>
            </a:r>
            <a:r>
              <a:rPr lang="ru-RU" dirty="0"/>
              <a:t> равна </a:t>
            </a:r>
            <a:r>
              <a:rPr lang="ru-RU" dirty="0" smtClean="0"/>
              <a:t>64</a:t>
            </a:r>
            <a:r>
              <a:rPr lang="ru-RU" dirty="0"/>
              <a:t>​∘​​. Найдите угол </a:t>
            </a:r>
            <a:r>
              <a:rPr lang="ru-RU" i="1" dirty="0"/>
              <a:t>ACB</a:t>
            </a:r>
            <a:r>
              <a:rPr lang="ru-RU" dirty="0"/>
              <a:t>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Ответ </a:t>
            </a:r>
            <a:r>
              <a:rPr lang="ru-RU" dirty="0"/>
              <a:t>дайте в градусах</a:t>
            </a:r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7410" name="Picture 2" descr="Окружность с центром O и двумя прямыми CA и C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3459951"/>
            <a:ext cx="2787650" cy="2386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2338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5.</a:t>
            </a:r>
            <a:endParaRPr lang="ru-RU" dirty="0"/>
          </a:p>
        </p:txBody>
      </p:sp>
      <p:pic>
        <p:nvPicPr>
          <p:cNvPr id="18434" name="Picture 2" descr="Окружность с центром O и двумя прямыми CA и CB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" y="2206579"/>
            <a:ext cx="2257425" cy="1932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48000" y="1900238"/>
            <a:ext cx="80391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Прямые </a:t>
            </a:r>
            <a:r>
              <a:rPr lang="en-US" sz="3200" i="1" dirty="0">
                <a:latin typeface="KaTeX_Main"/>
              </a:rPr>
              <a:t>CA</a:t>
            </a:r>
            <a:r>
              <a:rPr lang="en-US" sz="3200" dirty="0"/>
              <a:t> </a:t>
            </a:r>
            <a:r>
              <a:rPr lang="ru-RU" sz="3200" dirty="0"/>
              <a:t>и </a:t>
            </a:r>
            <a:r>
              <a:rPr lang="en-US" sz="3200" i="1" dirty="0">
                <a:latin typeface="KaTeX_Main"/>
              </a:rPr>
              <a:t>CB</a:t>
            </a:r>
            <a:r>
              <a:rPr lang="en-US" sz="3200" dirty="0"/>
              <a:t> </a:t>
            </a:r>
            <a:r>
              <a:rPr lang="ru-RU" sz="3200" dirty="0"/>
              <a:t>являются касательными к окружности, значит они образуют прямой угол с радиусом окружности, то есть с прямыми </a:t>
            </a:r>
            <a:r>
              <a:rPr lang="en-US" sz="3200" i="1" dirty="0">
                <a:latin typeface="KaTeX_Main"/>
              </a:rPr>
              <a:t>OA</a:t>
            </a:r>
            <a:r>
              <a:rPr lang="en-US" sz="3200" dirty="0"/>
              <a:t> </a:t>
            </a:r>
            <a:r>
              <a:rPr lang="ru-RU" sz="3200" dirty="0"/>
              <a:t>и </a:t>
            </a:r>
            <a:r>
              <a:rPr lang="en-US" sz="3200" i="1" dirty="0">
                <a:latin typeface="KaTeX_Main"/>
              </a:rPr>
              <a:t>OB</a:t>
            </a:r>
            <a:r>
              <a:rPr lang="en-US" sz="3200" dirty="0"/>
              <a:t>. </a:t>
            </a:r>
            <a:r>
              <a:rPr lang="ru-RU" sz="3200" dirty="0"/>
              <a:t>Сумма углов четырехугольника равна </a:t>
            </a:r>
            <a:r>
              <a:rPr lang="en-US" sz="3200" dirty="0" smtClean="0">
                <a:latin typeface="KaTeX_Main"/>
              </a:rPr>
              <a:t>360</a:t>
            </a:r>
            <a:r>
              <a:rPr lang="en-US" sz="3200" dirty="0">
                <a:latin typeface="KaTeX_Main"/>
              </a:rPr>
              <a:t>​∘​​</a:t>
            </a:r>
            <a:r>
              <a:rPr lang="en-US" sz="3200" dirty="0"/>
              <a:t>. </a:t>
            </a:r>
            <a:r>
              <a:rPr lang="ru-RU" sz="3200" dirty="0"/>
              <a:t>Найдем неизвестный угол </a:t>
            </a:r>
            <a:r>
              <a:rPr lang="en-US" sz="3200" i="1" dirty="0">
                <a:latin typeface="KaTeX_Main"/>
              </a:rPr>
              <a:t>ACB</a:t>
            </a:r>
            <a:r>
              <a:rPr lang="en-US" sz="3200" dirty="0"/>
              <a:t>:</a:t>
            </a:r>
          </a:p>
          <a:p>
            <a:r>
              <a:rPr lang="en-US" sz="3200" dirty="0" smtClean="0">
                <a:latin typeface="KaTeX_Main"/>
              </a:rPr>
              <a:t>∠</a:t>
            </a:r>
            <a:r>
              <a:rPr lang="en-US" sz="3200" i="1" dirty="0">
                <a:latin typeface="KaTeX_Math"/>
              </a:rPr>
              <a:t>ACB</a:t>
            </a:r>
            <a:r>
              <a:rPr lang="en-US" sz="3200" dirty="0">
                <a:latin typeface="KaTeX_Main"/>
              </a:rPr>
              <a:t>=360​∘​​−2⋅90​∘​​−64​∘​​=116​∘​​</a:t>
            </a:r>
            <a:endParaRPr lang="en-US" sz="3200" dirty="0"/>
          </a:p>
          <a:p>
            <a:r>
              <a:rPr lang="ru-RU" sz="3200" b="1" dirty="0" smtClean="0"/>
              <a:t>Ответ </a:t>
            </a:r>
            <a:r>
              <a:rPr lang="ru-RU" sz="3200" dirty="0" smtClean="0">
                <a:latin typeface="KaTeX_Main"/>
              </a:rPr>
              <a:t>116</a:t>
            </a:r>
            <a:endParaRPr lang="ru-RU" sz="3200" b="0" dirty="0">
              <a:effectLst/>
              <a:latin typeface="KaTeX_Main"/>
            </a:endParaRPr>
          </a:p>
        </p:txBody>
      </p:sp>
    </p:spTree>
    <p:extLst>
      <p:ext uri="{BB962C8B-B14F-4D97-AF65-F5344CB8AC3E}">
        <p14:creationId xmlns:p14="http://schemas.microsoft.com/office/powerpoint/2010/main" val="353385994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6.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На</a:t>
            </a:r>
            <a:r>
              <a:rPr lang="ru-RU" dirty="0"/>
              <a:t> рисунке изображена окружность с центром </a:t>
            </a:r>
            <a:r>
              <a:rPr lang="ru-RU" i="1" dirty="0"/>
              <a:t>O</a:t>
            </a:r>
            <a:r>
              <a:rPr lang="ru-RU" dirty="0"/>
              <a:t>. Угол </a:t>
            </a:r>
            <a:r>
              <a:rPr lang="ru-RU" i="1" dirty="0"/>
              <a:t>ACO</a:t>
            </a:r>
            <a:r>
              <a:rPr lang="ru-RU" dirty="0"/>
              <a:t> равен </a:t>
            </a:r>
            <a:r>
              <a:rPr lang="ru-RU" dirty="0" smtClean="0"/>
              <a:t>​</a:t>
            </a:r>
            <a:r>
              <a:rPr lang="ru-RU" dirty="0"/>
              <a:t> 27​∘​​ </a:t>
            </a:r>
            <a:r>
              <a:rPr lang="ru-RU" dirty="0" smtClean="0"/>
              <a:t>​​</a:t>
            </a:r>
            <a:r>
              <a:rPr lang="ru-RU" dirty="0"/>
              <a:t>. Сторона </a:t>
            </a:r>
            <a:r>
              <a:rPr lang="ru-RU" i="1" dirty="0"/>
              <a:t>CA</a:t>
            </a:r>
            <a:r>
              <a:rPr lang="ru-RU" dirty="0"/>
              <a:t> – касательная к окружности. Сторона </a:t>
            </a:r>
            <a:r>
              <a:rPr lang="ru-RU" i="1" dirty="0"/>
              <a:t>CO</a:t>
            </a:r>
            <a:r>
              <a:rPr lang="ru-RU" dirty="0"/>
              <a:t> пересекает окружность в точке B. Найдите величину меньшей дуги </a:t>
            </a:r>
            <a:r>
              <a:rPr lang="ru-RU" dirty="0" smtClean="0"/>
              <a:t>окружности</a:t>
            </a:r>
            <a:r>
              <a:rPr lang="ru-RU" dirty="0"/>
              <a:t> </a:t>
            </a:r>
            <a:r>
              <a:rPr lang="ru-RU" i="1" dirty="0"/>
              <a:t>AB</a:t>
            </a:r>
            <a:r>
              <a:rPr lang="ru-RU" dirty="0"/>
              <a:t>. Ответ дайте в градусах.</a:t>
            </a:r>
          </a:p>
        </p:txBody>
      </p:sp>
      <p:pic>
        <p:nvPicPr>
          <p:cNvPr id="19458" name="Picture 2" descr="Окружность с центром 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01" y="3450631"/>
            <a:ext cx="3516312" cy="250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77265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0150" y="365125"/>
            <a:ext cx="10153650" cy="5492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Задача 5.</a:t>
            </a:r>
            <a:endParaRPr lang="ru-RU" dirty="0"/>
          </a:p>
        </p:txBody>
      </p:sp>
      <p:pic>
        <p:nvPicPr>
          <p:cNvPr id="20482" name="Picture 2" descr="Окружность с центром O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3" y="1494026"/>
            <a:ext cx="2796771" cy="198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48000" y="914401"/>
            <a:ext cx="855345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Прямая </a:t>
            </a:r>
            <a:r>
              <a:rPr lang="ru-RU" sz="2800" i="1" dirty="0">
                <a:latin typeface="KaTeX_Main"/>
              </a:rPr>
              <a:t>AC</a:t>
            </a:r>
            <a:r>
              <a:rPr lang="ru-RU" sz="2800" dirty="0"/>
              <a:t> является касательной к окружности, значит радиус </a:t>
            </a:r>
            <a:r>
              <a:rPr lang="ru-RU" sz="2800" i="1" dirty="0">
                <a:latin typeface="KaTeX_Main"/>
              </a:rPr>
              <a:t>AO</a:t>
            </a:r>
            <a:r>
              <a:rPr lang="ru-RU" sz="2800" dirty="0"/>
              <a:t> образует с ней прямой угол, </a:t>
            </a:r>
            <a:r>
              <a:rPr lang="ru-RU" sz="2800" dirty="0" smtClean="0"/>
              <a:t>следовательно ∆</a:t>
            </a:r>
            <a:r>
              <a:rPr lang="ru-RU" sz="2800" dirty="0"/>
              <a:t> </a:t>
            </a:r>
            <a:r>
              <a:rPr lang="ru-RU" sz="2800" i="1" dirty="0">
                <a:latin typeface="KaTeX_Main"/>
              </a:rPr>
              <a:t>AOC</a:t>
            </a:r>
            <a:r>
              <a:rPr lang="ru-RU" sz="2800" dirty="0"/>
              <a:t> прямоугольный. Величину меньшей дуги окружности </a:t>
            </a:r>
            <a:r>
              <a:rPr lang="ru-RU" sz="2800" i="1" dirty="0">
                <a:latin typeface="KaTeX_Main"/>
              </a:rPr>
              <a:t>AB</a:t>
            </a:r>
            <a:r>
              <a:rPr lang="ru-RU" sz="2800" dirty="0"/>
              <a:t> вы можем найти зная градусную меру угла </a:t>
            </a:r>
            <a:r>
              <a:rPr lang="ru-RU" sz="2800" i="1" dirty="0">
                <a:latin typeface="KaTeX_Main"/>
              </a:rPr>
              <a:t>AOB</a:t>
            </a:r>
            <a:r>
              <a:rPr lang="ru-RU" sz="2800" dirty="0"/>
              <a:t>. Учитывая, что сумма углов треугольника равна </a:t>
            </a:r>
            <a:r>
              <a:rPr lang="ru-RU" sz="2800" dirty="0" smtClean="0">
                <a:latin typeface="KaTeX_Main"/>
              </a:rPr>
              <a:t>180</a:t>
            </a:r>
            <a:r>
              <a:rPr lang="ru-RU" sz="2800" dirty="0">
                <a:latin typeface="KaTeX_Main"/>
              </a:rPr>
              <a:t>​∘​​</a:t>
            </a:r>
            <a:r>
              <a:rPr lang="ru-RU" sz="2800" dirty="0"/>
              <a:t>, найдем угол </a:t>
            </a:r>
            <a:r>
              <a:rPr lang="ru-RU" sz="2800" i="1" dirty="0">
                <a:latin typeface="KaTeX_Main"/>
              </a:rPr>
              <a:t>AOB</a:t>
            </a:r>
            <a:r>
              <a:rPr lang="ru-RU" sz="2800" dirty="0"/>
              <a:t>:</a:t>
            </a:r>
          </a:p>
          <a:p>
            <a:r>
              <a:rPr lang="ru-RU" sz="2800" dirty="0" smtClean="0">
                <a:latin typeface="KaTeX_Main"/>
              </a:rPr>
              <a:t>∠</a:t>
            </a:r>
            <a:r>
              <a:rPr lang="ru-RU" sz="2800" i="1" dirty="0">
                <a:latin typeface="KaTeX_Math"/>
              </a:rPr>
              <a:t>AOB</a:t>
            </a:r>
            <a:r>
              <a:rPr lang="ru-RU" sz="2800" dirty="0">
                <a:latin typeface="KaTeX_Main"/>
              </a:rPr>
              <a:t>=180​∘​​−90​∘​​−27​∘​​=63​∘​​</a:t>
            </a:r>
            <a:endParaRPr lang="ru-RU" sz="2800" dirty="0"/>
          </a:p>
          <a:p>
            <a:r>
              <a:rPr lang="ru-RU" sz="2800" dirty="0"/>
              <a:t>Так как угол </a:t>
            </a:r>
            <a:r>
              <a:rPr lang="ru-RU" sz="2800" i="1" dirty="0">
                <a:latin typeface="KaTeX_Main"/>
              </a:rPr>
              <a:t>AOB</a:t>
            </a:r>
            <a:r>
              <a:rPr lang="ru-RU" sz="2800" dirty="0"/>
              <a:t> – центральный, то величина меньшей дуги окружности </a:t>
            </a:r>
            <a:r>
              <a:rPr lang="ru-RU" sz="2800" i="1" dirty="0">
                <a:latin typeface="KaTeX_Main"/>
              </a:rPr>
              <a:t>AB</a:t>
            </a:r>
            <a:r>
              <a:rPr lang="ru-RU" sz="2800" dirty="0"/>
              <a:t> равна градусной мере этого угла, а значит величина дуги равна </a:t>
            </a:r>
            <a:r>
              <a:rPr lang="ru-RU" sz="2800" dirty="0" smtClean="0">
                <a:latin typeface="KaTeX_Main"/>
              </a:rPr>
              <a:t>63​∘​​.</a:t>
            </a:r>
            <a:endParaRPr lang="ru-RU" sz="2800" dirty="0"/>
          </a:p>
          <a:p>
            <a:r>
              <a:rPr lang="ru-RU" sz="2800" b="1" dirty="0" smtClean="0"/>
              <a:t>Ответ </a:t>
            </a:r>
            <a:r>
              <a:rPr lang="ru-RU" sz="2800" dirty="0" smtClean="0">
                <a:latin typeface="KaTeX_Main"/>
              </a:rPr>
              <a:t>63</a:t>
            </a:r>
            <a:endParaRPr lang="ru-RU" sz="2800" b="0" dirty="0">
              <a:effectLst/>
              <a:latin typeface="KaTeX_Main"/>
            </a:endParaRPr>
          </a:p>
        </p:txBody>
      </p:sp>
    </p:spTree>
    <p:extLst>
      <p:ext uri="{BB962C8B-B14F-4D97-AF65-F5344CB8AC3E}">
        <p14:creationId xmlns:p14="http://schemas.microsoft.com/office/powerpoint/2010/main" val="383926554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9514" y="365124"/>
            <a:ext cx="10515600" cy="195716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B050"/>
                </a:solidFill>
              </a:rPr>
              <a:t>Задание №8 </a:t>
            </a:r>
            <a:r>
              <a:rPr lang="ru-RU" b="1" dirty="0" smtClean="0">
                <a:solidFill>
                  <a:srgbClr val="00B050"/>
                </a:solidFill>
              </a:rPr>
              <a:t/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ЕГЭ </a:t>
            </a:r>
            <a:r>
              <a:rPr lang="ru-RU" b="1" dirty="0">
                <a:solidFill>
                  <a:srgbClr val="00B050"/>
                </a:solidFill>
              </a:rPr>
              <a:t>по математике профильного </a:t>
            </a:r>
            <a:r>
              <a:rPr lang="ru-RU" b="1" dirty="0" smtClean="0">
                <a:solidFill>
                  <a:srgbClr val="00B050"/>
                </a:solidFill>
              </a:rPr>
              <a:t>уровня.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dirty="0" smtClean="0"/>
              <a:t>Количество </a:t>
            </a:r>
            <a:r>
              <a:rPr lang="ru-RU" sz="2700" b="1" dirty="0"/>
              <a:t>баллов:</a:t>
            </a:r>
            <a:r>
              <a:rPr lang="ru-RU" sz="2700" dirty="0"/>
              <a:t> 1</a:t>
            </a:r>
            <a:br>
              <a:rPr lang="ru-RU" sz="2700" dirty="0"/>
            </a:br>
            <a:r>
              <a:rPr lang="ru-RU" sz="2700" b="1" dirty="0"/>
              <a:t>Примерное время на выполнение:</a:t>
            </a:r>
            <a:r>
              <a:rPr lang="ru-RU" sz="2700" dirty="0"/>
              <a:t> </a:t>
            </a:r>
            <a:r>
              <a:rPr lang="ru-RU" sz="2700" dirty="0" smtClean="0"/>
              <a:t>5 минут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322285"/>
            <a:ext cx="10515600" cy="3854677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Задание </a:t>
            </a:r>
            <a:r>
              <a:rPr lang="ru-RU" dirty="0"/>
              <a:t>№8 в профильном уровне ЕГЭ по математике проверяет базовые знания стереометрии. Задания в этом разделе простые, на базовые формулы — обычно на объемы простых стандартных фигур — цилиндра, куба, пирамиды, конуса.</a:t>
            </a:r>
          </a:p>
        </p:txBody>
      </p:sp>
    </p:spTree>
    <p:extLst>
      <p:ext uri="{BB962C8B-B14F-4D97-AF65-F5344CB8AC3E}">
        <p14:creationId xmlns:p14="http://schemas.microsoft.com/office/powerpoint/2010/main" val="310717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6300" y="275771"/>
            <a:ext cx="10439400" cy="97245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B050"/>
                </a:solidFill>
              </a:rPr>
              <a:t>Теория к заданию №8</a:t>
            </a:r>
            <a:br>
              <a:rPr lang="ru-RU" b="1" dirty="0">
                <a:solidFill>
                  <a:srgbClr val="00B050"/>
                </a:solidFill>
              </a:rPr>
            </a:b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23554" name="Picture 2" descr="объемы фигур ЕГЭ по математике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915" y="863872"/>
            <a:ext cx="7344228" cy="5313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895684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Конус.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Во </a:t>
            </a:r>
            <a:r>
              <a:rPr lang="ru-RU" dirty="0"/>
              <a:t>сколько раз увеличится объем конуса, если радиус его основания увеличится в 1,5 раза, а высота останется прежней?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429" y="3112820"/>
            <a:ext cx="9521372" cy="12279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5536" y="4060575"/>
            <a:ext cx="1940834" cy="24078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630" y="4509424"/>
            <a:ext cx="9174677" cy="111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0848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041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Ц</a:t>
            </a:r>
            <a:r>
              <a:rPr lang="ru-RU" sz="3200" b="1" dirty="0" smtClean="0">
                <a:solidFill>
                  <a:srgbClr val="00B050"/>
                </a:solidFill>
              </a:rPr>
              <a:t>илиндры.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431" y="1979092"/>
            <a:ext cx="6981370" cy="120855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4796" y="2794302"/>
            <a:ext cx="2937347" cy="163687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431" y="5212688"/>
            <a:ext cx="9819687" cy="928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48877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Конус вложен в цилиндр.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95543" y="2040517"/>
            <a:ext cx="2046514" cy="25310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049" y="1878571"/>
            <a:ext cx="8821494" cy="7196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8524" y="5124657"/>
            <a:ext cx="10215275" cy="63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62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1201" y="203200"/>
            <a:ext cx="10642600" cy="19399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Пример 1. Найдите </a:t>
            </a:r>
            <a:r>
              <a:rPr lang="ru-RU" dirty="0"/>
              <a:t>большую диагональ ромба. </a:t>
            </a:r>
            <a:r>
              <a:rPr lang="ru-RU" sz="2700" dirty="0" smtClean="0"/>
              <a:t>(Размер клетки 1 </a:t>
            </a:r>
            <a:r>
              <a:rPr lang="ru-RU" sz="2700" dirty="0"/>
              <a:t>см × 1 </a:t>
            </a:r>
            <a:r>
              <a:rPr lang="ru-RU" sz="2700" dirty="0" smtClean="0"/>
              <a:t>см).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>Все</a:t>
            </a:r>
            <a:r>
              <a:rPr lang="ru-RU" sz="2700" dirty="0"/>
              <a:t>, что нужно знать – определение диагонали и понятие больше-меньше</a:t>
            </a:r>
            <a:r>
              <a:rPr lang="ru-RU" sz="2700" dirty="0" smtClean="0"/>
              <a:t>.</a:t>
            </a:r>
            <a:br>
              <a:rPr lang="ru-RU" sz="2700" dirty="0" smtClean="0"/>
            </a:br>
            <a:r>
              <a:rPr lang="ru-RU" sz="2400" dirty="0" smtClean="0"/>
              <a:t>В </a:t>
            </a:r>
            <a:r>
              <a:rPr lang="ru-RU" sz="2400" dirty="0"/>
              <a:t>профильной математике встречаются такие задания. И в них тоже допускают ошибки. Видимо, от неожиданности уровня сложности</a:t>
            </a:r>
            <a:r>
              <a:rPr lang="ru-RU" sz="2400" dirty="0" smtClean="0"/>
              <a:t>.  Ответ: 4.</a:t>
            </a:r>
            <a:r>
              <a:rPr lang="ru-RU" sz="2700" dirty="0" smtClean="0"/>
              <a:t/>
            </a:r>
            <a:br>
              <a:rPr lang="ru-RU" sz="2700" dirty="0" smtClean="0"/>
            </a:br>
            <a:endParaRPr lang="ru-RU" sz="2700" dirty="0"/>
          </a:p>
        </p:txBody>
      </p:sp>
      <p:pic>
        <p:nvPicPr>
          <p:cNvPr id="11266" name="Picture 2" descr="Задание 3 егэ математика 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701131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Задание 3 егэ математика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300" y="2672556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156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 3,6 и 8.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83841" y="1690839"/>
            <a:ext cx="5391016" cy="16539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99" y="3344754"/>
            <a:ext cx="6111753" cy="12689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8925" y="4613710"/>
            <a:ext cx="6202023" cy="1622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24430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Задания 3, 6 и 8.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4390" y="1635495"/>
            <a:ext cx="6124010" cy="12352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7419" y="3150331"/>
            <a:ext cx="6124008" cy="9907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7515" y="4528457"/>
            <a:ext cx="6146289" cy="155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40282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Задания 3, 6 и 8.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9" y="1367980"/>
            <a:ext cx="4619171" cy="11957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0715" y="2955746"/>
            <a:ext cx="6040541" cy="12215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8756" y="4528457"/>
            <a:ext cx="5376430" cy="1735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26403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b="1" dirty="0" smtClean="0">
                <a:solidFill>
                  <a:srgbClr val="FF0000"/>
                </a:solidFill>
              </a:rPr>
              <a:t>Удачи </a:t>
            </a:r>
            <a:r>
              <a:rPr lang="ru-RU" sz="7200" b="1" smtClean="0">
                <a:solidFill>
                  <a:srgbClr val="FF0000"/>
                </a:solidFill>
              </a:rPr>
              <a:t>на экзамене!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136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2.</a:t>
            </a:r>
            <a:r>
              <a:rPr lang="ru-RU" dirty="0"/>
              <a:t> Найдите площадь треугольника.</a:t>
            </a:r>
            <a:br>
              <a:rPr lang="ru-RU" dirty="0"/>
            </a:br>
            <a:r>
              <a:rPr lang="ru-RU" dirty="0"/>
              <a:t>(Размер клетки 1 см × 1 см).</a:t>
            </a:r>
          </a:p>
        </p:txBody>
      </p:sp>
      <p:pic>
        <p:nvPicPr>
          <p:cNvPr id="12290" name="Picture 2" descr="Задание 3 егэ математика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487" y="2186781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935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0088" y="365125"/>
            <a:ext cx="10653712" cy="2320925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Решение</a:t>
            </a:r>
            <a:r>
              <a:rPr lang="ru-RU" sz="2800" dirty="0"/>
              <a:t>:</a:t>
            </a:r>
            <a:r>
              <a:rPr lang="ru-RU" sz="2800" dirty="0" smtClean="0"/>
              <a:t> </a:t>
            </a:r>
            <a:r>
              <a:rPr lang="ru-RU" sz="3100" dirty="0"/>
              <a:t>1) Достроим фигуру до прямоугольника. Его площадь равна </a:t>
            </a:r>
            <a:r>
              <a:rPr lang="ru-RU" sz="3100" dirty="0" smtClean="0"/>
              <a:t>6*4=24.</a:t>
            </a:r>
            <a:r>
              <a:rPr lang="ru-RU" sz="3100" dirty="0"/>
              <a:t> 2) Найдем площади «лишних» прямоугольных </a:t>
            </a:r>
            <a:r>
              <a:rPr lang="ru-RU" sz="3100" dirty="0" smtClean="0"/>
              <a:t>треугольников </a:t>
            </a:r>
            <a:r>
              <a:rPr lang="ru-RU" sz="3100" dirty="0">
                <a:solidFill>
                  <a:srgbClr val="00B050"/>
                </a:solidFill>
              </a:rPr>
              <a:t>(4*4)/2=8 (зеленый</a:t>
            </a:r>
            <a:r>
              <a:rPr lang="ru-RU" sz="3100" dirty="0" smtClean="0">
                <a:solidFill>
                  <a:srgbClr val="00B050"/>
                </a:solidFill>
              </a:rPr>
              <a:t>), </a:t>
            </a:r>
            <a:r>
              <a:rPr lang="ru-RU" sz="3100" dirty="0">
                <a:solidFill>
                  <a:srgbClr val="0070C0"/>
                </a:solidFill>
              </a:rPr>
              <a:t>(2*2)/2=2 (синий</a:t>
            </a:r>
            <a:r>
              <a:rPr lang="ru-RU" sz="3100" dirty="0" smtClean="0">
                <a:solidFill>
                  <a:srgbClr val="0070C0"/>
                </a:solidFill>
              </a:rPr>
              <a:t>),</a:t>
            </a:r>
            <a:r>
              <a:rPr lang="ru-RU" sz="3100" dirty="0">
                <a:solidFill>
                  <a:srgbClr val="0070C0"/>
                </a:solidFill>
              </a:rPr>
              <a:t> </a:t>
            </a:r>
            <a:r>
              <a:rPr lang="ru-RU" sz="3100" dirty="0">
                <a:solidFill>
                  <a:srgbClr val="FF0000"/>
                </a:solidFill>
              </a:rPr>
              <a:t>(6*2)/2=6 (красный</a:t>
            </a:r>
            <a:r>
              <a:rPr lang="ru-RU" sz="3100" dirty="0" smtClean="0">
                <a:solidFill>
                  <a:srgbClr val="FF0000"/>
                </a:solidFill>
              </a:rPr>
              <a:t>).</a:t>
            </a:r>
            <a:r>
              <a:rPr lang="ru-RU" sz="3100" dirty="0" smtClean="0"/>
              <a:t> </a:t>
            </a:r>
            <a:r>
              <a:rPr lang="ru-RU" sz="3100" dirty="0"/>
              <a:t>3) Вычтем из площади прямоугольника лишние площади треугольников: </a:t>
            </a:r>
            <a:r>
              <a:rPr lang="ru-RU" sz="3100" dirty="0" smtClean="0"/>
              <a:t>24-8-2-6=8. </a:t>
            </a:r>
            <a:br>
              <a:rPr lang="ru-RU" sz="3100" dirty="0" smtClean="0"/>
            </a:br>
            <a:r>
              <a:rPr lang="ru-RU" sz="3100" b="1" i="1" dirty="0" smtClean="0"/>
              <a:t>Ответ</a:t>
            </a:r>
            <a:r>
              <a:rPr lang="ru-RU" sz="3100" b="1" i="1" dirty="0"/>
              <a:t>: 8.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endParaRPr lang="ru-RU" sz="3100" b="1" dirty="0">
              <a:solidFill>
                <a:srgbClr val="FF0000"/>
              </a:solidFill>
            </a:endParaRPr>
          </a:p>
        </p:txBody>
      </p:sp>
      <p:pic>
        <p:nvPicPr>
          <p:cNvPr id="13314" name="Picture 2" descr="Задание 3 егэ математика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2872581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Задание 3 егэ математика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287" y="2872581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28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3771" y="365125"/>
            <a:ext cx="10570029" cy="16088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Пример 3.</a:t>
            </a:r>
            <a:br>
              <a:rPr lang="ru-RU" dirty="0" smtClean="0"/>
            </a:br>
            <a:r>
              <a:rPr lang="ru-RU" dirty="0" smtClean="0"/>
              <a:t>Найдите площадь </a:t>
            </a:r>
            <a:r>
              <a:rPr lang="ru-RU" dirty="0"/>
              <a:t>многоугольника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(размер </a:t>
            </a:r>
            <a:r>
              <a:rPr lang="ru-RU" dirty="0"/>
              <a:t>клетки 1 см × 1 см).</a:t>
            </a:r>
          </a:p>
        </p:txBody>
      </p:sp>
      <p:pic>
        <p:nvPicPr>
          <p:cNvPr id="4" name="Picture 2" descr="Задание 3 егэ математика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2215356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666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</TotalTime>
  <Words>1192</Words>
  <Application>Microsoft Office PowerPoint</Application>
  <PresentationFormat>Широкоэкранный</PresentationFormat>
  <Paragraphs>174</Paragraphs>
  <Slides>63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73" baseType="lpstr">
      <vt:lpstr>Arial</vt:lpstr>
      <vt:lpstr>Calibri</vt:lpstr>
      <vt:lpstr>Calibri Light</vt:lpstr>
      <vt:lpstr>KaTeX_Main</vt:lpstr>
      <vt:lpstr>KaTeX_Math</vt:lpstr>
      <vt:lpstr>Open Sans</vt:lpstr>
      <vt:lpstr>Times New Roman</vt:lpstr>
      <vt:lpstr>Times New Roman</vt:lpstr>
      <vt:lpstr>Тема Office</vt:lpstr>
      <vt:lpstr>Уравнение</vt:lpstr>
      <vt:lpstr>Геометрия на экзамене в 11 классе.</vt:lpstr>
      <vt:lpstr>Общие рекомендации при выполнении заданий  1 – 12 по математике.</vt:lpstr>
      <vt:lpstr>Геометрия на экзамене.  Профильный уровень.</vt:lpstr>
      <vt:lpstr>Задание № 3 профильный уровень. Количество баллов: 1 Примерное время на выполнение: 2 минуты</vt:lpstr>
      <vt:lpstr>Задание № 3 профильный уровень. Количество баллов: 1 Примерное время на выполнение: 2 минуты</vt:lpstr>
      <vt:lpstr>Пример 1. Найдите большую диагональ ромба. (Размер клетки 1 см × 1 см). Все, что нужно знать – определение диагонали и понятие больше-меньше. В профильной математике встречаются такие задания. И в них тоже допускают ошибки. Видимо, от неожиданности уровня сложности.  Ответ: 4. </vt:lpstr>
      <vt:lpstr>Пример 2. Найдите площадь треугольника. (Размер клетки 1 см × 1 см).</vt:lpstr>
      <vt:lpstr>Решение: 1) Достроим фигуру до прямоугольника. Его площадь равна 6*4=24. 2) Найдем площади «лишних» прямоугольных треугольников (4*4)/2=8 (зеленый), (2*2)/2=2 (синий), (6*2)/2=6 (красный). 3) Вычтем из площади прямоугольника лишние площади треугольников: 24-8-2-6=8.  Ответ: 8. </vt:lpstr>
      <vt:lpstr>Пример 3. Найдите площадь многоугольника  (размер клетки 1 см × 1 см).</vt:lpstr>
      <vt:lpstr>Решение:  Разобьем многоугольник на удобные фигуры и найдем их площади.</vt:lpstr>
      <vt:lpstr>Пример 3. Эту задачу можно решить и вычитанием из площади прямоугольника. Второй способ необходим для проверки вычислений.</vt:lpstr>
      <vt:lpstr>Пример 4. Найти площадь многоугольника. (Размер клетки 1 см × 1 см).</vt:lpstr>
      <vt:lpstr>Площадь можно найти вычитанием.</vt:lpstr>
      <vt:lpstr>   Но быстрее (или для проверки) можно получить результат с помощью формулы Пика. Для этого нужно сосчитать точки с целыми координатами внутри фигуры (синие) и точки с целыми координатами на контуре фигуры (красные).</vt:lpstr>
      <vt:lpstr>  Пример 5. Найдите градусную меру угла АВС.  </vt:lpstr>
      <vt:lpstr>Проведем радиусы в точки А и С.</vt:lpstr>
      <vt:lpstr>Пример 6. Найдите тангенс угла.</vt:lpstr>
      <vt:lpstr>Решение: 1)Выделим смежный острый угол. 2) Выделим прямоугольный треугольник с целочисленными координатами вершин, содержащий этот угол.  3) Найдем тангенс острого угла как отношение противолежащего (зеленого) катета к прилежащему (синему),  tgA=4/1=4. 4) Тангенс смежного тупого угла противоположен по знаку. Ответ: -4.</vt:lpstr>
      <vt:lpstr>Пример 7. На клетчатой бумаге с размером клетки              изображено кольцо. Найдите его площадь. В ответ запишите площадь, делённую на       . Ответ дайте в квадратных сантиметрах.</vt:lpstr>
      <vt:lpstr>Пример 7. На клетчатой бумаге с размером клетки              изображено кольцо. Найдите его площадь. В ответ запишите площадь, делённую на       . Ответ дайте в квадратных сантиметрах.</vt:lpstr>
      <vt:lpstr>Презентация PowerPoint</vt:lpstr>
      <vt:lpstr>Пример 8. Найдите площадь S закрашенного кольца, изображенного на клетчатой бумаге с размером клетки  1 см × 1 см. В ответе укажите величину S/π.</vt:lpstr>
      <vt:lpstr>Определим радиус большей окружности.</vt:lpstr>
      <vt:lpstr>Пример 9. На клетчатой бумаге изображены два круга. Площадь внутреннего круга равна 16. Найди площадь заштрихованной фигуры.</vt:lpstr>
      <vt:lpstr>Пример 9. На клетчатой бумаге изображены два круга. Площадь внутреннего круга равна 16. Найди площадь заштрихованной фигуры.                                     Ответ 128 </vt:lpstr>
      <vt:lpstr>        Задание 6. Основы геометрии.  Количество баллов: 1 Примерное время на выполнение: 3 минуты</vt:lpstr>
      <vt:lpstr>Задание 6.     Основы геометрии.</vt:lpstr>
      <vt:lpstr>Задание 6. Основы геометрии.</vt:lpstr>
      <vt:lpstr>Типичные ошибки  при решении задания №6 в ЕГЭ </vt:lpstr>
      <vt:lpstr>Задача1.</vt:lpstr>
      <vt:lpstr>Задача 1.</vt:lpstr>
      <vt:lpstr>Задача 2. </vt:lpstr>
      <vt:lpstr>Задача 2.</vt:lpstr>
      <vt:lpstr>Задача 3.</vt:lpstr>
      <vt:lpstr>Задача 3.</vt:lpstr>
      <vt:lpstr>Задача 4.  </vt:lpstr>
      <vt:lpstr>Задача 4.</vt:lpstr>
      <vt:lpstr>Задача 5.</vt:lpstr>
      <vt:lpstr>Задача 5.</vt:lpstr>
      <vt:lpstr>Задача 6.</vt:lpstr>
      <vt:lpstr>Задача 6.</vt:lpstr>
      <vt:lpstr>                      Геометрия окружности.</vt:lpstr>
      <vt:lpstr>Задача 1.</vt:lpstr>
      <vt:lpstr>Задача 1</vt:lpstr>
      <vt:lpstr>Задача 2.</vt:lpstr>
      <vt:lpstr>Задача 2</vt:lpstr>
      <vt:lpstr>Задача 3.</vt:lpstr>
      <vt:lpstr>Задача 3.</vt:lpstr>
      <vt:lpstr>Задача 4.</vt:lpstr>
      <vt:lpstr>Задача 4.</vt:lpstr>
      <vt:lpstr>Задача 5.</vt:lpstr>
      <vt:lpstr>Задача 5.</vt:lpstr>
      <vt:lpstr>Задача 6.</vt:lpstr>
      <vt:lpstr>Задача 5.</vt:lpstr>
      <vt:lpstr>Задание №8  ЕГЭ по математике профильного уровня.  Количество баллов: 1 Примерное время на выполнение: 5 минут </vt:lpstr>
      <vt:lpstr>Теория к заданию №8 </vt:lpstr>
      <vt:lpstr>Конус.</vt:lpstr>
      <vt:lpstr>Цилиндры.</vt:lpstr>
      <vt:lpstr>Конус вложен в цилиндр.</vt:lpstr>
      <vt:lpstr>Задания 3,6 и 8. </vt:lpstr>
      <vt:lpstr>Задания 3, 6 и 8.</vt:lpstr>
      <vt:lpstr>Задания 3, 6 и 8.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Найдите площадь многоугольника</dc:title>
  <dc:creator>любовь пшеничная</dc:creator>
  <cp:lastModifiedBy>любовь пшеничная</cp:lastModifiedBy>
  <cp:revision>55</cp:revision>
  <dcterms:created xsi:type="dcterms:W3CDTF">2020-06-21T17:31:19Z</dcterms:created>
  <dcterms:modified xsi:type="dcterms:W3CDTF">2020-06-29T11:12:37Z</dcterms:modified>
</cp:coreProperties>
</file>