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56" r:id="rId5"/>
    <p:sldId id="257" r:id="rId6"/>
    <p:sldId id="258" r:id="rId7"/>
    <p:sldId id="283" r:id="rId8"/>
    <p:sldId id="284" r:id="rId9"/>
    <p:sldId id="285" r:id="rId10"/>
    <p:sldId id="286" r:id="rId11"/>
    <p:sldId id="282" r:id="rId12"/>
    <p:sldId id="272" r:id="rId13"/>
    <p:sldId id="281" r:id="rId14"/>
    <p:sldId id="287" r:id="rId15"/>
    <p:sldId id="261" r:id="rId16"/>
    <p:sldId id="262" r:id="rId17"/>
    <p:sldId id="288" r:id="rId18"/>
    <p:sldId id="263" r:id="rId19"/>
    <p:sldId id="264" r:id="rId20"/>
    <p:sldId id="270" r:id="rId21"/>
    <p:sldId id="291" r:id="rId22"/>
    <p:sldId id="277" r:id="rId23"/>
    <p:sldId id="278" r:id="rId24"/>
    <p:sldId id="292" r:id="rId25"/>
    <p:sldId id="294" r:id="rId26"/>
    <p:sldId id="293" r:id="rId27"/>
    <p:sldId id="295" r:id="rId28"/>
    <p:sldId id="296" r:id="rId29"/>
    <p:sldId id="297" r:id="rId30"/>
    <p:sldId id="298" r:id="rId31"/>
    <p:sldId id="279" r:id="rId32"/>
    <p:sldId id="299" r:id="rId33"/>
    <p:sldId id="301" r:id="rId34"/>
    <p:sldId id="303" r:id="rId35"/>
    <p:sldId id="304" r:id="rId36"/>
    <p:sldId id="305" r:id="rId37"/>
    <p:sldId id="30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75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455CBD0-CB15-4EB7-BF9D-F0C97956F1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F00A7-C2E3-4902-A43D-DDC61BF10A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53FBE-8914-4811-97F7-CA6B28496B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BBCBE-5EE0-45B8-9772-87549E6CB0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5F49F-7CAE-41E6-900B-144B7C5C08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D24B0-3998-4F1E-99F7-5865D26D3C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58834-E254-471C-AAB8-909B2A709B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DCFD3B-5FB8-42E6-9ED8-2CD868331B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7EC22-A733-4D6E-854E-7A219EF84E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12FA9-BE47-4BB0-9BC7-DC382F88A3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79153-A885-48D2-AA28-87F1D49B7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5CBD0-CB15-4EB7-BF9D-F0C97956F1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F00A7-C2E3-4902-A43D-DDC61BF10A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53FBE-8914-4811-97F7-CA6B28496B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BCBE-5EE0-45B8-9772-87549E6CB0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F49F-7CAE-41E6-900B-144B7C5C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4B0-3998-4F1E-99F7-5865D26D3C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58834-E254-471C-AAB8-909B2A709B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FD3B-5FB8-42E6-9ED8-2CD868331B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7EC22-A733-4D6E-854E-7A219EF84E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2FA9-BE47-4BB0-9BC7-DC382F88A3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79153-A885-48D2-AA28-87F1D49B7C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3F5CD3-E6D7-4DA9-96A4-D2500A905F5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130425"/>
            <a:ext cx="6786610" cy="8699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Нервная система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42852"/>
            <a:ext cx="4949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Вегетативная нервная система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860126"/>
          <a:ext cx="8858312" cy="521208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952462"/>
                <a:gridCol w="2952462"/>
                <a:gridCol w="295338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</a:rPr>
                        <a:t>Орган</a:t>
                      </a:r>
                      <a:endParaRPr lang="ru-RU" sz="1800" b="1" i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</a:rPr>
                        <a:t>Симпатический отдел</a:t>
                      </a:r>
                      <a:endParaRPr lang="ru-RU" sz="1800" b="1" i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</a:rPr>
                        <a:t>Парасимпатический отдел</a:t>
                      </a:r>
                      <a:endParaRPr lang="ru-RU" sz="1800" b="1" i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Сердце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Учащение и усиление сердечных сокращений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Замедление и ослабление сердечных сокращений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Кровеносные сосуды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</a:rPr>
                        <a:t>Сужаются, повышается давление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Расширяются в некоторых органах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Слезные железы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Уменьшают секрецию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Усиливают секрецию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Трахея, легкие, бронхи, пищевод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Расслабление гладкой мускулатуры, расширение просвета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Сокращение гладкой мускулатуры, сужение просвета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Желудок, кишечник, печень, почки, корковое вещество надпочечников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Ослабление тонуса, моторики, угнетение деятельности желез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Усиление тонуса, моторики, стимулирование деятельности желез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Мозговое вещество надпочечников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Стимуляция секреции адреналина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Ослабление секреции адреналина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Прямая кишка, мочевой </a:t>
                      </a:r>
                      <a:r>
                        <a:rPr lang="ru-RU" sz="1800" dirty="0" smtClean="0">
                          <a:latin typeface="+mn-lt"/>
                        </a:rPr>
                        <a:t>пузырь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</a:rPr>
                        <a:t>Расслабление сфинктеров, сокращение гладкой мускулатуры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</a:rPr>
                        <a:t>Сокращение сфинктеров, расслабление гладкой мускулатуры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Зрачок 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Расширяют 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Сужают 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Потовые железы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Усиливают потоотделение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Уменьшают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</a:rPr>
                        <a:t> потоотделение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929198"/>
            <a:ext cx="7358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Рефлекторная дуга вегетативного (справа) и соматического (слева) рефлексов: 1 — рецепторы; 2 — афферентный нейрон; 3 — вставочный нейрон; 4 — афферентный нейрон; 5 — рабочий орган</a:t>
            </a:r>
            <a:endParaRPr lang="ru-RU" dirty="0"/>
          </a:p>
        </p:txBody>
      </p:sp>
      <p:pic>
        <p:nvPicPr>
          <p:cNvPr id="3" name="Рисунок 2" descr="3b3a856e7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714356"/>
            <a:ext cx="6956784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85828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ЦНС: Спинной мозг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4000" contrast="48000"/>
          </a:blip>
          <a:srcRect/>
          <a:stretch>
            <a:fillRect/>
          </a:stretch>
        </p:blipFill>
        <p:spPr bwMode="auto">
          <a:xfrm>
            <a:off x="2143108" y="857232"/>
            <a:ext cx="1928826" cy="455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/>
          <a:stretch>
            <a:fillRect/>
          </a:stretch>
        </p:blipFill>
        <p:spPr bwMode="auto">
          <a:xfrm>
            <a:off x="0" y="857232"/>
            <a:ext cx="2025753" cy="45243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6248" y="857232"/>
            <a:ext cx="48577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Находится в позвоночном канале,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меет вид трубки (</a:t>
            </a:r>
            <a:r>
              <a:rPr lang="ru-RU" dirty="0" smtClean="0"/>
              <a:t>длинный, цилиндрической формы, уплощенный спереди назад тяж)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длиной 41-45 см, окруженной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невральными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дугами позвонков, которые защищают его.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/>
              <a:t>Снаружи имеет три оболочки –твердую, паутинную и мягкую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Спинной мозг имеет два утолщения, соответствующие местам выхода нервов к верхним и нижним конечностям (шейное и пояснично-крестцовое).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Функции: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передает импульсы, идущие в головной мозг и из него,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служит рефлекторным центром.</a:t>
            </a:r>
            <a:r>
              <a:rPr lang="ru-RU" dirty="0" smtClean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/>
              <a:t>В центре серого вещества имеется узкий канал, проходящий вдоль всего спинного мозга и наполненный спинномозговой жидкостью, сходной по составу с плазмой крови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71414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ЦНС: Спинной мозг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image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6" y="3786190"/>
            <a:ext cx="4438766" cy="30718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4" y="642918"/>
            <a:ext cx="88583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поперечном разрезе спинного мозга различаются белое и серое вещество 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Серое вещество находится в центре, имеет вид бабочки или буквы «Н», образовано нейронами (их диаметр не превышает 0,1 мм), тонкими миелиновыми и </a:t>
            </a:r>
            <a:r>
              <a:rPr lang="ru-RU" dirty="0" err="1" smtClean="0"/>
              <a:t>безмиелиновыми</a:t>
            </a:r>
            <a:r>
              <a:rPr lang="ru-RU" dirty="0" smtClean="0"/>
              <a:t> волокнами. 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Серое вещество подразделяется на передние, задние и боковые рога.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200024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600" dirty="0" smtClean="0"/>
              <a:t>В передних рогах располагаются тела эфферентных (двигательных) нейронов – </a:t>
            </a:r>
            <a:r>
              <a:rPr lang="ru-RU" sz="1600" dirty="0" err="1" smtClean="0"/>
              <a:t>мотонейронов</a:t>
            </a:r>
            <a:r>
              <a:rPr lang="ru-RU" sz="1600" dirty="0" smtClean="0"/>
              <a:t>, аксоны которых иннервируют скелетные мышцы.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В задних рогах и частично в средней части серого вещества располагаются тела вставочных нейронов, к которым подходят афферентные нервные волокна.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В боковых рогах с 8-го шейного по 2-й поясничный сегментах спинного мозга находятся тела нейронов симпатической нервной системы, со 2-го по 4-й крестцовых – тела нейронов парасимпатической нервной системы.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3643314"/>
            <a:ext cx="478631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Белое вещество окружает серое, оно образовано миелиновыми нервными волокнами и подразделяется на передние, боковые и задние канатики.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В задних канатиках спинного мозга проходят восходящие пути, в передних – нисходящие пути, в боковых – восходящие и нисходящие пути.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Эти пути соединяют различные участки спинного мозга друг с другом и с различными отделами головного мозга.</a:t>
            </a:r>
            <a:endParaRPr lang="ru-RU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714" y="857232"/>
            <a:ext cx="9184714" cy="565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85720" y="214290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ЦНС: Спинной мозг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0" y="1142984"/>
          <a:ext cx="8644000" cy="4450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28828"/>
                <a:gridCol w="2393172"/>
                <a:gridCol w="2161000"/>
                <a:gridCol w="2161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Серое вещество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Белое вещество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Вставочные нейроны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Тела и дендриты двигательных нейронов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Аксоны нейронов, образующие нисходящие пути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Аксоны нейронов, образующие восходящие пути</a:t>
                      </a: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Рефлекторная функция:</a:t>
                      </a:r>
                    </a:p>
                    <a:p>
                      <a:r>
                        <a:rPr lang="ru-RU" sz="2000" dirty="0" smtClean="0"/>
                        <a:t>Принимает участие в двигательных реакциях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Проводниковая функция:</a:t>
                      </a:r>
                    </a:p>
                    <a:p>
                      <a:r>
                        <a:rPr lang="ru-RU" sz="2000" dirty="0" smtClean="0"/>
                        <a:t>Проведение нервных</a:t>
                      </a:r>
                      <a:r>
                        <a:rPr lang="ru-RU" sz="2000" baseline="0" dirty="0" smtClean="0"/>
                        <a:t> импульсов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dirty="0" smtClean="0"/>
                        <a:t>Располагаются центры безусловных рефлексов (коленный,</a:t>
                      </a:r>
                      <a:r>
                        <a:rPr lang="ru-RU" sz="1800" baseline="0" dirty="0" smtClean="0"/>
                        <a:t> мигательный…)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baseline="0" dirty="0" smtClean="0"/>
                        <a:t>Вегетативные центры рефлексов мочеиспускания, дефекации, рефлекторная деятельность желудка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dirty="0" smtClean="0"/>
                        <a:t>Осуществляется связь различных отделов спинного мозга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dirty="0" smtClean="0"/>
                        <a:t>Связь головного мозга с остальными частями ЦНС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dirty="0" smtClean="0"/>
                        <a:t>Соединение рецепторов с исполнительными органами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71414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ЦНС: </a:t>
            </a: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Голов</a:t>
            </a: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ной мозг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52" y="714356"/>
            <a:ext cx="88582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Расположен в полости черепа.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Вес его у взрослого человека 1280-1380 г, у новорожденного - 370-400 г.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Головной мозг развивается из переднего, или головного, отдела нервной трубки, формирующейся из наружного зародышевого листка - эктодермы.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336" y="1863874"/>
            <a:ext cx="7951316" cy="47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14282" y="71414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ЦНС: </a:t>
            </a: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Голов</a:t>
            </a: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ной мозг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42844" y="642918"/>
            <a:ext cx="3071834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головного мозга представляет собой слой серого вещества толщиной 2-4 мм, ее общая поверхность составляет 2200 см</a:t>
            </a:r>
            <a:r>
              <a:rPr kumimoji="0" lang="ru-RU" sz="1600" b="0" i="0" u="none" strike="noStrike" cap="none" normalizeH="0" baseline="3000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Находящиеся в коре клетки по форме, величине и взаимному расположению весьма разнообразны.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Особыми методами в коре установили следующие зоны: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двигательные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или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моторные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(управляют движениями органов),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чувствительные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(создают ощущения) 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ассоциативные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(нейроны этих областей осуществляют связь между различными областями коры, объединяя все поступающие в кору импульсы в акты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научения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мышления, логики, памяти).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14678" y="4214818"/>
          <a:ext cx="5786478" cy="2443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48000"/>
                <a:gridCol w="273847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Функциональная асимметрия</a:t>
                      </a:r>
                      <a:r>
                        <a:rPr lang="ru-RU" baseline="0" dirty="0" smtClean="0"/>
                        <a:t> головного мозга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Левое полушарие («мыслительное», логическое)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Правое</a:t>
                      </a:r>
                      <a:r>
                        <a:rPr lang="ru-RU" baseline="0" dirty="0" smtClean="0"/>
                        <a:t> полушарие («художественное», эмоциональное»)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Отвечает за регуляцию речевой</a:t>
                      </a:r>
                      <a:r>
                        <a:rPr lang="ru-RU" sz="1400" baseline="0" dirty="0" smtClean="0"/>
                        <a:t> деятельности, устной речи, письма, счета и логического мышления.</a:t>
                      </a:r>
                    </a:p>
                    <a:p>
                      <a:r>
                        <a:rPr lang="ru-RU" sz="1400" baseline="0" dirty="0" smtClean="0"/>
                        <a:t>Доминантно у правшей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Участвует в распознавании зрительных,</a:t>
                      </a:r>
                      <a:r>
                        <a:rPr lang="ru-RU" sz="1400" baseline="0" dirty="0" smtClean="0"/>
                        <a:t> музыкальных образов, форм и структуры предметов, в сознательной ориентации в пространстве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571480"/>
            <a:ext cx="560882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85786" y="428604"/>
            <a:ext cx="7858180" cy="1084261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Рефлекторная деятельность</a:t>
            </a:r>
            <a:endParaRPr kumimoji="0" lang="ru-RU" sz="60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85860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И.М.Сеченов – 1863 г. – «Рефлексы головного мозга» – связь сложных проявлений поведения и психики, сознания и мышления с рефлекторной деятельностью головного мозга.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И.П. Павлов – учение о высшей нервной деятельности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А.А.Ухтомский – принцип доминанты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П.К. Анохин – функциональные системы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298828"/>
            <a:ext cx="87868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Принципы рефлекторной деятельности</a:t>
            </a:r>
          </a:p>
          <a:p>
            <a:r>
              <a:rPr lang="ru-RU" sz="1400" dirty="0" smtClean="0"/>
              <a:t>Как установил </a:t>
            </a:r>
            <a:r>
              <a:rPr lang="ru-RU" sz="1400" b="1" dirty="0" smtClean="0"/>
              <a:t>И.П. Павлов</a:t>
            </a:r>
            <a:r>
              <a:rPr lang="ru-RU" sz="1400" dirty="0" smtClean="0"/>
              <a:t>, любой рефлекторный акт, независимо от его сложности, подчиняется трем универсальным принципам рефлекторной деятельности: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Принцип детерминизма</a:t>
            </a:r>
            <a:r>
              <a:rPr lang="ru-RU" dirty="0" smtClean="0"/>
              <a:t>, или</a:t>
            </a:r>
            <a:r>
              <a:rPr lang="ru-RU" b="1" dirty="0" smtClean="0"/>
              <a:t> причинной обусловленности</a:t>
            </a:r>
            <a:r>
              <a:rPr lang="ru-RU" sz="1400" b="1" dirty="0" smtClean="0"/>
              <a:t>.</a:t>
            </a:r>
            <a:r>
              <a:rPr lang="ru-RU" sz="1400" dirty="0" smtClean="0"/>
              <a:t> Рефлекторный акт может осуществляться только при действии раздражителя. Раздражитель, действующий на рецептор, — причина, а рефлекторный ответ — следствие;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Принцип структурной целостности</a:t>
            </a:r>
            <a:r>
              <a:rPr lang="ru-RU" sz="1400" b="1" dirty="0" smtClean="0"/>
              <a:t>.</a:t>
            </a:r>
            <a:r>
              <a:rPr lang="ru-RU" sz="1400" dirty="0" smtClean="0"/>
              <a:t> Рефлекторный акт может быть осуществлен только при условии структурной и функциональной целостности всех звеньев рефлекторной дуги (рефлекторного кольца).</a:t>
            </a:r>
            <a:r>
              <a:rPr lang="ru-RU" sz="1400" b="1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Принцип анализа и синтеза</a:t>
            </a:r>
            <a:r>
              <a:rPr lang="ru-RU" sz="1400" b="1" dirty="0" smtClean="0"/>
              <a:t>.</a:t>
            </a:r>
            <a:r>
              <a:rPr lang="ru-RU" sz="1400" dirty="0" smtClean="0"/>
              <a:t> Любой рефлекторный акт осуществляется на основе процессов анализа и синтеза.</a:t>
            </a:r>
            <a:r>
              <a:rPr lang="ru-RU" sz="1400" b="1" dirty="0" smtClean="0"/>
              <a:t> Анализ -</a:t>
            </a:r>
            <a:r>
              <a:rPr lang="ru-RU" sz="1400" dirty="0" smtClean="0"/>
              <a:t> это биологический процесс «разложения» раздражителя, выявление его отдельных признаков и свойств. Анализ раздражителя начинается уже в рецепторах, но полностью осуществляется в ЦНС, в том числе наиболее тонко — в коре больших полушарий.</a:t>
            </a:r>
            <a:r>
              <a:rPr lang="ru-RU" sz="1400" b="1" dirty="0" smtClean="0"/>
              <a:t> Синтез -</a:t>
            </a:r>
            <a:r>
              <a:rPr lang="ru-RU" sz="1400" dirty="0" smtClean="0"/>
              <a:t> это биологический процесс обобщения, познания раздражителя как целостности на основе выявления взаимосвязи его свойств, выделенных при анализе. Синтез завершается выбором ответной реакции организма, адекватной действию раздражителя. </a:t>
            </a:r>
            <a:endParaRPr lang="ru-RU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14282" y="71414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Виды рефлексов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785794"/>
          <a:ext cx="8858312" cy="5974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29090"/>
                <a:gridCol w="4929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Безусловные рефлексы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Условные рефлексы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i="1" dirty="0" smtClean="0"/>
                        <a:t>Врожденные, наследственно передающиеся </a:t>
                      </a:r>
                      <a:r>
                        <a:rPr lang="ru-RU" dirty="0" smtClean="0"/>
                        <a:t>реакции организма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Являются </a:t>
                      </a:r>
                      <a:r>
                        <a:rPr lang="ru-RU" i="1" dirty="0" smtClean="0"/>
                        <a:t>видоспецифичными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Относительно </a:t>
                      </a:r>
                      <a:r>
                        <a:rPr lang="ru-RU" i="1" dirty="0" smtClean="0"/>
                        <a:t>постоянны</a:t>
                      </a:r>
                      <a:r>
                        <a:rPr lang="ru-RU" dirty="0" smtClean="0"/>
                        <a:t> и сохраняются в течении всей жизни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Возникают </a:t>
                      </a:r>
                      <a:r>
                        <a:rPr lang="ru-RU" i="1" dirty="0" smtClean="0"/>
                        <a:t>на специфичный </a:t>
                      </a:r>
                      <a:r>
                        <a:rPr lang="ru-RU" dirty="0" smtClean="0"/>
                        <a:t>(адекватный) для каждого рефлекса раздражитель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Рефлекторные</a:t>
                      </a:r>
                      <a:r>
                        <a:rPr lang="ru-RU" baseline="0" dirty="0" smtClean="0"/>
                        <a:t> центры находятся </a:t>
                      </a:r>
                      <a:r>
                        <a:rPr lang="ru-RU" i="1" baseline="0" dirty="0" smtClean="0"/>
                        <a:t>на уровне спинного мозга и в стволе головного мозга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i="1" dirty="0" smtClean="0"/>
                        <a:t>Приобретенные</a:t>
                      </a:r>
                      <a:r>
                        <a:rPr lang="ru-RU" baseline="0" dirty="0" smtClean="0"/>
                        <a:t> в процессе жизнедеятельности, </a:t>
                      </a:r>
                      <a:r>
                        <a:rPr lang="ru-RU" i="1" baseline="0" dirty="0" smtClean="0"/>
                        <a:t>не наследуемые </a:t>
                      </a:r>
                      <a:r>
                        <a:rPr lang="ru-RU" baseline="0" dirty="0" smtClean="0"/>
                        <a:t>потомством реакции организма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baseline="0" dirty="0" smtClean="0"/>
                        <a:t>Являются </a:t>
                      </a:r>
                      <a:r>
                        <a:rPr lang="ru-RU" i="1" baseline="0" dirty="0" smtClean="0"/>
                        <a:t>индивидуальными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i="1" baseline="0" dirty="0" smtClean="0"/>
                        <a:t>Непостоянны</a:t>
                      </a:r>
                      <a:r>
                        <a:rPr lang="ru-RU" baseline="0" dirty="0" smtClean="0"/>
                        <a:t>. В зависимости от определенных условий могут вырабатываться, закрепляться или угасать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baseline="0" dirty="0" smtClean="0"/>
                        <a:t>Могут образовываться </a:t>
                      </a:r>
                      <a:r>
                        <a:rPr lang="ru-RU" i="1" baseline="0" dirty="0" smtClean="0"/>
                        <a:t>на любой </a:t>
                      </a:r>
                      <a:r>
                        <a:rPr lang="ru-RU" baseline="0" dirty="0" smtClean="0"/>
                        <a:t>воспринимаемый организмом раздражитель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baseline="0" dirty="0" smtClean="0"/>
                        <a:t>Рефлекторные центры преимущественно находятся </a:t>
                      </a:r>
                      <a:r>
                        <a:rPr lang="ru-RU" i="1" baseline="0" dirty="0" smtClean="0"/>
                        <a:t>в коре головного мозга</a:t>
                      </a:r>
                      <a:endParaRPr lang="ru-RU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Пищевой, половой, оборонительный, ориентировочный, поддержание гомеостаза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Слюноотделение на запах пищи; точные движения при письме или игре на музыкальных инструментах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Значение:</a:t>
                      </a:r>
                      <a:r>
                        <a:rPr lang="ru-RU" sz="2400" dirty="0" smtClean="0"/>
                        <a:t> помогают выживанию, это «применение</a:t>
                      </a:r>
                      <a:r>
                        <a:rPr lang="ru-RU" sz="2400" baseline="0" dirty="0" smtClean="0"/>
                        <a:t> опыта предков на практике»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Значение: </a:t>
                      </a:r>
                      <a:r>
                        <a:rPr lang="ru-RU" sz="2400" dirty="0" smtClean="0"/>
                        <a:t>помогают приспосабливаться к</a:t>
                      </a:r>
                      <a:r>
                        <a:rPr lang="ru-RU" sz="2400" baseline="0" dirty="0" smtClean="0"/>
                        <a:t> меняющимся условиям внешней среды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274638"/>
            <a:ext cx="8715436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Основные функции нервной системы: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1428736"/>
            <a:ext cx="8786874" cy="507209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Нервная система </a:t>
            </a:r>
            <a:r>
              <a:rPr lang="ru-RU" b="1" dirty="0" smtClean="0"/>
              <a:t>регулирует</a:t>
            </a:r>
            <a:r>
              <a:rPr lang="ru-RU" dirty="0" smtClean="0"/>
              <a:t> деятельность различных органов, систем органов и всего организма; </a:t>
            </a:r>
          </a:p>
          <a:p>
            <a:pPr lvl="0"/>
            <a:r>
              <a:rPr lang="ru-RU" dirty="0" smtClean="0"/>
              <a:t>Нервная система осуществляет связь между разными органами и  системами органов, являясь </a:t>
            </a:r>
            <a:r>
              <a:rPr lang="ru-RU" b="1" dirty="0" smtClean="0"/>
              <a:t>координатором согласованной деятельности</a:t>
            </a:r>
            <a:r>
              <a:rPr lang="ru-RU" dirty="0" smtClean="0"/>
              <a:t> всех органов и систем органов, обусловливая целостность организма; </a:t>
            </a:r>
          </a:p>
          <a:p>
            <a:pPr lvl="0"/>
            <a:r>
              <a:rPr lang="ru-RU" dirty="0" smtClean="0"/>
              <a:t>Нервная система осуществляет </a:t>
            </a:r>
            <a:r>
              <a:rPr lang="ru-RU" b="1" dirty="0" smtClean="0"/>
              <a:t>связь  организма с внешней средой</a:t>
            </a:r>
            <a:r>
              <a:rPr lang="ru-RU" dirty="0" smtClean="0"/>
              <a:t>; </a:t>
            </a:r>
          </a:p>
          <a:p>
            <a:pPr lvl="0"/>
            <a:r>
              <a:rPr lang="ru-RU" dirty="0" smtClean="0"/>
              <a:t>Головной мозг является  </a:t>
            </a:r>
            <a:r>
              <a:rPr lang="ru-RU" b="1" dirty="0" smtClean="0"/>
              <a:t>материальной основой мышления и связанной с ним речи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 t="10634"/>
          <a:stretch>
            <a:fillRect/>
          </a:stretch>
        </p:blipFill>
        <p:spPr bwMode="auto">
          <a:xfrm>
            <a:off x="90730" y="928670"/>
            <a:ext cx="4481270" cy="5692776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/>
          <a:srcRect t="11220"/>
          <a:stretch>
            <a:fillRect/>
          </a:stretch>
        </p:blipFill>
        <p:spPr bwMode="auto">
          <a:xfrm>
            <a:off x="4691094" y="928670"/>
            <a:ext cx="4381500" cy="572770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71414"/>
            <a:ext cx="428628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sz="24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Выработка условного рефлекса</a:t>
            </a:r>
            <a:endParaRPr kumimoji="0" lang="ru-RU" sz="24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714876" y="142852"/>
            <a:ext cx="428628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sz="24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Торможение  условного рефлекса</a:t>
            </a:r>
            <a:endParaRPr kumimoji="0" lang="ru-RU" sz="24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214290"/>
          <a:ext cx="8286808" cy="2168272"/>
        </p:xfrm>
        <a:graphic>
          <a:graphicData uri="http://schemas.openxmlformats.org/drawingml/2006/table">
            <a:tbl>
              <a:tblPr/>
              <a:tblGrid>
                <a:gridCol w="4142826"/>
                <a:gridCol w="4143982"/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Торможение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 — активный нервный процесс, приводящий к угнетению или прекращению какой-либо деятельности.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Внутреннее торможение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(условное)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— процесс прекращения условно-рефлекторных реакций при прекращении действия условного стимула.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Внешнее торможение (безусловное)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— результат действия какого-либо внешнего сильного постороннего раздражителя.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428868"/>
            <a:ext cx="85011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6381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Особой формой внешнего торможения является так называемое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охранительное торможение (запредельное торможение)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Оно возникает под влиянием очень сильных (или продолжительно действующих) раздражителей, которые вызывают сверхсильное возбуждение нервных клеток.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876"/>
            <a:ext cx="4714876" cy="313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929190" y="4000504"/>
            <a:ext cx="40004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tabLst>
                <a:tab pos="638175" algn="l"/>
              </a:tabLs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Взаимная индукция</a:t>
            </a:r>
            <a:r>
              <a:rPr lang="ru-RU" b="1" dirty="0" smtClean="0">
                <a:solidFill>
                  <a:srgbClr val="DB020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 —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процесс возникновения в ЦНС очага возбуждения, подавляющего прежний очаг возбуждения с прекращением им обусловленной деятельности и возникновением нового активного действия.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407196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Наследственные программы поведения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214422"/>
            <a:ext cx="407196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Безусловные рефлексы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752889"/>
            <a:ext cx="407196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Инстинкты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2324393"/>
            <a:ext cx="407196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Запечатление (импринтинг)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714356"/>
            <a:ext cx="407196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Ненаследственные программы поведения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1571612"/>
            <a:ext cx="40719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Условные рефлексы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643438" y="2143116"/>
            <a:ext cx="40719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Динамический стереотип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3429000"/>
            <a:ext cx="407196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Интеллектуальное поведение животных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4214818"/>
            <a:ext cx="407196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Рассудочная деятельность – конкретное, предметное мышление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42844" y="4929198"/>
            <a:ext cx="407196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Орудийная деятельность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5429264"/>
            <a:ext cx="407196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Инсайт</a:t>
            </a:r>
            <a:r>
              <a:rPr lang="ru-RU" dirty="0" smtClean="0"/>
              <a:t> (озарение)</a:t>
            </a:r>
            <a:endParaRPr lang="ru-RU" dirty="0"/>
          </a:p>
        </p:txBody>
      </p:sp>
      <p:pic>
        <p:nvPicPr>
          <p:cNvPr id="13" name="Рисунок 12" descr="Пример инсайта у животных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97" y="3143248"/>
            <a:ext cx="4953003" cy="371475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 l="3448" t="11426" r="2586" b="4184"/>
          <a:stretch>
            <a:fillRect/>
          </a:stretch>
        </p:blipFill>
        <p:spPr bwMode="auto">
          <a:xfrm>
            <a:off x="571472" y="1571612"/>
            <a:ext cx="778674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52"/>
          <a:ext cx="8786874" cy="121920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600" b="1" dirty="0">
                          <a:solidFill>
                            <a:srgbClr val="DB020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Динамический стереотип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— система условно-рефлекторных процессов в коре больших полушарий, формирующаяся в результате многократного повторения чёткого порядка следования одних и тех же воздействий и реакций на них, что делает нервную деятельность экономной и высокоэффективной, поскольку каждая предыдущая реакция в этом случае подготавливает последующую.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42844" y="357166"/>
            <a:ext cx="871543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Высшая нервная деятельность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000108"/>
          <a:ext cx="8643998" cy="1097280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9286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800" b="1" dirty="0">
                          <a:solidFill>
                            <a:srgbClr val="DB020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Высшая нервная деятельность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— нейрофизиологические процессы,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протекающие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 коре головного мозга и ближайшей к ней подкорке при формировании, функционировании и угасании условных рефлексов у животных и человека, обеспечивающие наиболее совершенное их приспособление к окружающей среде.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285992"/>
          <a:ext cx="8643998" cy="2987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429156"/>
                <a:gridCol w="4214842"/>
              </a:tblGrid>
              <a:tr h="46434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cs typeface="Aharoni" pitchFamily="2" charset="-79"/>
                        </a:rPr>
                        <a:t>Сигнальная система</a:t>
                      </a:r>
                      <a:endParaRPr lang="ru-RU" sz="2800" dirty="0">
                        <a:cs typeface="Aharoni" pitchFamily="2" charset="-79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cs typeface="Aharoni" pitchFamily="2" charset="-79"/>
                        </a:rPr>
                        <a:t>    </a:t>
                      </a:r>
                      <a:r>
                        <a:rPr lang="ru-RU" sz="1800" b="1" dirty="0">
                          <a:cs typeface="Aharoni" pitchFamily="2" charset="-79"/>
                        </a:rPr>
                        <a:t>Первая сигнальная система</a:t>
                      </a:r>
                      <a:r>
                        <a:rPr lang="ru-RU" sz="1800" dirty="0">
                          <a:cs typeface="Aharoni" pitchFamily="2" charset="-79"/>
                        </a:rPr>
                        <a:t> — совокупность ощущений, восприятий и представлений, анализирующих сигналы, идущие от рецепторов, связанных с внешней средой. Сводится к совокупности многообразных (вплоть до весьма сложных) условных и безусловных рефлексов на раздражители. Присутствует и у человека, и у животных.</a:t>
                      </a:r>
                      <a:endParaRPr lang="ru-RU" sz="1800" dirty="0">
                        <a:latin typeface="Times New Roman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cs typeface="Aharoni" pitchFamily="2" charset="-79"/>
                        </a:rPr>
                        <a:t>    </a:t>
                      </a:r>
                      <a:r>
                        <a:rPr lang="ru-RU" sz="1800" b="1" dirty="0">
                          <a:cs typeface="Aharoni" pitchFamily="2" charset="-79"/>
                        </a:rPr>
                        <a:t>Вторая сигнальная система </a:t>
                      </a:r>
                      <a:r>
                        <a:rPr lang="ru-RU" sz="1800" dirty="0">
                          <a:cs typeface="Aharoni" pitchFamily="2" charset="-79"/>
                        </a:rPr>
                        <a:t>— форма высшей нервной деятельности, выражающаяся в восприятии и понимании системы речевых сигналов (произносимых, слышимых, видимых), характерная только для человека. Понятие предложил И.П. Павлов в 1932 г.</a:t>
                      </a:r>
                      <a:endParaRPr lang="ru-RU" sz="1800" dirty="0">
                        <a:latin typeface="Times New Roman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500702"/>
          <a:ext cx="8572560" cy="975360"/>
        </p:xfrm>
        <a:graphic>
          <a:graphicData uri="http://schemas.openxmlformats.org/drawingml/2006/table">
            <a:tbl>
              <a:tblPr/>
              <a:tblGrid>
                <a:gridCol w="857256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600" b="1" dirty="0">
                          <a:solidFill>
                            <a:srgbClr val="DB020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Речь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 — исторически сложившаяся особая форма деятельности человека, обеспечивающая основную социальную потребность — коммуникативную. В основе речи лежит деятельность второй сигнальной системы и система фонетических, лексических, грамматических и стилистических средств и правил общения — язык.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b="1" dirty="0" smtClean="0"/>
              <a:t>Вершиной нервной деятельности человека</a:t>
            </a:r>
            <a:r>
              <a:rPr lang="ru-RU" sz="2000" dirty="0" smtClean="0"/>
              <a:t> является </a:t>
            </a:r>
            <a:r>
              <a:rPr lang="ru-RU" sz="2000" b="1" i="1" dirty="0" smtClean="0"/>
              <a:t>сознание</a:t>
            </a:r>
            <a:r>
              <a:rPr lang="ru-RU" sz="2000" dirty="0" smtClean="0"/>
              <a:t> – психическая деятельность, обеспечивающая обобщённое и целенаправленное отражение окружающего мира, выделение человеком себя из окружающей среды и противопоставление себя ей, предварительное моделирование своих действий и предугадывание их результатов, управление своим поведением (воля) и способность отдавать себе отчёт в своих поступках. </a:t>
            </a:r>
          </a:p>
          <a:p>
            <a:pPr indent="360000"/>
            <a:r>
              <a:rPr lang="ru-RU" sz="2000" dirty="0" smtClean="0"/>
              <a:t>В основе </a:t>
            </a:r>
            <a:r>
              <a:rPr lang="ru-RU" sz="2000" u="sng" dirty="0" smtClean="0"/>
              <a:t>познавательной деятельности </a:t>
            </a:r>
            <a:r>
              <a:rPr lang="ru-RU" sz="2000" dirty="0" smtClean="0"/>
              <a:t>лежит последовательность нескольких процессов: </a:t>
            </a:r>
          </a:p>
          <a:p>
            <a:pPr indent="360000">
              <a:buFont typeface="Wingdings" pitchFamily="2" charset="2"/>
              <a:buChar char="Ø"/>
            </a:pPr>
            <a:r>
              <a:rPr lang="ru-RU" sz="2000" b="1" i="1" dirty="0" smtClean="0"/>
              <a:t>ощущение</a:t>
            </a:r>
            <a:r>
              <a:rPr lang="ru-RU" sz="2000" dirty="0" smtClean="0"/>
              <a:t> (отражение свойств объективного мира, возникающих в результате его воздействия на органы чувств и возбуждения нервных центров головного мозга), </a:t>
            </a:r>
          </a:p>
          <a:p>
            <a:pPr indent="360000">
              <a:buFont typeface="Wingdings" pitchFamily="2" charset="2"/>
              <a:buChar char="Ø"/>
            </a:pPr>
            <a:r>
              <a:rPr lang="ru-RU" sz="2000" b="1" i="1" dirty="0" smtClean="0"/>
              <a:t>восприятие</a:t>
            </a:r>
            <a:r>
              <a:rPr lang="ru-RU" sz="2000" dirty="0" smtClean="0"/>
              <a:t> (преобразование информации, поступившей в органы чувств), </a:t>
            </a:r>
          </a:p>
          <a:p>
            <a:pPr indent="360000">
              <a:buFont typeface="Wingdings" pitchFamily="2" charset="2"/>
              <a:buChar char="Ø"/>
            </a:pPr>
            <a:r>
              <a:rPr lang="ru-RU" sz="2000" b="1" i="1" dirty="0" smtClean="0"/>
              <a:t>представление</a:t>
            </a:r>
            <a:r>
              <a:rPr lang="ru-RU" sz="2000" dirty="0" smtClean="0"/>
              <a:t>, </a:t>
            </a:r>
            <a:r>
              <a:rPr lang="ru-RU" sz="2000" b="1" i="1" dirty="0" smtClean="0"/>
              <a:t>воспоминание</a:t>
            </a:r>
            <a:r>
              <a:rPr lang="ru-RU" sz="2000" dirty="0" smtClean="0"/>
              <a:t> – восстановление в мозге образа отсутствующего предмета или явления,  </a:t>
            </a:r>
          </a:p>
          <a:p>
            <a:pPr indent="360000">
              <a:buFont typeface="Wingdings" pitchFamily="2" charset="2"/>
              <a:buChar char="Ø"/>
            </a:pPr>
            <a:r>
              <a:rPr lang="ru-RU" sz="2000" b="1" i="1" dirty="0" smtClean="0"/>
              <a:t>воображение</a:t>
            </a:r>
            <a:r>
              <a:rPr lang="ru-RU" sz="2000" dirty="0" smtClean="0"/>
              <a:t> – создание мысленных ситуаций, никогда не воспринимавшихся человеком в действительности, </a:t>
            </a:r>
          </a:p>
          <a:p>
            <a:pPr indent="360000">
              <a:buFont typeface="Wingdings" pitchFamily="2" charset="2"/>
              <a:buChar char="Ø"/>
            </a:pPr>
            <a:r>
              <a:rPr lang="ru-RU" sz="2000" b="1" i="1" dirty="0" smtClean="0"/>
              <a:t>мышление</a:t>
            </a:r>
            <a:r>
              <a:rPr lang="ru-RU" sz="2000" dirty="0" smtClean="0"/>
              <a:t> (высшая форма познавательного процесса, позволяющая получать знания о таких свойствах реального мира, которые не могут быть непосредственно восприняты на чувственной ступени познания).</a:t>
            </a:r>
            <a:endParaRPr lang="ru-RU" sz="2000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3857620" cy="2389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57430"/>
            <a:ext cx="3786182" cy="232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7" y="0"/>
            <a:ext cx="4000528" cy="246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428868"/>
            <a:ext cx="3929090" cy="244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0610" y="4500570"/>
            <a:ext cx="3816792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57620" y="4857760"/>
          <a:ext cx="5286380" cy="1950720"/>
        </p:xfrm>
        <a:graphic>
          <a:graphicData uri="http://schemas.openxmlformats.org/drawingml/2006/table">
            <a:tbl>
              <a:tblPr/>
              <a:tblGrid>
                <a:gridCol w="5286380"/>
              </a:tblGrid>
              <a:tr h="1857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600" b="1" dirty="0">
                          <a:solidFill>
                            <a:srgbClr val="DB020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Мышление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— процесс опосредованного и обобщённого познания окружающего мира. Сущность его в отражении: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1) общих и существенных свойств предметов и явлений, в том числе и таких свойств, которые не воспринимаются непосредственно;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2) существенных отношений и закономерных связей между предметами и явлениями.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42844" y="500042"/>
            <a:ext cx="464347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Память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способность нервной системы воспринимать и длительно сохранять информацию о событиях, реакциях организма и использовать ее для построения поведения в новых ситуациях.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сканирование0005.jpg"/>
          <p:cNvPicPr>
            <a:picLocks noChangeAspect="1"/>
          </p:cNvPicPr>
          <p:nvPr/>
        </p:nvPicPr>
        <p:blipFill>
          <a:blip r:embed="rId2">
            <a:lum contrast="10000"/>
          </a:blip>
          <a:srcRect l="3782" t="2651" r="12670" b="2651"/>
          <a:stretch>
            <a:fillRect/>
          </a:stretch>
        </p:blipFill>
        <p:spPr>
          <a:xfrm rot="5400000">
            <a:off x="4588719" y="2054959"/>
            <a:ext cx="3571899" cy="5319849"/>
          </a:xfrm>
          <a:prstGeom prst="rect">
            <a:avLst/>
          </a:prstGeom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4"/>
            <a:ext cx="3726663" cy="371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42852"/>
            <a:ext cx="3105185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канирование0006.jpg"/>
          <p:cNvPicPr>
            <a:picLocks noChangeAspect="1"/>
          </p:cNvPicPr>
          <p:nvPr/>
        </p:nvPicPr>
        <p:blipFill>
          <a:blip r:embed="rId2"/>
          <a:srcRect l="2757" r="1007" b="3714"/>
          <a:stretch>
            <a:fillRect/>
          </a:stretch>
        </p:blipFill>
        <p:spPr>
          <a:xfrm rot="16200000">
            <a:off x="2297207" y="-511289"/>
            <a:ext cx="4120958" cy="5143536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928662" y="4214819"/>
            <a:ext cx="6572296" cy="2328935"/>
            <a:chOff x="928662" y="4214819"/>
            <a:chExt cx="6572296" cy="2328935"/>
          </a:xfrm>
        </p:grpSpPr>
        <p:sp>
          <p:nvSpPr>
            <p:cNvPr id="6" name="TextBox 5"/>
            <p:cNvSpPr txBox="1"/>
            <p:nvPr/>
          </p:nvSpPr>
          <p:spPr>
            <a:xfrm>
              <a:off x="2714612" y="4214819"/>
              <a:ext cx="3929090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Тип нервной системы</a:t>
              </a:r>
              <a:endParaRPr lang="ru-RU" sz="2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57422" y="4643446"/>
              <a:ext cx="142876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Сильный </a:t>
              </a:r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57883" y="4643446"/>
              <a:ext cx="1636425" cy="36933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Слабый 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28662" y="5148876"/>
              <a:ext cx="2286016" cy="92333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Неуравновешенный (с преобладающим возбуждением )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86116" y="5131370"/>
              <a:ext cx="2000264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Уравновешенный </a:t>
              </a:r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86116" y="5702874"/>
              <a:ext cx="1428760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Подвижный  </a:t>
              </a:r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86314" y="5702874"/>
              <a:ext cx="1428760" cy="369332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Инертный  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00100" y="6143644"/>
              <a:ext cx="1428760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Холерик </a:t>
              </a:r>
              <a:endParaRPr lang="ru-RU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86116" y="6143644"/>
              <a:ext cx="1428760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Сангвиник </a:t>
              </a:r>
              <a:endParaRPr lang="ru-RU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86314" y="6143644"/>
              <a:ext cx="1428760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Флегматик </a:t>
              </a:r>
              <a:endParaRPr lang="ru-RU" sz="20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857884" y="5072074"/>
              <a:ext cx="1643074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Меланхолик </a:t>
              </a:r>
              <a:endParaRPr lang="ru-RU" sz="2000" dirty="0"/>
            </a:p>
          </p:txBody>
        </p:sp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571604" y="2130425"/>
            <a:ext cx="6786610" cy="869947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Эндокринная система</a:t>
            </a:r>
            <a:endParaRPr kumimoji="0" lang="ru-RU" sz="60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734455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Строение нервной системы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00430" y="857232"/>
          <a:ext cx="5500726" cy="1920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44142"/>
                <a:gridCol w="3756584"/>
              </a:tblGrid>
              <a:tr h="340181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Нервная система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01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Центральная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Периферическая</a:t>
                      </a:r>
                      <a:endParaRPr lang="ru-RU" dirty="0"/>
                    </a:p>
                  </a:txBody>
                  <a:tcPr/>
                </a:tc>
              </a:tr>
              <a:tr h="110558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Головной мозг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Спинной мозг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dirty="0" smtClean="0"/>
                        <a:t>Черепно-мозговые</a:t>
                      </a:r>
                      <a:r>
                        <a:rPr lang="ru-RU" baseline="0" dirty="0" smtClean="0"/>
                        <a:t> нервы (12пар)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baseline="0" dirty="0" smtClean="0"/>
                        <a:t>Спинномозговые нервы (31 пара)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baseline="0" dirty="0" smtClean="0"/>
                        <a:t>Нервные узлы (ганглии)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baseline="0" dirty="0" smtClean="0"/>
                        <a:t>Нервные окончания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070208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318240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868" y="2928934"/>
            <a:ext cx="5429288" cy="36933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ru-RU" b="1" dirty="0" smtClean="0"/>
              <a:t>Нервная ткань </a:t>
            </a:r>
            <a:r>
              <a:rPr lang="ru-RU" dirty="0" smtClean="0"/>
              <a:t>образует нервную систему. В ней различают собственно нервные клетки – </a:t>
            </a:r>
            <a:r>
              <a:rPr lang="ru-RU" b="1" dirty="0" smtClean="0"/>
              <a:t>нейроны</a:t>
            </a:r>
            <a:r>
              <a:rPr lang="ru-RU" dirty="0" smtClean="0"/>
              <a:t> – и </a:t>
            </a:r>
            <a:r>
              <a:rPr lang="ru-RU" b="1" dirty="0" err="1" smtClean="0"/>
              <a:t>глиальные</a:t>
            </a:r>
            <a:r>
              <a:rPr lang="ru-RU" b="1" dirty="0" smtClean="0"/>
              <a:t> клетки</a:t>
            </a:r>
            <a:r>
              <a:rPr lang="ru-RU" dirty="0" smtClean="0"/>
              <a:t>.</a:t>
            </a:r>
          </a:p>
          <a:p>
            <a:pPr indent="457200"/>
            <a:r>
              <a:rPr lang="ru-RU" dirty="0" err="1" smtClean="0"/>
              <a:t>Глиальные</a:t>
            </a:r>
            <a:r>
              <a:rPr lang="ru-RU" dirty="0" smtClean="0"/>
              <a:t> (</a:t>
            </a:r>
            <a:r>
              <a:rPr lang="ru-RU" i="1" dirty="0" smtClean="0"/>
              <a:t>от греч. </a:t>
            </a:r>
            <a:r>
              <a:rPr lang="ru-RU" i="1" dirty="0" err="1" smtClean="0"/>
              <a:t>глия</a:t>
            </a:r>
            <a:r>
              <a:rPr lang="ru-RU" i="1" dirty="0" smtClean="0"/>
              <a:t> – клей</a:t>
            </a:r>
            <a:r>
              <a:rPr lang="ru-RU" dirty="0" smtClean="0"/>
              <a:t>) клетки, составляют большинство структурных элементов нервной ткани, заполняя пространство между нейронами. Эти клетки разнообразны по строению и выполняют функции: опорную, защитную, питательную, создают условия для функционирования нейронов, участвуют в процессах памяти.</a:t>
            </a:r>
          </a:p>
          <a:p>
            <a:pPr indent="457200"/>
            <a:r>
              <a:rPr lang="ru-RU" dirty="0" smtClean="0"/>
              <a:t>Нейрон – структурная и функциональная единица нервной ткани.</a:t>
            </a:r>
            <a:endParaRPr lang="ru-RU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304800"/>
            <a:ext cx="8643998" cy="6953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Регуляция деятельности организма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282" y="1285860"/>
            <a:ext cx="3943378" cy="487059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/>
              <a:t>Нервная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q"/>
            </a:pPr>
            <a:r>
              <a:rPr lang="ru-RU" dirty="0" smtClean="0"/>
              <a:t>При </a:t>
            </a:r>
            <a:r>
              <a:rPr lang="ru-RU" dirty="0" smtClean="0"/>
              <a:t>помощи нервных импульсов, распространяющихся по мембранам нервных клеток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Передача быстрая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Ответ наступает тотчас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Ответ кратковременный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Ответ четко локализован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86248" y="1285860"/>
            <a:ext cx="4643470" cy="487059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/>
              <a:t>Гуморальная</a:t>
            </a:r>
            <a:endParaRPr lang="ru-RU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q"/>
            </a:pPr>
            <a:r>
              <a:rPr lang="ru-RU" dirty="0" smtClean="0"/>
              <a:t>С помощью химических веществ (гормонов, медиаторов, ионов, продуктов обмена) через жидкие среды организма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Передача медленная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Ответ обычно развивается </a:t>
            </a:r>
            <a:r>
              <a:rPr lang="ru-RU" dirty="0" smtClean="0"/>
              <a:t>медленно</a:t>
            </a:r>
            <a:endParaRPr lang="ru-RU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Ответ продолжительный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 smtClean="0"/>
              <a:t>Ответ обычно </a:t>
            </a:r>
            <a:r>
              <a:rPr lang="ru-RU" dirty="0" err="1" smtClean="0"/>
              <a:t>генерализован</a:t>
            </a: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511156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Железы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370670"/>
          <a:ext cx="9001156" cy="5273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45096"/>
                <a:gridCol w="3355828"/>
                <a:gridCol w="2000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Экзокринные</a:t>
                      </a:r>
                    </a:p>
                    <a:p>
                      <a:pPr algn="ctr"/>
                      <a:r>
                        <a:rPr lang="ru-RU" sz="2400" dirty="0" smtClean="0"/>
                        <a:t>Внешней секреции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Эндокринные</a:t>
                      </a:r>
                    </a:p>
                    <a:p>
                      <a:pPr algn="ctr"/>
                      <a:r>
                        <a:rPr lang="ru-RU" sz="2400" dirty="0" smtClean="0"/>
                        <a:t>Внутренней секреции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Смешанной секреции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Вырабатывают свой секрет в полости органов или на поверхность тела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Не имеют выводных протоков и выделяют вырабатываемые ими гормоны в кровь или лимфу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Смешанные</a:t>
                      </a:r>
                      <a:r>
                        <a:rPr lang="ru-RU" sz="2000" baseline="0" dirty="0" smtClean="0"/>
                        <a:t> железы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000" dirty="0" smtClean="0"/>
                        <a:t>Выводные протоки выходят на поверхность тела: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Потовые железы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Сальные железы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Слезные</a:t>
                      </a:r>
                      <a:r>
                        <a:rPr lang="ru-RU" sz="2000" baseline="0" dirty="0" smtClean="0"/>
                        <a:t> железы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2000" dirty="0" smtClean="0"/>
                        <a:t>Выводные</a:t>
                      </a:r>
                      <a:r>
                        <a:rPr lang="ru-RU" sz="2000" baseline="0" dirty="0" smtClean="0"/>
                        <a:t> протоки в полость тела: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dirty="0" smtClean="0"/>
                        <a:t>Слюнные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dirty="0" smtClean="0"/>
                        <a:t>Печень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dirty="0" smtClean="0"/>
                        <a:t>Железы желудка и кишечника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Гипофиз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Гипоталамус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Щитовидная железа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Вилочковая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Надпочечники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dirty="0" smtClean="0"/>
                        <a:t>Паращитовидные</a:t>
                      </a:r>
                      <a:r>
                        <a:rPr lang="ru-RU" sz="2000" baseline="0" dirty="0" smtClean="0"/>
                        <a:t> железы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baseline="0" dirty="0" smtClean="0"/>
                        <a:t>Эпифиз (шишковидное тело)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dirty="0" smtClean="0"/>
                        <a:t>Половые железы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dirty="0" smtClean="0"/>
                        <a:t>Поджелудочная железа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64291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Железы – специализированные органы или группы клеток, синтезирующие и выделяющие специфические вещества – секреты.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Эндокринная система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14356"/>
            <a:ext cx="4857784" cy="19002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000" u="sng" dirty="0" smtClean="0"/>
              <a:t>Эндокринная система </a:t>
            </a:r>
            <a:r>
              <a:rPr lang="ru-RU" sz="2000" dirty="0" smtClean="0"/>
              <a:t>– совокупность основных желез внутренней секреции, согласованная деятельность которых обеспечивает (совместно с нервной системой) регуляцию всех жизненно важных функций организма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643182"/>
            <a:ext cx="4786346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u="sng" dirty="0" smtClean="0"/>
              <a:t>Эндокринные железы </a:t>
            </a:r>
            <a:r>
              <a:rPr lang="ru-RU" dirty="0" smtClean="0"/>
              <a:t>(железы внутренней секреции) – железы, не имеющие выводных протоков и выделяющие вырабатываемые ими </a:t>
            </a:r>
            <a:r>
              <a:rPr lang="ru-RU" b="1" dirty="0" smtClean="0"/>
              <a:t>гормоны</a:t>
            </a:r>
            <a:r>
              <a:rPr lang="ru-RU" dirty="0" smtClean="0"/>
              <a:t> непосредственно в кровь или лимфу</a:t>
            </a:r>
            <a:endParaRPr lang="ru-RU" dirty="0"/>
          </a:p>
        </p:txBody>
      </p:sp>
      <p:pic>
        <p:nvPicPr>
          <p:cNvPr id="1026" name="Picture 2" descr="{487449E9-16BF-472F-9FDA-F52F667F3BD0}"/>
          <p:cNvPicPr>
            <a:picLocks noChangeAspect="1" noChangeArrowheads="1"/>
          </p:cNvPicPr>
          <p:nvPr/>
        </p:nvPicPr>
        <p:blipFill>
          <a:blip r:embed="rId2"/>
          <a:srcRect l="1617" t="7273" r="9512" b="3636"/>
          <a:stretch>
            <a:fillRect/>
          </a:stretch>
        </p:blipFill>
        <p:spPr bwMode="auto">
          <a:xfrm>
            <a:off x="5088104" y="714356"/>
            <a:ext cx="391305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282" y="4143380"/>
            <a:ext cx="4786346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Повышение деятельности той или иной железы - </a:t>
            </a:r>
            <a:r>
              <a:rPr lang="ru-RU" b="1" i="1" dirty="0" smtClean="0"/>
              <a:t>гиперфункция</a:t>
            </a:r>
            <a:r>
              <a:rPr lang="ru-RU" dirty="0" smtClean="0"/>
              <a:t>, наоборот, ее понижение – </a:t>
            </a:r>
            <a:r>
              <a:rPr lang="ru-RU" b="1" i="1" dirty="0" smtClean="0"/>
              <a:t>гипофункция.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407196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Свойства гормонов: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Орган, на который действует гормон может быть расположен далеко от железы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Гормоны действуют только на живые клетки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Действие гормонов строго специфично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Обладают высокой биологической активностью (оказывают действие в очень низких концентрациях)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Функции гормонов: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Обеспечивают рост и развитие организма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Обеспечивают адаптацию организма к постоянно меняющимся условиям окружающей среды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Обеспечивают гомеостаз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Контролируют процессы обмена </a:t>
            </a:r>
            <a:r>
              <a:rPr lang="ru-RU" sz="2000" dirty="0" smtClean="0"/>
              <a:t>веществ</a:t>
            </a:r>
            <a:endParaRPr lang="ru-RU" sz="20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ru-RU" sz="2800" b="1" dirty="0" smtClean="0"/>
              <a:t>Гормоны </a:t>
            </a:r>
            <a:r>
              <a:rPr lang="ru-RU" sz="2800" dirty="0" smtClean="0"/>
              <a:t>- биологически активные вещества, выделяемые железами внутренней секреции</a:t>
            </a:r>
            <a:r>
              <a:rPr lang="ru-RU" sz="2800" dirty="0" smtClean="0"/>
              <a:t>.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557214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В настоящее время насчитывают около 60 гормонов и веществ с гормональным действием, которые относят к различным классам химических соединений – белкам, производным аминокислот и жиров.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71414"/>
          <a:ext cx="8715436" cy="37309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4512"/>
                <a:gridCol w="7000924"/>
              </a:tblGrid>
              <a:tr h="50006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ysClr val="windowText" lastClr="000000"/>
                          </a:solidFill>
                        </a:rPr>
                        <a:t>Эндокринный аппарат</a:t>
                      </a:r>
                      <a:endParaRPr lang="ru-RU" sz="24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Центральное</a:t>
                      </a:r>
                      <a:r>
                        <a:rPr lang="ru-RU" sz="2000" baseline="0" dirty="0" smtClean="0"/>
                        <a:t> звено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Периферическое</a:t>
                      </a:r>
                      <a:r>
                        <a:rPr lang="ru-RU" sz="2000" baseline="0" dirty="0" smtClean="0"/>
                        <a:t> звено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Гипоталамус, гипофиз, эпифиз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dirty="0" smtClean="0"/>
                        <a:t>Железы-органы</a:t>
                      </a:r>
                      <a:r>
                        <a:rPr lang="ru-RU" sz="2000" baseline="0" dirty="0" smtClean="0"/>
                        <a:t> (щитовидная, паращитовидные, надпочечники)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aseline="0" dirty="0" smtClean="0"/>
                        <a:t>Скопления клеток в железах смешанной секреции , продуцирующие гормоны  (поджелудочная, половые)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aseline="0" dirty="0" smtClean="0"/>
                        <a:t>Отдельные клетки в стенках пищеварительного канала, дыхательных и мочевыводящих путях (диффузная эндокринная система)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aseline="0" dirty="0" smtClean="0"/>
                        <a:t>Временные железы (желтое тело, плацента)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сканирование0007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1923" t="2279" r="206" b="5047"/>
          <a:stretch>
            <a:fillRect/>
          </a:stretch>
        </p:blipFill>
        <p:spPr>
          <a:xfrm rot="5400000">
            <a:off x="1035831" y="3107517"/>
            <a:ext cx="3071810" cy="4429156"/>
          </a:xfrm>
          <a:prstGeom prst="rect">
            <a:avLst/>
          </a:prstGeom>
        </p:spPr>
      </p:pic>
      <p:pic>
        <p:nvPicPr>
          <p:cNvPr id="6" name="Рисунок 5" descr="гипофиз-рис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786190"/>
            <a:ext cx="3224412" cy="292898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-24"/>
            <a:ext cx="8734455" cy="654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Строение нервной системы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нейрон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000108"/>
            <a:ext cx="4143372" cy="2873338"/>
          </a:xfrm>
          <a:prstGeom prst="rect">
            <a:avLst/>
          </a:prstGeom>
          <a:ln>
            <a:solidFill>
              <a:srgbClr val="0070C0"/>
            </a:solidFill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4000504"/>
          <a:ext cx="8858310" cy="2468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52770"/>
                <a:gridCol w="2952770"/>
                <a:gridCol w="2952770"/>
              </a:tblGrid>
              <a:tr h="35719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Типы</a:t>
                      </a:r>
                      <a:r>
                        <a:rPr lang="ru-RU" baseline="0" dirty="0" smtClean="0"/>
                        <a:t> нейронов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0567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Чувствительные (сенсорные, афферентные 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Ассоциативные (вставочные, переключающие связи)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Двигательные (эфферентные, </a:t>
                      </a:r>
                      <a:r>
                        <a:rPr lang="ru-RU" dirty="0" err="1" smtClean="0"/>
                        <a:t>эффекторные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</a:tr>
              <a:tr h="69056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Проводят информацию об ощущении (импульс)</a:t>
                      </a:r>
                      <a:r>
                        <a:rPr lang="ru-RU" baseline="0" dirty="0" smtClean="0"/>
                        <a:t> от поверхности тела и внутренних органов в мозг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Анализируют информацию и вырабатывают решения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Проводят импульс («команды») от головного и спинного мозга ко всем рабочим органам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r="3728" b="2597"/>
          <a:stretch>
            <a:fillRect/>
          </a:stretch>
        </p:blipFill>
        <p:spPr bwMode="auto">
          <a:xfrm>
            <a:off x="71406" y="785794"/>
            <a:ext cx="4786314" cy="307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8858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 smtClean="0"/>
              <a:t>Основной принцип работы нервной системы – </a:t>
            </a:r>
            <a:r>
              <a:rPr lang="ru-RU" b="1" dirty="0" smtClean="0"/>
              <a:t>рефлекторный</a:t>
            </a:r>
            <a:r>
              <a:rPr lang="ru-RU" dirty="0" smtClean="0"/>
              <a:t>. </a:t>
            </a:r>
          </a:p>
          <a:p>
            <a:pPr indent="360000"/>
            <a:r>
              <a:rPr lang="ru-RU" b="1" dirty="0" smtClean="0"/>
              <a:t>Рефлексом</a:t>
            </a:r>
            <a:r>
              <a:rPr lang="ru-RU" dirty="0" smtClean="0"/>
              <a:t> называется реакция организма в ответ на раздражение чувствительных образований – рецепторов, выполняемая с участием нервной системы. </a:t>
            </a:r>
          </a:p>
          <a:p>
            <a:pPr indent="360000"/>
            <a:r>
              <a:rPr lang="ru-RU" dirty="0" smtClean="0"/>
              <a:t>Рефлекторный принцип нервной деятельности был открыт </a:t>
            </a:r>
            <a:r>
              <a:rPr lang="ru-RU" b="1" dirty="0" smtClean="0"/>
              <a:t>Рене Декартом в XVII в.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14282" y="71414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Рефлекс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4034" name="Picture 2" descr="{ACC87156-2CC9-471E-BA43-A4954DD48B3D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7" y="1857364"/>
            <a:ext cx="4429156" cy="394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857892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Путь, по которому идет возбуждение при осуществлении рефлексов, называется </a:t>
            </a:r>
            <a:r>
              <a:rPr lang="ru-RU" b="1" dirty="0" smtClean="0"/>
              <a:t>рефлекторной дугой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14282" y="71414"/>
            <a:ext cx="8858280" cy="58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Рефлекторная дуга</a:t>
            </a:r>
            <a:endParaRPr kumimoji="0" lang="ru-RU" sz="3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5058" name="Picture 2" descr="Рефлекторная дуга соматического рефлек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500042"/>
            <a:ext cx="4500594" cy="360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71438" y="571480"/>
            <a:ext cx="414337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Звенья рефлекторной дуги: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Рецептор;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увствительное волокно, проводящее нервный импульс к центральной части нервной системы (чувствительный или центростремительный путь);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ервный центр, в котором происходит переключение возбуждения с чувствительных клеток на двигательные;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вигательное волокно, передающие нервные импульсы на периферию (двигательный путь);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5.Действующий орган – мышца или железа.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4143380"/>
            <a:ext cx="5572132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/>
              <a:t>Во время ответной реакции возбуждаются рецепторы рабочего органа и от них в ЦНС поступают импульсы – информация о достигнутом результате. Живой организм, как любая саморегулирующаяся система, работает по принципу обратной связи. Афферентные импульсы, осуществляющие обратную связь, либо усиливаются и уточняют реакцию,  если она не достигла цели, либо прекращают ее. </a:t>
            </a:r>
            <a:r>
              <a:rPr lang="ru-RU" sz="1600" b="1" dirty="0" smtClean="0"/>
              <a:t>Из-за наличия обратной связи рефлекс в действительности осуществляется не по рефлекторной дуге, а по рефлекторному кольцу (кругу), замыкаемому обратной связью.</a:t>
            </a:r>
            <a:endParaRPr lang="ru-RU" sz="1600" b="1" dirty="0"/>
          </a:p>
        </p:txBody>
      </p:sp>
      <p:pic>
        <p:nvPicPr>
          <p:cNvPr id="3074" name="Picture 2" descr="http://www.grandars.ru/images/1/review/id/5488/4c0cc6bc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3920" y="4357694"/>
            <a:ext cx="3580080" cy="171451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Различают следующие виды рефлексов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биологическому значению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рефлексы подразделяются на пищевые, оборонительные, ориентировочные, половые.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роду рецепторов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рефлексы делятся 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экстероцептивные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возникающие с рецепторов, воспринимающих раздражения из внешней среды (световые, звуковые, вкусовые, тактильные),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интероцептивные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возникающие с рецепторов внутренних органов (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механо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термо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осмо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-, хеморецепторов)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проприоцептивные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с рецепторов мышц, сухожилий и связок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зависимости от рабочего органа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участвующего в ответной реакции, рецепторы подразделяются на двигательные, секреторные, сосудистые.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нахождению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главного нервного центра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рефлекса –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спинальные: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мочеиспускание, дефекация;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бульбарные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(продолговатый мозг): кашель, чихание, рвота;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мезэнцефальные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(средний мозг): выпрямление тела, ходьба;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диэнцефальные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(промежуточный мозг): терморегуляция;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корковые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условные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рефлексы.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зависимости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продолжительности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различают фазные (короткие движения) и тонические (продолжаются часами: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рефлексы)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сложности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простые и сложные. Расширение зрачка в ответ на затемнение глаза, разгибание ноги в ответ на легкий удар по сухожилию – примеры простых рефлексов. Примером сложных рефлексов может служить процесс пищеварения. В случае сложного рефлекса окончание одного рефлекса может быть началом для другого. Возникает цепной механизм.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принципу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эффекторной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иннервации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рефлексы можно разделить на скелетно-моторные (соматические), обеспечивающие двигательные акты скелетной мускулатуры, и вегетативные, регулирующие функции внутренних органов.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зависимости от того, являются ли рефлексы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врожденными или приобретенными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процессе индивидуальной жизни,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И. П. Павлов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подразделял их на безусловные и условные.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428604"/>
          <a:ext cx="8858312" cy="334185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45124"/>
                <a:gridCol w="2612792"/>
                <a:gridCol w="3000396"/>
              </a:tblGrid>
              <a:tr h="48220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Соматическая </a:t>
                      </a:r>
                      <a:endParaRPr lang="ru-RU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800" dirty="0" smtClean="0"/>
                        <a:t>Вегетативная («автономная»  - К.Бернар)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2206">
                <a:tc rowSpan="3"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dirty="0" smtClean="0"/>
                        <a:t>Подчинена воле человека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dirty="0" smtClean="0"/>
                        <a:t>Иннервирует</a:t>
                      </a:r>
                      <a:r>
                        <a:rPr lang="ru-RU" sz="1800" baseline="0" dirty="0" smtClean="0"/>
                        <a:t> скелетную мускулатуру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baseline="0" dirty="0" smtClean="0"/>
                        <a:t>Двигательные центры в коре головного мозга</a:t>
                      </a:r>
                      <a:endParaRPr lang="ru-RU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Не подчинена воле человека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Иннервация</a:t>
                      </a:r>
                      <a:r>
                        <a:rPr lang="ru-RU" sz="1800" baseline="0" dirty="0" smtClean="0"/>
                        <a:t> внутренних органов, кровеносной и эндокринной системы, обмен веществ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Вегетативные центры находятся в гипоталамусе 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22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</a:rPr>
                        <a:t>Симпатическая</a:t>
                      </a:r>
                      <a:endParaRPr lang="ru-RU" sz="1800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</a:rPr>
                        <a:t>Парасимпатическая</a:t>
                      </a:r>
                      <a:endParaRPr lang="ru-RU" sz="1800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822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Включатся</a:t>
                      </a:r>
                      <a:r>
                        <a:rPr lang="ru-RU" sz="1800" baseline="0" dirty="0" smtClean="0"/>
                        <a:t> во время интенсивной работы, требующей затрат энергии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Способствует восстановлению запасов энергии во время сна и отдыха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{8392CDD4-D6F1-44E7-B4BF-8CBAA981FC25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857629"/>
            <a:ext cx="473331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72066" y="4000504"/>
            <a:ext cx="4071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Вегетативная нервная система подразделяется на </a:t>
            </a:r>
            <a:r>
              <a:rPr lang="ru-RU" b="1" dirty="0" smtClean="0"/>
              <a:t>симпатический</a:t>
            </a:r>
            <a:r>
              <a:rPr lang="ru-RU" dirty="0" smtClean="0"/>
              <a:t>, </a:t>
            </a:r>
            <a:r>
              <a:rPr lang="ru-RU" b="1" dirty="0" smtClean="0"/>
              <a:t>парасимпатический</a:t>
            </a:r>
            <a:r>
              <a:rPr lang="ru-RU" dirty="0" smtClean="0"/>
              <a:t> и </a:t>
            </a:r>
            <a:r>
              <a:rPr lang="ru-RU" b="1" dirty="0" err="1" smtClean="0"/>
              <a:t>метасимпатический</a:t>
            </a:r>
            <a:r>
              <a:rPr lang="ru-RU" b="1" dirty="0" smtClean="0"/>
              <a:t> </a:t>
            </a:r>
            <a:r>
              <a:rPr lang="ru-RU" dirty="0" smtClean="0"/>
              <a:t>отдел.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5143512"/>
            <a:ext cx="4071934" cy="1214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Метасимпатическая</a:t>
            </a:r>
            <a:r>
              <a:rPr lang="ru-RU" b="1" dirty="0" smtClean="0"/>
              <a:t> система</a:t>
            </a:r>
            <a:r>
              <a:rPr lang="ru-RU" dirty="0" smtClean="0"/>
              <a:t> целиком находится в стенках  внутренних органов и участвует в процессах </a:t>
            </a:r>
            <a:r>
              <a:rPr lang="ru-RU" dirty="0" err="1" smtClean="0"/>
              <a:t>саморегуляции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42852"/>
            <a:ext cx="4949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Вегетативная нервная система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986" name="Picture 2" descr="Симпатическая нервная систе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9"/>
            <a:ext cx="2928958" cy="351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4233170"/>
            <a:ext cx="41434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Симпатическая нервная система</a:t>
            </a:r>
            <a:r>
              <a:rPr lang="ru-RU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Центральный отдел образуют вставочные нейроны боковых рогов спинного мозга на уровне грудных и трех поясничных сегментов.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Периферический отдел представлен нервными волокнами и нервными узлами (ганглиями), лежащими рядом со спинным мозгом или в нервных сплетениях (солнечное, легочное, сердечное).</a:t>
            </a:r>
            <a:endParaRPr lang="ru-RU" sz="1600" dirty="0"/>
          </a:p>
        </p:txBody>
      </p:sp>
      <p:pic>
        <p:nvPicPr>
          <p:cNvPr id="41987" name="Picture 3" descr="Схема парасимпатической нервной систе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71480"/>
            <a:ext cx="3857652" cy="330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57686" y="3929066"/>
            <a:ext cx="478631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Парасимпатическая нервная система</a:t>
            </a:r>
            <a:endParaRPr lang="ru-RU" sz="1600" dirty="0" smtClean="0"/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Центральная часть представлена парасимпатическими ядрами, лежащими в среднем, заднем и продолговатом мозге и в крестцовых сегментах спинного мозга.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Периферическая часть состоит из узлов и волокон, входящих в состав черепных (самый большой – блуждающий) и тазовых нервов.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Узлы парасимпатической системы лежат рядом или в стенках иннервируемых органов. </a:t>
            </a:r>
            <a:endParaRPr lang="ru-RU" sz="1600" dirty="0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Тема25">
  <a:themeElements>
    <a:clrScheme name="Тема Offic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Тема25</Template>
  <TotalTime>547</TotalTime>
  <Words>2490</Words>
  <PresentationFormat>Экран (4:3)</PresentationFormat>
  <Paragraphs>291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Тема25</vt:lpstr>
      <vt:lpstr>1_Default Design</vt:lpstr>
      <vt:lpstr>Тема Office</vt:lpstr>
      <vt:lpstr>1_Тема Office</vt:lpstr>
      <vt:lpstr>Нервная система</vt:lpstr>
      <vt:lpstr>Основные функции нервной системы:</vt:lpstr>
      <vt:lpstr>Строение нервной системы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ЦНС: Спинной мозг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Регуляция деятельности организма</vt:lpstr>
      <vt:lpstr>Железы </vt:lpstr>
      <vt:lpstr>Эндокринная система</vt:lpstr>
      <vt:lpstr>Гормоны - биологически активные вещества, выделяемые железами внутренней секреции.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Нервная система</dc:title>
  <dc:creator>ДОМ</dc:creator>
  <cp:lastModifiedBy>Андрей</cp:lastModifiedBy>
  <cp:revision>58</cp:revision>
  <dcterms:created xsi:type="dcterms:W3CDTF">2015-01-09T12:24:56Z</dcterms:created>
  <dcterms:modified xsi:type="dcterms:W3CDTF">2019-02-18T17:11:39Z</dcterms:modified>
</cp:coreProperties>
</file>