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58" r:id="rId5"/>
    <p:sldId id="259" r:id="rId6"/>
    <p:sldId id="270" r:id="rId7"/>
    <p:sldId id="265" r:id="rId8"/>
    <p:sldId id="268" r:id="rId9"/>
    <p:sldId id="266" r:id="rId10"/>
    <p:sldId id="271" r:id="rId11"/>
    <p:sldId id="267" r:id="rId12"/>
    <p:sldId id="272" r:id="rId13"/>
    <p:sldId id="260" r:id="rId14"/>
    <p:sldId id="261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CC00CC"/>
    <a:srgbClr val="990099"/>
    <a:srgbClr val="0000FF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552" y="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jpeg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e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0" name="Picture 12" descr="http://img-4.photosight.ru/06b/5503197_xlarge.jpg"/>
          <p:cNvPicPr>
            <a:picLocks noChangeAspect="1" noChangeArrowheads="1"/>
          </p:cNvPicPr>
          <p:nvPr userDrawn="1"/>
        </p:nvPicPr>
        <p:blipFill>
          <a:blip r:embed="rId2" cstate="print"/>
          <a:srcRect t="2381" r="9790"/>
          <a:stretch>
            <a:fillRect/>
          </a:stretch>
        </p:blipFill>
        <p:spPr bwMode="auto">
          <a:xfrm rot="222427">
            <a:off x="2333052" y="2791590"/>
            <a:ext cx="2437650" cy="1758704"/>
          </a:xfrm>
          <a:prstGeom prst="rect">
            <a:avLst/>
          </a:prstGeom>
          <a:noFill/>
        </p:spPr>
      </p:pic>
      <p:pic>
        <p:nvPicPr>
          <p:cNvPr id="16" name="Picture 2" descr="https://w-dog.ru/wallpapers/9/15/531272355020800/priroda-pejzazh-more-plyazh-pesok-voda-volna-nebo-oblaka-fon-oboi-shirokoformatnye-polnoekrannye-shirokoekrannye-hd-wallpapers-background-wallpaper-widescreen-fullscreen-widescreen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 rot="10988141" flipH="1">
            <a:off x="2259328" y="2713165"/>
            <a:ext cx="2646574" cy="1861955"/>
          </a:xfrm>
          <a:prstGeom prst="frame">
            <a:avLst>
              <a:gd name="adj1" fmla="val 7791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2" name="Picture 4" descr="http://www.funlib.ru/cimg/2014/102007/2946720"/>
          <p:cNvPicPr>
            <a:picLocks noChangeAspect="1" noChangeArrowheads="1"/>
          </p:cNvPicPr>
          <p:nvPr userDrawn="1"/>
        </p:nvPicPr>
        <p:blipFill>
          <a:blip r:embed="rId4" cstate="print"/>
          <a:srcRect l="4436" t="2710" r="3294"/>
          <a:stretch>
            <a:fillRect/>
          </a:stretch>
        </p:blipFill>
        <p:spPr bwMode="auto">
          <a:xfrm rot="840472">
            <a:off x="2735741" y="1138372"/>
            <a:ext cx="2527516" cy="1665625"/>
          </a:xfrm>
          <a:prstGeom prst="rect">
            <a:avLst/>
          </a:prstGeom>
          <a:noFill/>
        </p:spPr>
      </p:pic>
      <p:pic>
        <p:nvPicPr>
          <p:cNvPr id="15" name="Picture 2" descr="https://w-dog.ru/wallpapers/9/15/531272355020800/priroda-pejzazh-more-plyazh-pesok-voda-volna-nebo-oblaka-fon-oboi-shirokoformatnye-polnoekrannye-shirokoekrannye-hd-wallpapers-background-wallpaper-widescreen-fullscreen-widescreen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 rot="789344">
            <a:off x="2670809" y="1059366"/>
            <a:ext cx="2611433" cy="1799483"/>
          </a:xfrm>
          <a:prstGeom prst="frame">
            <a:avLst>
              <a:gd name="adj1" fmla="val 7860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2296" name="Picture 8" descr="http://eco-turizm.net/uploads/2013/05/Rocky-Mountains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20850528">
            <a:off x="535765" y="827426"/>
            <a:ext cx="2578277" cy="1933708"/>
          </a:xfrm>
          <a:prstGeom prst="rect">
            <a:avLst/>
          </a:prstGeom>
          <a:noFill/>
        </p:spPr>
      </p:pic>
      <p:pic>
        <p:nvPicPr>
          <p:cNvPr id="14" name="Picture 2" descr="https://w-dog.ru/wallpapers/9/15/531272355020800/priroda-pejzazh-more-plyazh-pesok-voda-volna-nebo-oblaka-fon-oboi-shirokoformatnye-polnoekrannye-shirokoekrannye-hd-wallpapers-background-wallpaper-widescreen-fullscreen-widescreen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 rot="20938172" flipH="1">
            <a:off x="462222" y="742343"/>
            <a:ext cx="2736388" cy="2109215"/>
          </a:xfrm>
          <a:prstGeom prst="frame">
            <a:avLst>
              <a:gd name="adj1" fmla="val 7114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2292" name="Picture 4" descr="http://s1.iconbird.com/ico/2014/1/590/w512h5121390728526Compass.png"/>
          <p:cNvPicPr>
            <a:picLocks noChangeAspect="1" noChangeArrowheads="1"/>
          </p:cNvPicPr>
          <p:nvPr userDrawn="1"/>
        </p:nvPicPr>
        <p:blipFill>
          <a:blip r:embed="rId6">
            <a:lum bright="-20000" contrast="10000"/>
          </a:blip>
          <a:srcRect/>
          <a:stretch>
            <a:fillRect/>
          </a:stretch>
        </p:blipFill>
        <p:spPr bwMode="auto">
          <a:xfrm rot="20691863">
            <a:off x="393425" y="2536580"/>
            <a:ext cx="2213472" cy="2213472"/>
          </a:xfrm>
          <a:prstGeom prst="rect">
            <a:avLst/>
          </a:prstGeom>
          <a:noFill/>
        </p:spPr>
      </p:pic>
      <p:pic>
        <p:nvPicPr>
          <p:cNvPr id="18" name="Picture 2" descr="http://i080.radikal.ru/0912/4f/82c309d27eb6.png"/>
          <p:cNvPicPr>
            <a:picLocks noChangeAspect="1" noChangeArrowheads="1"/>
          </p:cNvPicPr>
          <p:nvPr userDrawn="1"/>
        </p:nvPicPr>
        <p:blipFill>
          <a:blip r:embed="rId7" cstate="print"/>
          <a:srcRect t="-1570" r="-1223"/>
          <a:stretch>
            <a:fillRect/>
          </a:stretch>
        </p:blipFill>
        <p:spPr bwMode="auto">
          <a:xfrm>
            <a:off x="0" y="979741"/>
            <a:ext cx="3643306" cy="4163759"/>
          </a:xfrm>
          <a:prstGeom prst="rect">
            <a:avLst/>
          </a:prstGeom>
          <a:noFill/>
        </p:spPr>
      </p:pic>
      <p:pic>
        <p:nvPicPr>
          <p:cNvPr id="13" name="Picture 2" descr="https://w-dog.ru/wallpapers/9/15/531272355020800/priroda-pejzazh-more-plyazh-pesok-voda-volna-nebo-oblaka-fon-oboi-shirokoformatnye-polnoekrannye-shirokoekrannye-hd-wallpapers-background-wallpaper-widescreen-fullscreen-widescreen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483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24234C-B3FD-42C3-8EF2-6E3C2C413135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547C2CD-A4FD-4F7B-8EC9-70F0E70A2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24234C-B3FD-42C3-8EF2-6E3C2C413135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547C2CD-A4FD-4F7B-8EC9-70F0E70A2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ttp://eco-turizm.net/uploads/2013/05/Rocky-Mountains.jpg"/>
          <p:cNvPicPr>
            <a:picLocks noChangeAspect="1" noChangeArrowheads="1"/>
          </p:cNvPicPr>
          <p:nvPr userDrawn="1"/>
        </p:nvPicPr>
        <p:blipFill>
          <a:blip r:embed="rId2" cstate="print"/>
          <a:srcRect t="1708" r="18497"/>
          <a:stretch>
            <a:fillRect/>
          </a:stretch>
        </p:blipFill>
        <p:spPr bwMode="auto">
          <a:xfrm rot="20907707">
            <a:off x="406427" y="1196549"/>
            <a:ext cx="3003838" cy="2943757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1266" name="Picture 2" descr="http://i080.radikal.ru/0912/4f/82c309d27eb6.png"/>
          <p:cNvPicPr>
            <a:picLocks noChangeAspect="1" noChangeArrowheads="1"/>
          </p:cNvPicPr>
          <p:nvPr userDrawn="1"/>
        </p:nvPicPr>
        <p:blipFill>
          <a:blip r:embed="rId3" cstate="print"/>
          <a:srcRect t="-1570" r="-1223"/>
          <a:stretch>
            <a:fillRect/>
          </a:stretch>
        </p:blipFill>
        <p:spPr bwMode="auto">
          <a:xfrm>
            <a:off x="0" y="1142990"/>
            <a:ext cx="3500462" cy="4000510"/>
          </a:xfrm>
          <a:prstGeom prst="rect">
            <a:avLst/>
          </a:prstGeom>
          <a:noFill/>
        </p:spPr>
      </p:pic>
      <p:pic>
        <p:nvPicPr>
          <p:cNvPr id="7" name="Picture 2" descr="https://w-dog.ru/wallpapers/9/15/531272355020800/priroda-pejzazh-more-plyazh-pesok-voda-volna-nebo-oblaka-fon-oboi-shirokoformatnye-polnoekrannye-shirokoekrannye-hd-wallpapers-background-wallpaper-widescreen-fullscreen-widescreen.jp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483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www.funlib.ru/cimg/2014/102007/2946720"/>
          <p:cNvPicPr>
            <a:picLocks noChangeAspect="1" noChangeArrowheads="1"/>
          </p:cNvPicPr>
          <p:nvPr userDrawn="1"/>
        </p:nvPicPr>
        <p:blipFill>
          <a:blip r:embed="rId2" cstate="print"/>
          <a:srcRect l="13560" t="263" r="21596" b="11379"/>
          <a:stretch>
            <a:fillRect/>
          </a:stretch>
        </p:blipFill>
        <p:spPr bwMode="auto">
          <a:xfrm>
            <a:off x="500034" y="1214428"/>
            <a:ext cx="2857520" cy="2928958"/>
          </a:xfrm>
          <a:prstGeom prst="ellipse">
            <a:avLst/>
          </a:prstGeom>
          <a:noFill/>
        </p:spPr>
      </p:pic>
      <p:pic>
        <p:nvPicPr>
          <p:cNvPr id="8" name="Picture 2" descr="http://i080.radikal.ru/0912/4f/82c309d27eb6.png"/>
          <p:cNvPicPr>
            <a:picLocks noChangeAspect="1" noChangeArrowheads="1"/>
          </p:cNvPicPr>
          <p:nvPr userDrawn="1"/>
        </p:nvPicPr>
        <p:blipFill>
          <a:blip r:embed="rId3" cstate="print"/>
          <a:srcRect t="-1570" r="-1223"/>
          <a:stretch>
            <a:fillRect/>
          </a:stretch>
        </p:blipFill>
        <p:spPr bwMode="auto">
          <a:xfrm>
            <a:off x="0" y="1142990"/>
            <a:ext cx="3500462" cy="4000510"/>
          </a:xfrm>
          <a:prstGeom prst="rect">
            <a:avLst/>
          </a:prstGeom>
          <a:noFill/>
        </p:spPr>
      </p:pic>
      <p:pic>
        <p:nvPicPr>
          <p:cNvPr id="7" name="Picture 2" descr="https://w-dog.ru/wallpapers/9/15/531272355020800/priroda-pejzazh-more-plyazh-pesok-voda-volna-nebo-oblaka-fon-oboi-shirokoformatnye-polnoekrannye-shirokoekrannye-hd-wallpapers-background-wallpaper-widescreen-fullscreen-widescreen.jp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483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2" descr="http://img-4.photosight.ru/06b/5503197_xlarge.jpg"/>
          <p:cNvPicPr>
            <a:picLocks noChangeAspect="1" noChangeArrowheads="1"/>
          </p:cNvPicPr>
          <p:nvPr userDrawn="1"/>
        </p:nvPicPr>
        <p:blipFill>
          <a:blip r:embed="rId2" cstate="print"/>
          <a:srcRect l="19544" t="481" r="9790"/>
          <a:stretch>
            <a:fillRect/>
          </a:stretch>
        </p:blipFill>
        <p:spPr bwMode="auto">
          <a:xfrm>
            <a:off x="500034" y="1214428"/>
            <a:ext cx="2857520" cy="2857520"/>
          </a:xfrm>
          <a:prstGeom prst="ellipse">
            <a:avLst/>
          </a:prstGeom>
          <a:noFill/>
        </p:spPr>
      </p:pic>
      <p:pic>
        <p:nvPicPr>
          <p:cNvPr id="9" name="Picture 2" descr="http://i080.radikal.ru/0912/4f/82c309d27eb6.png"/>
          <p:cNvPicPr>
            <a:picLocks noChangeAspect="1" noChangeArrowheads="1"/>
          </p:cNvPicPr>
          <p:nvPr userDrawn="1"/>
        </p:nvPicPr>
        <p:blipFill>
          <a:blip r:embed="rId3" cstate="print"/>
          <a:srcRect t="-1570" r="-1223"/>
          <a:stretch>
            <a:fillRect/>
          </a:stretch>
        </p:blipFill>
        <p:spPr bwMode="auto">
          <a:xfrm>
            <a:off x="0" y="1142990"/>
            <a:ext cx="3500462" cy="4000510"/>
          </a:xfrm>
          <a:prstGeom prst="rect">
            <a:avLst/>
          </a:prstGeom>
          <a:noFill/>
        </p:spPr>
      </p:pic>
      <p:pic>
        <p:nvPicPr>
          <p:cNvPr id="8" name="Picture 2" descr="https://w-dog.ru/wallpapers/9/15/531272355020800/priroda-pejzazh-more-plyazh-pesok-voda-volna-nebo-oblaka-fon-oboi-shirokoformatnye-polnoekrannye-shirokoekrannye-hd-wallpapers-background-wallpaper-widescreen-fullscreen-widescreen.jp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483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Picture 8" descr="http://photo.elsoar.com/wp-content/images/Planet-Earth-Awesome-Image-I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rcRect/>
          <a:stretch>
            <a:fillRect/>
          </a:stretch>
        </p:blipFill>
        <p:spPr bwMode="auto">
          <a:xfrm>
            <a:off x="214282" y="1857370"/>
            <a:ext cx="2714644" cy="2569784"/>
          </a:xfrm>
          <a:prstGeom prst="rect">
            <a:avLst/>
          </a:prstGeom>
          <a:noFill/>
        </p:spPr>
      </p:pic>
      <p:pic>
        <p:nvPicPr>
          <p:cNvPr id="12" name="Picture 4" descr="http://s1.iconbird.com/ico/2014/1/590/w512h5121390728526Compass.png"/>
          <p:cNvPicPr>
            <a:picLocks noChangeAspect="1" noChangeArrowheads="1"/>
          </p:cNvPicPr>
          <p:nvPr userDrawn="1"/>
        </p:nvPicPr>
        <p:blipFill>
          <a:blip r:embed="rId3" cstate="print">
            <a:lum bright="-20000" contrast="10000"/>
          </a:blip>
          <a:srcRect/>
          <a:stretch>
            <a:fillRect/>
          </a:stretch>
        </p:blipFill>
        <p:spPr bwMode="auto">
          <a:xfrm rot="20691863">
            <a:off x="1648336" y="3577177"/>
            <a:ext cx="1308843" cy="1308843"/>
          </a:xfrm>
          <a:prstGeom prst="rect">
            <a:avLst/>
          </a:prstGeom>
          <a:noFill/>
        </p:spPr>
      </p:pic>
      <p:pic>
        <p:nvPicPr>
          <p:cNvPr id="11" name="Picture 2" descr="http://i080.radikal.ru/0912/4f/82c309d27eb6.png"/>
          <p:cNvPicPr>
            <a:picLocks noChangeAspect="1" noChangeArrowheads="1"/>
          </p:cNvPicPr>
          <p:nvPr userDrawn="1"/>
        </p:nvPicPr>
        <p:blipFill>
          <a:blip r:embed="rId4" cstate="print"/>
          <a:srcRect t="-1570" r="-1223"/>
          <a:stretch>
            <a:fillRect/>
          </a:stretch>
        </p:blipFill>
        <p:spPr bwMode="auto">
          <a:xfrm rot="471574">
            <a:off x="214282" y="2857502"/>
            <a:ext cx="1785918" cy="2041040"/>
          </a:xfrm>
          <a:prstGeom prst="rect">
            <a:avLst/>
          </a:prstGeom>
          <a:noFill/>
        </p:spPr>
      </p:pic>
      <p:pic>
        <p:nvPicPr>
          <p:cNvPr id="10" name="Picture 2" descr="https://w-dog.ru/wallpapers/9/15/531272355020800/priroda-pejzazh-more-plyazh-pesok-voda-volna-nebo-oblaka-fon-oboi-shirokoformatnye-polnoekrannye-shirokoekrannye-hd-wallpapers-background-wallpaper-widescreen-fullscreen-widescreen.jp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483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ttp://eco-turizm.net/uploads/2013/05/Rocky-Mountains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rot="20850528">
            <a:off x="415446" y="2114704"/>
            <a:ext cx="1872664" cy="1404498"/>
          </a:xfrm>
          <a:prstGeom prst="rect">
            <a:avLst/>
          </a:prstGeom>
          <a:noFill/>
        </p:spPr>
      </p:pic>
      <p:pic>
        <p:nvPicPr>
          <p:cNvPr id="15" name="Picture 2" descr="https://w-dog.ru/wallpapers/9/15/531272355020800/priroda-pejzazh-more-plyazh-pesok-voda-volna-nebo-oblaka-fon-oboi-shirokoformatnye-polnoekrannye-shirokoekrannye-hd-wallpapers-background-wallpaper-widescreen-fullscreen-widescreen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0735365">
            <a:off x="346329" y="2076741"/>
            <a:ext cx="1992590" cy="1511077"/>
          </a:xfrm>
          <a:prstGeom prst="frame">
            <a:avLst>
              <a:gd name="adj1" fmla="val 9192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9" name="Picture 4" descr="http://www.funlib.ru/cimg/2014/102007/2946720"/>
          <p:cNvPicPr>
            <a:picLocks noChangeAspect="1" noChangeArrowheads="1"/>
          </p:cNvPicPr>
          <p:nvPr userDrawn="1"/>
        </p:nvPicPr>
        <p:blipFill>
          <a:blip r:embed="rId4" cstate="print"/>
          <a:srcRect l="4436" t="2710" r="3294"/>
          <a:stretch>
            <a:fillRect/>
          </a:stretch>
        </p:blipFill>
        <p:spPr bwMode="auto">
          <a:xfrm rot="840472">
            <a:off x="1691918" y="2420799"/>
            <a:ext cx="1854181" cy="1221899"/>
          </a:xfrm>
          <a:prstGeom prst="rect">
            <a:avLst/>
          </a:prstGeom>
          <a:noFill/>
        </p:spPr>
      </p:pic>
      <p:pic>
        <p:nvPicPr>
          <p:cNvPr id="11" name="Picture 2" descr="https://w-dog.ru/wallpapers/9/15/531272355020800/priroda-pejzazh-more-plyazh-pesok-voda-volna-nebo-oblaka-fon-oboi-shirokoformatnye-polnoekrannye-shirokoekrannye-hd-wallpapers-background-wallpaper-widescreen-fullscreen-widescreen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837874">
            <a:off x="1630318" y="2362187"/>
            <a:ext cx="1977306" cy="1320823"/>
          </a:xfrm>
          <a:prstGeom prst="frame">
            <a:avLst>
              <a:gd name="adj1" fmla="val 10592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0" name="Picture 12" descr="http://img-4.photosight.ru/06b/5503197_xlarge.jpg"/>
          <p:cNvPicPr>
            <a:picLocks noChangeAspect="1" noChangeArrowheads="1"/>
          </p:cNvPicPr>
          <p:nvPr userDrawn="1"/>
        </p:nvPicPr>
        <p:blipFill>
          <a:blip r:embed="rId6" cstate="print"/>
          <a:srcRect t="2381" r="9790"/>
          <a:stretch>
            <a:fillRect/>
          </a:stretch>
        </p:blipFill>
        <p:spPr bwMode="auto">
          <a:xfrm rot="222427">
            <a:off x="1682893" y="3556923"/>
            <a:ext cx="1788821" cy="1290590"/>
          </a:xfrm>
          <a:prstGeom prst="rect">
            <a:avLst/>
          </a:prstGeom>
          <a:noFill/>
        </p:spPr>
      </p:pic>
      <p:pic>
        <p:nvPicPr>
          <p:cNvPr id="14" name="Picture 2" descr="https://w-dog.ru/wallpapers/9/15/531272355020800/priroda-pejzazh-more-plyazh-pesok-voda-volna-nebo-oblaka-fon-oboi-shirokoformatnye-polnoekrannye-shirokoekrannye-hd-wallpapers-background-wallpaper-widescreen-fullscreen-widescreen.jp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 rot="175082">
            <a:off x="1700439" y="3513566"/>
            <a:ext cx="1873701" cy="1370751"/>
          </a:xfrm>
          <a:prstGeom prst="frame">
            <a:avLst>
              <a:gd name="adj1" fmla="val 10592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7" name="Picture 4" descr="http://s1.iconbird.com/ico/2014/1/590/w512h5121390728526Compass.png"/>
          <p:cNvPicPr>
            <a:picLocks noChangeAspect="1" noChangeArrowheads="1"/>
          </p:cNvPicPr>
          <p:nvPr userDrawn="1"/>
        </p:nvPicPr>
        <p:blipFill>
          <a:blip r:embed="rId8" cstate="print">
            <a:lum bright="-20000" contrast="10000"/>
          </a:blip>
          <a:srcRect/>
          <a:stretch>
            <a:fillRect/>
          </a:stretch>
        </p:blipFill>
        <p:spPr bwMode="auto">
          <a:xfrm rot="20691863">
            <a:off x="336653" y="3237711"/>
            <a:ext cx="1711981" cy="1711981"/>
          </a:xfrm>
          <a:prstGeom prst="rect">
            <a:avLst/>
          </a:prstGeom>
          <a:noFill/>
        </p:spPr>
      </p:pic>
      <p:pic>
        <p:nvPicPr>
          <p:cNvPr id="6" name="Picture 2" descr="https://w-dog.ru/wallpapers/9/15/531272355020800/priroda-pejzazh-more-plyazh-pesok-voda-volna-nebo-oblaka-fon-oboi-shirokoformatnye-polnoekrannye-shirokoekrannye-hd-wallpapers-background-wallpaper-widescreen-fullscreen-widescreen.jpg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483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s1.iconbird.com/ico/2014/1/590/w512h5121390728526Compass.png"/>
          <p:cNvPicPr>
            <a:picLocks noChangeAspect="1" noChangeArrowheads="1"/>
          </p:cNvPicPr>
          <p:nvPr userDrawn="1"/>
        </p:nvPicPr>
        <p:blipFill>
          <a:blip r:embed="rId2" cstate="print">
            <a:lum bright="-20000" contrast="10000"/>
          </a:blip>
          <a:srcRect/>
          <a:stretch>
            <a:fillRect/>
          </a:stretch>
        </p:blipFill>
        <p:spPr bwMode="auto">
          <a:xfrm rot="20882336">
            <a:off x="968321" y="3682979"/>
            <a:ext cx="1197585" cy="1197585"/>
          </a:xfrm>
          <a:prstGeom prst="rect">
            <a:avLst/>
          </a:prstGeom>
          <a:noFill/>
        </p:spPr>
      </p:pic>
      <p:pic>
        <p:nvPicPr>
          <p:cNvPr id="6" name="Picture 2" descr="http://i080.radikal.ru/0912/4f/82c309d27eb6.png"/>
          <p:cNvPicPr>
            <a:picLocks noChangeAspect="1" noChangeArrowheads="1"/>
          </p:cNvPicPr>
          <p:nvPr userDrawn="1"/>
        </p:nvPicPr>
        <p:blipFill>
          <a:blip r:embed="rId3" cstate="print"/>
          <a:srcRect t="-1570" r="-1223"/>
          <a:stretch>
            <a:fillRect/>
          </a:stretch>
        </p:blipFill>
        <p:spPr bwMode="auto">
          <a:xfrm rot="320389">
            <a:off x="219153" y="3367761"/>
            <a:ext cx="1496005" cy="1709712"/>
          </a:xfrm>
          <a:prstGeom prst="rect">
            <a:avLst/>
          </a:prstGeom>
          <a:noFill/>
        </p:spPr>
      </p:pic>
      <p:pic>
        <p:nvPicPr>
          <p:cNvPr id="5" name="Picture 2" descr="https://w-dog.ru/wallpapers/9/15/531272355020800/priroda-pejzazh-more-plyazh-pesok-voda-volna-nebo-oblaka-fon-oboi-shirokoformatnye-polnoekrannye-shirokoekrannye-hd-wallpapers-background-wallpaper-widescreen-fullscreen-widescreen.jp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483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w-dog.ru/wallpapers/9/15/531272355020800/priroda-pejzazh-more-plyazh-pesok-voda-volna-nebo-oblaka-fon-oboi-shirokoformatnye-polnoekrannye-shirokoekrannye-hd-wallpapers-background-wallpaper-widescreen-fullscreen-widescreen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4837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24234C-B3FD-42C3-8EF2-6E3C2C413135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547C2CD-A4FD-4F7B-8EC9-70F0E70A2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w-dog.ru/wallpapers/9/15/531272355020800/priroda-pejzazh-more-plyazh-pesok-voda-volna-nebo-oblaka-fon-oboi-shirokoformatnye-polnoekrannye-shirokoekrannye-hd-wallpapers-background-wallpaper-widescreen-fullscreen-widescreen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72132" y="1571618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3200" dirty="0" smtClean="0">
                <a:solidFill>
                  <a:srgbClr val="CC0099"/>
                </a:soli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ГЕОГРАФИЯ</a:t>
            </a:r>
            <a:endParaRPr lang="ru-RU" sz="3200" dirty="0">
              <a:solidFill>
                <a:srgbClr val="CC0099"/>
              </a:solidFill>
              <a:effectLst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03848" y="267494"/>
            <a:ext cx="3240360" cy="64807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Задание 13 ОГЭ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(по версии 2021 года)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466522" y="843558"/>
            <a:ext cx="3417978" cy="64807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Решаем географические задачи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03848" y="2283718"/>
            <a:ext cx="5256584" cy="158417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000" dirty="0" smtClean="0">
              <a:solidFill>
                <a:srgbClr val="000000"/>
              </a:solidFill>
              <a:latin typeface="TimesNewRoman"/>
            </a:endParaRPr>
          </a:p>
          <a:p>
            <a:endParaRPr lang="ru-RU" sz="1000" dirty="0">
              <a:solidFill>
                <a:srgbClr val="000000"/>
              </a:solidFill>
              <a:latin typeface="TimesNewRoman"/>
            </a:endParaRPr>
          </a:p>
          <a:p>
            <a:endParaRPr lang="ru-RU" sz="1000" dirty="0" smtClean="0">
              <a:solidFill>
                <a:srgbClr val="000000"/>
              </a:solidFill>
              <a:latin typeface="TimesNewRoman"/>
            </a:endParaRPr>
          </a:p>
          <a:p>
            <a:endParaRPr lang="ru-RU" sz="1000" dirty="0">
              <a:solidFill>
                <a:srgbClr val="000000"/>
              </a:solidFill>
              <a:latin typeface="TimesNewRoman"/>
            </a:endParaRPr>
          </a:p>
          <a:p>
            <a:endParaRPr lang="ru-RU" sz="1000" dirty="0" smtClean="0">
              <a:solidFill>
                <a:srgbClr val="000000"/>
              </a:solidFill>
              <a:latin typeface="TimesNewRoman"/>
            </a:endParaRPr>
          </a:p>
          <a:p>
            <a:pPr algn="ctr"/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Знать </a:t>
            </a:r>
            <a:r>
              <a:rPr lang="ru-RU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понимать основные 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термины и </a:t>
            </a:r>
            <a:r>
              <a:rPr lang="ru-RU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понятия; уметь 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использовать приобретённые </a:t>
            </a:r>
            <a:r>
              <a:rPr lang="ru-RU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знания и 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умения в </a:t>
            </a:r>
            <a:r>
              <a:rPr lang="ru-RU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практической 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деятельности и </a:t>
            </a:r>
            <a:r>
              <a:rPr lang="ru-RU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повседневной жизни для 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решения практических </a:t>
            </a:r>
            <a:r>
              <a:rPr lang="ru-RU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 / 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овладение базовыми </a:t>
            </a:r>
            <a:r>
              <a:rPr lang="ru-RU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географическими 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понятиями и </a:t>
            </a:r>
            <a:r>
              <a:rPr lang="ru-RU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знаниями 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географической терминологии</a:t>
            </a:r>
            <a:r>
              <a:rPr lang="ru-RU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сравнивать 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изученные географические </a:t>
            </a:r>
            <a:r>
              <a:rPr lang="ru-RU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объекты, 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явления и </a:t>
            </a:r>
            <a:r>
              <a:rPr lang="ru-RU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процессы на основе выделения 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их существенных признаков.</a:t>
            </a:r>
          </a:p>
          <a:p>
            <a:pPr algn="ctr"/>
            <a:r>
              <a:rPr lang="ru-RU" sz="1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Уровень сложности – базовый.</a:t>
            </a:r>
          </a:p>
          <a:p>
            <a:pPr algn="ctr"/>
            <a:r>
              <a:rPr lang="ru-RU" sz="1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Максимальный балл – 1.</a:t>
            </a:r>
          </a:p>
          <a:p>
            <a:pPr algn="ctr"/>
            <a:r>
              <a:rPr lang="ru-RU" sz="1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Время выполнения – 5 минут.</a:t>
            </a:r>
            <a:r>
              <a:rPr lang="ru-RU" dirty="0">
                <a:solidFill>
                  <a:srgbClr val="002060"/>
                </a:solidFill>
                <a:latin typeface="TimesNewRoman"/>
              </a:rPr>
              <a:t/>
            </a:r>
            <a:br>
              <a:rPr lang="ru-RU" dirty="0">
                <a:solidFill>
                  <a:srgbClr val="002060"/>
                </a:solidFill>
                <a:latin typeface="TimesNewRoman"/>
              </a:rPr>
            </a:br>
            <a:r>
              <a:rPr lang="ru-RU" dirty="0">
                <a:solidFill>
                  <a:srgbClr val="000000"/>
                </a:solidFill>
                <a:latin typeface="TimesNewRoman"/>
              </a:rPr>
              <a:t/>
            </a:r>
            <a:br>
              <a:rPr lang="ru-RU" dirty="0">
                <a:solidFill>
                  <a:srgbClr val="000000"/>
                </a:solidFill>
                <a:latin typeface="TimesNewRoman"/>
              </a:rPr>
            </a:br>
            <a:r>
              <a:rPr lang="ru-RU" dirty="0">
                <a:solidFill>
                  <a:srgbClr val="000000"/>
                </a:solidFill>
                <a:latin typeface="TimesNewRoman"/>
              </a:rPr>
              <a:t/>
            </a:r>
            <a:br>
              <a:rPr lang="ru-RU" dirty="0">
                <a:solidFill>
                  <a:srgbClr val="000000"/>
                </a:solidFill>
                <a:latin typeface="TimesNewRoman"/>
              </a:rPr>
            </a:b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66522" y="3795886"/>
            <a:ext cx="3417978" cy="115212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географии МБОУ СОШ № 6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ст.Новолеушковской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Павловского района Краснодарского края </a:t>
            </a:r>
          </a:p>
          <a:p>
            <a:pPr algn="ctr"/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Сай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Любовь Михайловна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3528" y="267494"/>
            <a:ext cx="8496944" cy="96749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Температура воздуха равна +15 °С, содержание водяного пара в нём </a:t>
            </a:r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9,0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г/м³.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Какова относительная влажность воздуха, если максимально возможное содержание водяного пара при такой температуре составляет </a:t>
            </a:r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12,8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г/м³?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Полученный результат округлите до целого числа.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51920" y="1347614"/>
            <a:ext cx="4968552" cy="3600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Данное задание мы решаем при помощи элементарных математических действий. Максимально возможное содержание водяного пара при такой температуре составляет 12,8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г/м³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принимаем за 100%, следовательно, у нас в задании 9,0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г/м³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принимаем за икс. </a:t>
            </a:r>
          </a:p>
          <a:p>
            <a:pPr algn="ctr"/>
            <a:r>
              <a:rPr lang="ru-RU" sz="1600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Составим пропорцию.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12,8 — 100 %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9,0 — Х%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 = 900 : 12,8 = 70.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70.</a:t>
            </a:r>
          </a:p>
        </p:txBody>
      </p:sp>
      <p:sp>
        <p:nvSpPr>
          <p:cNvPr id="5" name="Овал 4"/>
          <p:cNvSpPr/>
          <p:nvPr/>
        </p:nvSpPr>
        <p:spPr>
          <a:xfrm>
            <a:off x="899593" y="2067694"/>
            <a:ext cx="2088232" cy="129614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Тоже пропорция!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043608" y="4155926"/>
            <a:ext cx="4320480" cy="78575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Нужно разделить меньшее число на большее и полученный результат умножить на 100 процентов.</a:t>
            </a:r>
          </a:p>
        </p:txBody>
      </p:sp>
    </p:spTree>
    <p:extLst>
      <p:ext uri="{BB962C8B-B14F-4D97-AF65-F5344CB8AC3E}">
        <p14:creationId xmlns:p14="http://schemas.microsoft.com/office/powerpoint/2010/main" val="333330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49288" y="1635646"/>
            <a:ext cx="2448272" cy="201622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 тип задач.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АМПЛИТУДА</a:t>
            </a:r>
            <a:endParaRPr lang="ru-RU" b="1" i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esktop\screen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43"/>
          <a:stretch/>
        </p:blipFill>
        <p:spPr bwMode="auto">
          <a:xfrm>
            <a:off x="263283" y="215566"/>
            <a:ext cx="4267200" cy="2019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Пользователь\Desktop\img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88" y="3132655"/>
            <a:ext cx="3207816" cy="1809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ГГ огэ 2021\Зависимость температуры воздуха от географической широты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83"/>
          <a:stretch/>
        </p:blipFill>
        <p:spPr bwMode="auto">
          <a:xfrm>
            <a:off x="5867354" y="215566"/>
            <a:ext cx="3052916" cy="25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ГГ огэ 2021\Зависимость температуры воздуха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05"/>
          <a:stretch/>
        </p:blipFill>
        <p:spPr bwMode="auto">
          <a:xfrm>
            <a:off x="5533682" y="2644264"/>
            <a:ext cx="3142773" cy="2297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Пользователь\Desktop\gettyimages-173588802-612x6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483" y="772914"/>
            <a:ext cx="1365250" cy="904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347864" y="2158413"/>
            <a:ext cx="2304257" cy="2429561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.tº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января -20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tº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июля +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</a:p>
          <a:p>
            <a:pPr algn="ctr"/>
            <a:r>
              <a:rPr lang="ru-RU" sz="1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(+20°-(-20°) =40°С)</a:t>
            </a:r>
            <a:endParaRPr lang="en-US" sz="1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.tº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января -4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tº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июля +22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ru-RU" sz="1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(+22°-(-4°)=26°С</a:t>
            </a:r>
            <a:endParaRPr lang="en-US" sz="1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.tº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января -32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tº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июля +16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ru-RU" sz="1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(+16°-(-32°)=48°С</a:t>
            </a:r>
            <a:endParaRPr lang="en-US" sz="1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396883" y="3651870"/>
            <a:ext cx="475526" cy="2160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396882" y="4048271"/>
            <a:ext cx="475527" cy="32367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23528" y="4371949"/>
            <a:ext cx="1778496" cy="50405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Амплитуда =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596336" y="4001162"/>
            <a:ext cx="1251926" cy="5148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09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img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45942"/>
            <a:ext cx="4267200" cy="3114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683568" y="2139702"/>
            <a:ext cx="2520280" cy="194421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Средняя температура 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(среднесуточная, среднемесячная, среднегодовая)</a:t>
            </a:r>
            <a:endParaRPr lang="ru-RU" sz="1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742856" y="3382068"/>
            <a:ext cx="3168352" cy="158739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Определите среднюю суточную температуру по таким данным: 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7 ч 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3ºС,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 ч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5ºС,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19 ч 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2ºС.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Решение: (-3°+5°-2°)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3 =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0°С 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esktop\img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63" y="251298"/>
            <a:ext cx="3792835" cy="1965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915816" y="2605446"/>
            <a:ext cx="2664296" cy="236401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Определите среднюю суточную температуру по таким данным: 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7 ч 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3ºС,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 ч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0ºС,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19 ч  -12Сº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: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3°+0°+(-12°):3 =</a:t>
            </a:r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-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3º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С 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364088" y="2605446"/>
            <a:ext cx="3312368" cy="85324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16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23528" y="267494"/>
            <a:ext cx="2088232" cy="158417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Возможен и еще один интересный тип задач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784" y="267494"/>
            <a:ext cx="6264696" cy="259228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26 августа 2012 г. в Тихом океане у берегов Центральной Америки произошло землетрясение магнитудой 7,4. Эпицентр землетрясения находился в 125 км к югу от побережья Сальвадора, а его очаг был расположен на глубине 50,6 км. Интенсивность землетрясений оценивается в баллах по 12-балльной шкале. Магнитуда характеризует энергию, выделившуюся при землетрясении, и определяется по шкале Рихтера. Интенсивность землетрясения в баллах тем больше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 чем больше его магнитуда и чем глубже его </a:t>
            </a:r>
            <a:r>
              <a:rPr lang="ru-RU" sz="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очаг</a:t>
            </a:r>
            <a:endParaRPr lang="ru-RU" sz="1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2) чем больше его магнитуда и чем ближе к поверхности его </a:t>
            </a:r>
            <a:r>
              <a:rPr lang="ru-RU" sz="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очаг</a:t>
            </a:r>
            <a:endParaRPr lang="ru-RU" sz="1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3) чем меньше его магнитуда и чем глубже его </a:t>
            </a:r>
            <a:r>
              <a:rPr lang="ru-RU" sz="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очаг</a:t>
            </a:r>
            <a:endParaRPr lang="ru-RU" sz="1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4) чем меньше его магнитуда и чем ближе к поверхности его очаг</a:t>
            </a:r>
          </a:p>
          <a:p>
            <a:pPr algn="r"/>
            <a:r>
              <a:rPr lang="ru-RU" sz="1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ответе укажите номер верного варианта.</a:t>
            </a:r>
          </a:p>
        </p:txBody>
      </p:sp>
      <p:pic>
        <p:nvPicPr>
          <p:cNvPr id="1027" name="Picture 3" descr="C:\Users\Пользователь\Desktop\img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383" y="2571750"/>
            <a:ext cx="3441731" cy="2132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ользователь\Desktop\img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2" t="3013" r="3640" b="2888"/>
          <a:stretch/>
        </p:blipFill>
        <p:spPr bwMode="auto">
          <a:xfrm>
            <a:off x="251520" y="1851670"/>
            <a:ext cx="3604863" cy="3107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7020272" y="2715766"/>
            <a:ext cx="1837118" cy="224386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Интенсивность землетрясения в баллах тем больше, чем больше его магнитуда и чем ближе к поверхности его очаг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851920" y="1779662"/>
            <a:ext cx="5040560" cy="316835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ttps://ds02.infourok.ru/uploads/ex/10bf/0004f2be-823cd041/img22.jpg</a:t>
            </a:r>
          </a:p>
          <a:p>
            <a:pPr algn="ctr"/>
            <a:r>
              <a:rPr lang="en-US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https://ds05.infourok.ru/uploads/ex/0a56/0009e1dd-ce31268b/img9.jpg</a:t>
            </a:r>
          </a:p>
          <a:p>
            <a:pPr algn="ctr"/>
            <a:r>
              <a:rPr lang="en-US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https://fs01.infourok.ru/images/doc/63/77334/img5.jpg</a:t>
            </a:r>
          </a:p>
          <a:p>
            <a:pPr algn="ctr"/>
            <a:r>
              <a:rPr lang="en-US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https://fs00.infourok.ru/images/doc/220/10324/1/img22.jpg</a:t>
            </a:r>
          </a:p>
          <a:p>
            <a:pPr algn="ctr"/>
            <a:r>
              <a:rPr lang="en-US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https://cloud.prezentacii.org/19/03/133548/images/screen6.jpg</a:t>
            </a:r>
          </a:p>
          <a:p>
            <a:pPr algn="ctr"/>
            <a:r>
              <a:rPr lang="en-US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https://fb.ru/misc/i/gallery/46184/1587392.jpg</a:t>
            </a:r>
          </a:p>
          <a:p>
            <a:pPr algn="ctr"/>
            <a:r>
              <a:rPr lang="en-US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http://bavly-tat.ru/images/uploads/news/2019/1/15/74831c1ddb5732f69704bdb80eadf94c.jpg</a:t>
            </a:r>
          </a:p>
          <a:p>
            <a:pPr algn="ctr"/>
            <a:r>
              <a:rPr lang="en-US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https://photoshop-master.ru/adds/adds15491/15491-preview.jpg</a:t>
            </a:r>
          </a:p>
          <a:p>
            <a:pPr algn="ctr"/>
            <a:r>
              <a:rPr lang="en-US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https://orel.bez-dolgov.info/information-debtor/news/new138/images/yjytjre</a:t>
            </a:r>
          </a:p>
          <a:p>
            <a:pPr algn="ctr"/>
            <a:r>
              <a:rPr lang="en-US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https://media.gettyimages.com/photos/red-calculator-picture-id173588802?b=1&amp;k=6&amp;m=173588802&amp;s=612x612&amp;w=0&amp;h=2msVKaqmMOu5FRFqJ-BCEzQig_6RIHE2fvS1SHpXH-M=</a:t>
            </a:r>
          </a:p>
          <a:p>
            <a:pPr algn="ctr"/>
            <a:r>
              <a:rPr lang="ru-RU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en-US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https://multiurok.ru/files/zadachi-na-opriedielieniie-tiempieratury-vozdukha.html?login=ok</a:t>
            </a:r>
          </a:p>
          <a:p>
            <a:pPr algn="ctr"/>
            <a:r>
              <a:rPr lang="en-US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https://ds04.infourok.ru/uploads/ex/0ef6/0000f955-aa0ef351/6/img12.jpg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319062" y="669141"/>
            <a:ext cx="5540966" cy="129614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 шаблона презентации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Шахторина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О.В.</a:t>
            </a:r>
          </a:p>
          <a:p>
            <a:pPr algn="ctr"/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https://geo-oge.sdamgia.ru/</a:t>
            </a:r>
          </a:p>
          <a:p>
            <a:pPr algn="ctr"/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https://ds03.infourok.ru/uploads/ex/1268/0001c017-f5b3d6eb/img8.jpg</a:t>
            </a:r>
          </a:p>
          <a:p>
            <a:pPr algn="ctr"/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https://ds05.infourok.ru/uploads/ex/11f1/000764f0-8a51fd8c/img17.jpg</a:t>
            </a:r>
          </a:p>
          <a:p>
            <a:pPr algn="ctr"/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http://900igr.net/up/datas/112227/019.jpg</a:t>
            </a:r>
          </a:p>
          <a:p>
            <a:pPr algn="ctr"/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https://ds04.infourok.ru/uploads/ex/0258/000a3b87-12dc79fa/img2.jpg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27584" y="286738"/>
            <a:ext cx="3600400" cy="45005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ИСТОЧНИКИ: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683568" y="1851670"/>
            <a:ext cx="2520280" cy="172819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1й тип задач.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ПРОПОРЦИЯ</a:t>
            </a:r>
            <a:endParaRPr lang="ru-RU" b="1" i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347864" y="411510"/>
            <a:ext cx="5544616" cy="165618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«А» классе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 обучающихся. Из них 11 девушек. Определи долю девушек в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девятом классе.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Составляем пропорцию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20 - 100%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11 - Х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11·100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):20=55%. 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55%</a:t>
            </a:r>
          </a:p>
        </p:txBody>
      </p:sp>
      <p:sp>
        <p:nvSpPr>
          <p:cNvPr id="4" name="Овал 3"/>
          <p:cNvSpPr/>
          <p:nvPr/>
        </p:nvSpPr>
        <p:spPr>
          <a:xfrm>
            <a:off x="539552" y="4227934"/>
            <a:ext cx="3456384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Нужно разделить меньшее число на большее и полученный результат умножить на 100 процентов.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283718"/>
            <a:ext cx="5472608" cy="244827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</p:pic>
      <p:pic>
        <p:nvPicPr>
          <p:cNvPr id="5" name="Picture 2" descr="C:\Users\Пользователь\Desktop\74831c1ddb5732f69704bdb80eadf94c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1" b="7949"/>
          <a:stretch/>
        </p:blipFill>
        <p:spPr bwMode="auto">
          <a:xfrm>
            <a:off x="2282198" y="699542"/>
            <a:ext cx="2131331" cy="1443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5536" y="267494"/>
            <a:ext cx="8496944" cy="10801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Определите долю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городского населения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% от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общей численности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населения Северо-Кавказского федерального округа, если известно, что численность его населения на 1 января 2013 г. составляла 9 542 640 человек, из которых горожан — 4 694 703 чел. Полученный результат округлите до целого числа.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19872" y="1347614"/>
            <a:ext cx="5472608" cy="100811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Решение.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Процент — сотая доля от числа. Следовательно: (4 694 703 • 100) : 9 542 640 = 49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49.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91880" y="2643758"/>
            <a:ext cx="5400600" cy="129614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Используя данные таблицы «Численность экономически активного населения РФ в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г.», определите удельный вес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мужчин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(в %) в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общей численности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экономически активного населения РФ в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Полученный результат округлите до целого числа.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4011910"/>
            <a:ext cx="8424936" cy="93610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Составим пропорцию.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75 676 — 100%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38 720 — Х%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 = 3 872 000 : 75 676 =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51.         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51.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204493"/>
              </p:ext>
            </p:extLst>
          </p:nvPr>
        </p:nvGraphicFramePr>
        <p:xfrm>
          <a:off x="683568" y="2715766"/>
          <a:ext cx="2520280" cy="1764196"/>
        </p:xfrm>
        <a:graphic>
          <a:graphicData uri="http://schemas.openxmlformats.org/drawingml/2006/table">
            <a:tbl>
              <a:tblPr firstRow="1" firstCol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260140"/>
                <a:gridCol w="1260140"/>
              </a:tblGrid>
              <a:tr h="10678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Экономически активное население всего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75 676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481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мужчины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38 720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481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женщины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36 956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869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611560" y="1851670"/>
            <a:ext cx="2664296" cy="18002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2й тип задач.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СОЛЁНОСТЬ ВОДЫ.</a:t>
            </a:r>
            <a:endParaRPr lang="ru-RU" b="1" i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Пользователь\Desktop\15873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19" y="157278"/>
            <a:ext cx="2016224" cy="14041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483768" y="299092"/>
            <a:ext cx="6336704" cy="112052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Средняя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солёность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поверхностных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Средиземного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моря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составляет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38‰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Определите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сколько граммов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солей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растворено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двух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литрах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его воды. Ответ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запишите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виде числа.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76256" y="1347614"/>
            <a:ext cx="1944216" cy="352839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Соленость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воды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определяется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промилле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‰ (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тысячная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доля числа).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38‰ - это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значит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что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 литре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воды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содержится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38 грамм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соли. 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литр=38 г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литра=76 г</a:t>
            </a: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В </a:t>
            </a: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двух 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литрах:</a:t>
            </a:r>
            <a:endParaRPr lang="ru-RU" sz="1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38·2=76 г</a:t>
            </a:r>
            <a:endParaRPr lang="ru-RU" sz="1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esktop\0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491631"/>
            <a:ext cx="2766845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611560" y="4229100"/>
            <a:ext cx="2880320" cy="64690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Цифру в задании умножаем на количество литров.</a:t>
            </a:r>
            <a:endParaRPr lang="ru-RU" sz="1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15491-pre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8579"/>
            <a:ext cx="1826146" cy="12971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221905" y="1707654"/>
            <a:ext cx="2736304" cy="201622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3й тип задач.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ТЕМПЕРАТУРА</a:t>
            </a:r>
          </a:p>
        </p:txBody>
      </p:sp>
      <p:pic>
        <p:nvPicPr>
          <p:cNvPr id="2050" name="Picture 2" descr="C:\Users\Пользователь\Desktop\im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283718"/>
            <a:ext cx="3864767" cy="2467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907704" y="248579"/>
            <a:ext cx="6912768" cy="181911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На вершине горы температура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-5°С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высота горы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4500 м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Определите температуру у подножия горы.</a:t>
            </a:r>
          </a:p>
          <a:p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Решение: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каждый километр вверх температура воздуха понижается на 6°, то есть, если высота горы 4500 м или 4,5 км получается, что:</a:t>
            </a:r>
          </a:p>
          <a:p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 4,5 км • 6° = 27°. Это значит, что на 27° понизилась температура, а если на вершине   - 5°, то у подножия горы будет:</a:t>
            </a:r>
          </a:p>
          <a:p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2)  - 5° + 27° = 22°С  у подножия горы.</a:t>
            </a:r>
          </a:p>
          <a:p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22°С у подножия горы.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44208" y="1545772"/>
            <a:ext cx="2448272" cy="340224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Определите температуру воздуха на вершине горы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км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если у подножия горы она составила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+ 12°С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через 1 км температура понижается на 6°, следовательно: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 3км • 6° =18°С</a:t>
            </a:r>
          </a:p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2) 12°-18° = - 6°С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- 6°С на вершине горы.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75856" y="267494"/>
            <a:ext cx="5616624" cy="158417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какую высоту поднялся самолет, если за его бортом температура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-30°С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 у поверхности Земли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+12°С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 -30° – 12°= 42°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2) 42°: 6 = 7 км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самолёт поднялся на высоту 7 км.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7495"/>
            <a:ext cx="1656184" cy="1176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6516216" y="1995686"/>
            <a:ext cx="2376264" cy="28803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Какова температура воздуха на вершине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Памира,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в июле у подножия она составляет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+36°С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Высота Памира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 км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 6 км • 6° = 36°С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2) +36° – 36°= 0°С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0°С на вершине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горы.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19872" y="1995686"/>
            <a:ext cx="2952328" cy="288032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Определите температуру воздуха за бортом самолета, если температура воздуха у поверхности земли равна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31°С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высота полета –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км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км 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(высота полета)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6°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30°С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(понизилась </a:t>
            </a:r>
            <a:r>
              <a:rPr lang="en-US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(у поверхности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(на столько понизилась)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1°С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1°С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температура за бортом самолета.</a:t>
            </a:r>
          </a:p>
        </p:txBody>
      </p:sp>
      <p:sp>
        <p:nvSpPr>
          <p:cNvPr id="5" name="Овал 4"/>
          <p:cNvSpPr/>
          <p:nvPr/>
        </p:nvSpPr>
        <p:spPr>
          <a:xfrm>
            <a:off x="323528" y="3867894"/>
            <a:ext cx="3384376" cy="113042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Сначала узнаем, на сколько понизилась </a:t>
            </a:r>
            <a:r>
              <a:rPr lang="en-US" sz="1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t°</a:t>
            </a:r>
            <a:r>
              <a:rPr lang="ru-RU" sz="1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2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высоту·на</a:t>
            </a:r>
            <a:r>
              <a:rPr lang="ru-RU" sz="1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6°). </a:t>
            </a:r>
            <a:endParaRPr lang="en-US" sz="12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Затем находим разницу между указанной в задаче </a:t>
            </a:r>
            <a:r>
              <a:rPr lang="en-US" sz="1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t°</a:t>
            </a:r>
            <a:r>
              <a:rPr lang="ru-RU" sz="1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полученным числом</a:t>
            </a:r>
            <a:r>
              <a:rPr lang="ru-RU" sz="12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первом действии.</a:t>
            </a:r>
            <a:endParaRPr lang="ru-RU" sz="1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78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7494"/>
            <a:ext cx="1800200" cy="1080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539552" y="1635646"/>
            <a:ext cx="2376264" cy="216024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4й тип задач.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ДАВЛЕНИЕ</a:t>
            </a:r>
            <a:endParaRPr lang="ru-RU" b="1" i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Пользователь\Desktop\img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22208"/>
            <a:ext cx="4267200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699792" y="267494"/>
            <a:ext cx="6139408" cy="136815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Определите, какое атмосферное давление будет наблюдаться на вершине горы высотой </a:t>
            </a:r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700 метров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если у её подножия его значение составляет </a:t>
            </a:r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760 </a:t>
            </a:r>
            <a:r>
              <a:rPr lang="ru-RU" sz="1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мм </a:t>
            </a:r>
            <a:r>
              <a:rPr lang="ru-RU" sz="16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рт.ст</a:t>
            </a:r>
            <a:r>
              <a:rPr lang="ru-RU" sz="1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известно, что давление изменяется </a:t>
            </a:r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10 мм </a:t>
            </a:r>
            <a:r>
              <a:rPr lang="ru-RU" sz="16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рт.ст</a:t>
            </a:r>
            <a:r>
              <a:rPr lang="ru-RU" sz="1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каждые </a:t>
            </a:r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100 м.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Ответ запишите в виде числа.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20272" y="1491630"/>
            <a:ext cx="1872208" cy="339287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каждые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100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 давление понижается на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мм.рт.ст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Значит,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700 м (вершина):10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мм.рт.ст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.=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70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мм.рт.ст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Следовательно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760(подножие)-70 (на сколько изменится)=690 мм на вершине. 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760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− (700 : 10) = 690.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690.</a:t>
            </a:r>
          </a:p>
        </p:txBody>
      </p:sp>
      <p:sp>
        <p:nvSpPr>
          <p:cNvPr id="5" name="Овал 4"/>
          <p:cNvSpPr/>
          <p:nvPr/>
        </p:nvSpPr>
        <p:spPr>
          <a:xfrm>
            <a:off x="251520" y="3867894"/>
            <a:ext cx="4725888" cy="105246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Сначала считаем, на сколько мм давление снизится. (В данной задаче - на 100 м понижается </a:t>
            </a:r>
            <a:r>
              <a:rPr lang="ru-RU" sz="1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10 мм</a:t>
            </a:r>
            <a:r>
              <a:rPr lang="ru-RU" sz="1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).Затем вычитаем полученное число из указанного в задаче  значения. (В данной задаче 760 мм)</a:t>
            </a:r>
            <a:endParaRPr lang="ru-RU" sz="1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53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62200" y="320384"/>
            <a:ext cx="6858272" cy="9144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Определите, какое атмосферное давление будет на вершине горы, обозначенной на рисунке </a:t>
            </a:r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буквой А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если у подножия горы его значение составляет </a:t>
            </a:r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760 мм рт. ст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и известно, что атмосферное давление понижается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10 мм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каждые 100 м. Ответ запишите в виде числа.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42291" y="1306794"/>
            <a:ext cx="5256584" cy="68889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Высота горы 400 м. Следовательно: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400 : 10 = 40 мм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рт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ст. — давление снизится на 40 мм.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760 − 40=720 мм.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720.</a:t>
            </a:r>
          </a:p>
        </p:txBody>
      </p:sp>
      <p:pic>
        <p:nvPicPr>
          <p:cNvPr id="4" name="Рисунок 3" descr="https://geo-oge.sdamgia.ru/get_file?id=2560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0383"/>
            <a:ext cx="1710680" cy="91440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1962200" y="2067694"/>
            <a:ext cx="6822268" cy="79278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Высота населенного пункта </a:t>
            </a:r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2000 м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над уровнем моря. Высчитайте атмосферное давление на данной высоте. На уровне моря атмосферное давление </a:t>
            </a:r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760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мм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рт.ст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619973" y="2860476"/>
            <a:ext cx="5164495" cy="57976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2000:10=200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760 мм рт.ст.-200 мм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рт.ст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.=560 мм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рт.ст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3507854"/>
            <a:ext cx="8532948" cy="8481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Самолёт поднялся на высоту </a:t>
            </a:r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км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Каково атмосферное давление воздуха на этой высоте, если у поверхности земли оно равнялось </a:t>
            </a:r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750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мм </a:t>
            </a:r>
            <a:r>
              <a:rPr lang="ru-RU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рт.ст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79912" y="4356010"/>
            <a:ext cx="5004556" cy="59200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2000:10=200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750-200=550</a:t>
            </a:r>
          </a:p>
        </p:txBody>
      </p:sp>
      <p:sp>
        <p:nvSpPr>
          <p:cNvPr id="9" name="Овал 8"/>
          <p:cNvSpPr/>
          <p:nvPr/>
        </p:nvSpPr>
        <p:spPr>
          <a:xfrm>
            <a:off x="5373334" y="1306794"/>
            <a:ext cx="3411134" cy="68889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Или 760-(400:10)=720.</a:t>
            </a:r>
            <a:endParaRPr lang="ru-RU" sz="1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51520" y="2891595"/>
            <a:ext cx="3672408" cy="61625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Или 760-(2000:10)=560</a:t>
            </a:r>
            <a:endParaRPr lang="ru-RU" sz="1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51520" y="4227934"/>
            <a:ext cx="4176464" cy="72615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Или 750-(2000:10)=550</a:t>
            </a:r>
            <a:endParaRPr lang="ru-RU" sz="1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91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Пользователь\Desktop\gettyimages-173588802-612x6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78" y="233974"/>
            <a:ext cx="1365250" cy="904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483768" y="267494"/>
            <a:ext cx="6427440" cy="122413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Определите относительную влажность воздуха при температуре 0° С, если в нём содержится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водяного пара, а максимально  возможное содержание водяного пара при такой температуре  составляет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4,8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г/м³. Полученный результат округлите до целого числа.</a:t>
            </a:r>
          </a:p>
        </p:txBody>
      </p:sp>
      <p:sp>
        <p:nvSpPr>
          <p:cNvPr id="2" name="Овал 1"/>
          <p:cNvSpPr/>
          <p:nvPr/>
        </p:nvSpPr>
        <p:spPr>
          <a:xfrm>
            <a:off x="813633" y="925200"/>
            <a:ext cx="2448272" cy="201622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5й тип задач.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ВОДЯНОЙ ПАР</a:t>
            </a:r>
            <a:endParaRPr lang="ru-RU" b="1" i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Пользователь\Desktop\img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78" y="2913280"/>
            <a:ext cx="3621182" cy="2053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ользователь\Desktop\ГГ огэ 2021\это 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211710"/>
            <a:ext cx="4915272" cy="275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низ 4"/>
          <p:cNvSpPr/>
          <p:nvPr/>
        </p:nvSpPr>
        <p:spPr>
          <a:xfrm>
            <a:off x="5004048" y="1491630"/>
            <a:ext cx="3024336" cy="792088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83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1507</Words>
  <Application>Microsoft Office PowerPoint</Application>
  <PresentationFormat>Экран (16:9)</PresentationFormat>
  <Paragraphs>169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Пользователь</cp:lastModifiedBy>
  <cp:revision>58</cp:revision>
  <dcterms:created xsi:type="dcterms:W3CDTF">2016-07-22T20:55:13Z</dcterms:created>
  <dcterms:modified xsi:type="dcterms:W3CDTF">2020-10-09T12:36:28Z</dcterms:modified>
</cp:coreProperties>
</file>