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5" r:id="rId3"/>
    <p:sldId id="259" r:id="rId4"/>
    <p:sldId id="263" r:id="rId5"/>
    <p:sldId id="276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62" r:id="rId16"/>
    <p:sldId id="273" r:id="rId17"/>
    <p:sldId id="274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5" r:id="rId36"/>
    <p:sldId id="294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305" r:id="rId47"/>
    <p:sldId id="306" r:id="rId48"/>
    <p:sldId id="307" r:id="rId49"/>
    <p:sldId id="308" r:id="rId50"/>
    <p:sldId id="309" r:id="rId5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86" d="100"/>
          <a:sy n="86" d="100"/>
        </p:scale>
        <p:origin x="96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F5CED-CF3F-4C87-8EA6-0B2FA3C8FFA1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87D30-E265-47A9-A6BF-FDD11D3B7C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422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F5CED-CF3F-4C87-8EA6-0B2FA3C8FFA1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87D30-E265-47A9-A6BF-FDD11D3B7C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9751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F5CED-CF3F-4C87-8EA6-0B2FA3C8FFA1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87D30-E265-47A9-A6BF-FDD11D3B7C3D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227717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F5CED-CF3F-4C87-8EA6-0B2FA3C8FFA1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87D30-E265-47A9-A6BF-FDD11D3B7C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375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F5CED-CF3F-4C87-8EA6-0B2FA3C8FFA1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87D30-E265-47A9-A6BF-FDD11D3B7C3D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199456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F5CED-CF3F-4C87-8EA6-0B2FA3C8FFA1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87D30-E265-47A9-A6BF-FDD11D3B7C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88526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F5CED-CF3F-4C87-8EA6-0B2FA3C8FFA1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87D30-E265-47A9-A6BF-FDD11D3B7C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65574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F5CED-CF3F-4C87-8EA6-0B2FA3C8FFA1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87D30-E265-47A9-A6BF-FDD11D3B7C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8502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F5CED-CF3F-4C87-8EA6-0B2FA3C8FFA1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87D30-E265-47A9-A6BF-FDD11D3B7C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4763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F5CED-CF3F-4C87-8EA6-0B2FA3C8FFA1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87D30-E265-47A9-A6BF-FDD11D3B7C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364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F5CED-CF3F-4C87-8EA6-0B2FA3C8FFA1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87D30-E265-47A9-A6BF-FDD11D3B7C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0403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F5CED-CF3F-4C87-8EA6-0B2FA3C8FFA1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87D30-E265-47A9-A6BF-FDD11D3B7C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159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F5CED-CF3F-4C87-8EA6-0B2FA3C8FFA1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87D30-E265-47A9-A6BF-FDD11D3B7C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954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F5CED-CF3F-4C87-8EA6-0B2FA3C8FFA1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87D30-E265-47A9-A6BF-FDD11D3B7C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2635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F5CED-CF3F-4C87-8EA6-0B2FA3C8FFA1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87D30-E265-47A9-A6BF-FDD11D3B7C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5940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F5CED-CF3F-4C87-8EA6-0B2FA3C8FFA1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87D30-E265-47A9-A6BF-FDD11D3B7C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55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DF5CED-CF3F-4C87-8EA6-0B2FA3C8FFA1}" type="datetimeFigureOut">
              <a:rPr lang="ru-RU" smtClean="0"/>
              <a:t>04.03.2022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8387D30-E265-47A9-A6BF-FDD11D3B7C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78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Тема: Пищеварительная система.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Дыхательная система. Анализаторы.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Учитель биологии </a:t>
            </a:r>
            <a:r>
              <a:rPr lang="ru-RU" dirty="0" err="1" smtClean="0"/>
              <a:t>М.В.Стеценко</a:t>
            </a:r>
            <a:r>
              <a:rPr lang="ru-RU" dirty="0" smtClean="0"/>
              <a:t> МБОУ СОШ № 17 </a:t>
            </a:r>
            <a:r>
              <a:rPr lang="ru-RU" dirty="0" err="1" smtClean="0"/>
              <a:t>им.П.Ф.Ризеля</a:t>
            </a:r>
            <a:r>
              <a:rPr lang="ru-RU" dirty="0" smtClean="0"/>
              <a:t> </a:t>
            </a:r>
            <a:r>
              <a:rPr lang="ru-RU" smtClean="0"/>
              <a:t>Павловского района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2715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referatdb.ru/pars_docs/refs/254/253752/253752_html_m5c1a22e6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36" y="457200"/>
            <a:ext cx="9561442" cy="558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4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http://vivmed.ru/pict/%D0%BF%D0%B8%D1%89%D0%B02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978516" y="967408"/>
            <a:ext cx="4769536" cy="4659669"/>
          </a:xfrm>
          <a:prstGeom prst="rect">
            <a:avLst/>
          </a:prstGeom>
          <a:noFill/>
          <a:ln w="38100"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77334" y="609600"/>
            <a:ext cx="6180666" cy="54599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Печень — самая большая железа в организме человека (вес до 3000 г).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Печень расположена в правой половине брюшной полости под куполом диафрагмы.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Печень имеет дольчатое строение. Структурные клетки печени- </a:t>
            </a:r>
            <a:r>
              <a:rPr lang="ru-RU" alt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гепатоциты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формируют дольчатое строение печени.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Поверхность печени покрыта соединительнотканной капсулой. 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Своей верхней выпуклой поверхностью печень плотно прилегает к куполу диафрагмы. 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границе толстой и тонкой кишок расположен сфинктер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Печень постоянно секретирует желчь, которая накапливается в желчном пузыре.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сутки </a:t>
            </a:r>
            <a:r>
              <a:rPr lang="ru-RU" alt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образутся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л. Желчи ( желтого цвета, содержит воду, ионы желчных кислот и их солей, желчные пигменты билирубин, холестерин, НЕ содержит пищеварительных ферментов)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печени к двенадцатиперстной кишке отходит общий желчный проток, в который впадают протоки поджелудочной железы и желчного пузыря.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печень входит печеночная артерия, воротная вена образует воротную систему печени</a:t>
            </a:r>
          </a:p>
        </p:txBody>
      </p:sp>
    </p:spTree>
    <p:extLst>
      <p:ext uri="{BB962C8B-B14F-4D97-AF65-F5344CB8AC3E}">
        <p14:creationId xmlns:p14="http://schemas.microsoft.com/office/powerpoint/2010/main" val="523939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Поджелудочная железа.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160589"/>
            <a:ext cx="6092434" cy="3880773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</a:pPr>
            <a:r>
              <a:rPr lang="ru-RU" altLang="ru-RU" dirty="0"/>
              <a:t>Расположена позади желудка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</a:pPr>
            <a:r>
              <a:rPr lang="ru-RU" altLang="ru-RU" dirty="0"/>
              <a:t>Масса 60-100 г 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</a:pPr>
            <a:r>
              <a:rPr lang="ru-RU" altLang="ru-RU" dirty="0"/>
              <a:t>Состоит из железистой ткани, снаружи покрыта соединительной тканью, которая образует капсулу, внутри которой находятся перегородки с дольками из альвеол в них синтезируются ферменты.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</a:pPr>
            <a:r>
              <a:rPr lang="ru-RU" altLang="ru-RU" dirty="0"/>
              <a:t>В других клетках поджелудочной железы, которые образуют островки </a:t>
            </a:r>
            <a:r>
              <a:rPr lang="ru-RU" altLang="ru-RU" dirty="0" err="1"/>
              <a:t>Лангерганса</a:t>
            </a:r>
            <a:r>
              <a:rPr lang="ru-RU" altLang="ru-RU" dirty="0"/>
              <a:t>, образуется эндокринные гормоны- инсулин и глюкагон, участвующие в углеводном обмене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</a:pPr>
            <a:r>
              <a:rPr lang="ru-RU" altLang="ru-RU" dirty="0"/>
              <a:t> Проток поджелудочной железы, соединяясь с общим желчным протоком, впадает в двенадцатиперстную кишку, куда и изливает поджелудочный сок.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</a:pPr>
            <a:r>
              <a:rPr lang="ru-RU" altLang="ru-RU" dirty="0"/>
              <a:t>Поджелудочный (панкреатический сок) за сутки 1,5-2 литра, рН среда- щелочная</a:t>
            </a:r>
          </a:p>
        </p:txBody>
      </p:sp>
      <p:pic>
        <p:nvPicPr>
          <p:cNvPr id="4" name="Picture 2" descr="http://foxford.ru/uploads/tinymce_image/image/21477/%D0%BF%D0%BE%D0%B4%D0%B6%D0%B5%D0%BB%D1%83%D0%B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9768" y="1620253"/>
            <a:ext cx="5422231" cy="442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172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577516"/>
            <a:ext cx="8596668" cy="1320800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Picture 6" descr="http://pishhevarenie.com/wp-content/uploads/2015/12/img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982465" y="577516"/>
            <a:ext cx="3632886" cy="3327219"/>
          </a:xfrm>
          <a:prstGeom prst="rect">
            <a:avLst/>
          </a:prstGeom>
          <a:noFill/>
          <a:ln w="38100"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13348" y="577516"/>
            <a:ext cx="7197268" cy="602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</a:pPr>
            <a:r>
              <a:rPr lang="ru-RU" altLang="ru-RU" dirty="0"/>
              <a:t>Длина тонкой кишки составляет приблизительно 5 — 6 м.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</a:pPr>
            <a:r>
              <a:rPr lang="ru-RU" altLang="ru-RU" dirty="0"/>
              <a:t> Тонкая кишка разделена на 3 отдела: двенадцатиперстную, тощую и подвздошную кишку.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</a:pPr>
            <a:r>
              <a:rPr lang="ru-RU" altLang="ru-RU" dirty="0"/>
              <a:t>В двенадцатиперстную кишку впадают протоки поджелудочной железы и печени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</a:pPr>
            <a:r>
              <a:rPr lang="ru-RU" altLang="ru-RU" dirty="0"/>
              <a:t>Железы стенок двенадцатиперстной кишки нейтрализуют кислоту, содержащуюся в вышедшей из желудка пищевой кашице.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</a:pPr>
            <a:r>
              <a:rPr lang="ru-RU" altLang="ru-RU" dirty="0"/>
              <a:t> Слизистая оболочка тонкой кишки ( тощая и </a:t>
            </a:r>
            <a:r>
              <a:rPr lang="ru-RU" altLang="ru-RU" dirty="0" err="1"/>
              <a:t>подвзошная</a:t>
            </a:r>
            <a:r>
              <a:rPr lang="ru-RU" altLang="ru-RU" dirty="0"/>
              <a:t> кишка)образует </a:t>
            </a:r>
            <a:r>
              <a:rPr lang="ru-RU" altLang="ru-RU" b="1" dirty="0"/>
              <a:t>ворсинки</a:t>
            </a:r>
            <a:r>
              <a:rPr lang="ru-RU" altLang="ru-RU" dirty="0"/>
              <a:t> ( покрыты </a:t>
            </a:r>
            <a:r>
              <a:rPr lang="ru-RU" altLang="ru-RU" dirty="0" err="1"/>
              <a:t>однослойныи</a:t>
            </a:r>
            <a:r>
              <a:rPr lang="ru-RU" altLang="ru-RU" dirty="0"/>
              <a:t> эпителием)— выросты, выступающие в просвет кишечника. Кишечные ворсинки формируют множество </a:t>
            </a:r>
            <a:r>
              <a:rPr lang="ru-RU" altLang="ru-RU" b="1" dirty="0"/>
              <a:t>микроворсинок</a:t>
            </a:r>
            <a:r>
              <a:rPr lang="ru-RU" altLang="ru-RU" dirty="0"/>
              <a:t>, благодаря чему резко увеличивается всасывающая поверхность тонкой кишки.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</a:pPr>
            <a:r>
              <a:rPr lang="ru-RU" altLang="ru-RU" dirty="0"/>
              <a:t>В каждую кишечную ворсинку входит кровеносный и лимфатический сосуд. Именно в них попадают питательные вещества, а затем разносятся по организму.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</a:pPr>
            <a:r>
              <a:rPr lang="ru-RU" altLang="ru-RU" dirty="0"/>
              <a:t>Железы 12 перстной кишки нейтрализуют кислотную пищевую кашицу, вышедшей из желудка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</a:pPr>
            <a:r>
              <a:rPr lang="ru-RU" altLang="ru-RU" dirty="0"/>
              <a:t>На границе толстой и тонкой кишок расположен сфинктер</a:t>
            </a:r>
          </a:p>
        </p:txBody>
      </p:sp>
      <p:pic>
        <p:nvPicPr>
          <p:cNvPr id="6" name="Picture 4" descr="http://foxford.ru/uploads/tinymce_image/image/21474/%D0%B2%D0%BE%D1%80%D1%8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82465" y="4077730"/>
            <a:ext cx="3880022" cy="2679729"/>
          </a:xfrm>
          <a:prstGeom prst="rect">
            <a:avLst/>
          </a:prstGeom>
          <a:noFill/>
          <a:ln w="38100"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662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16523"/>
            <a:ext cx="5266266" cy="1613877"/>
          </a:xfrm>
        </p:spPr>
        <p:txBody>
          <a:bodyPr>
            <a:noAutofit/>
          </a:bodyPr>
          <a:lstStyle/>
          <a:p>
            <a:pPr>
              <a:spcBef>
                <a:spcPct val="20000"/>
              </a:spcBef>
            </a:pPr>
            <a:r>
              <a:rPr lang="ru-RU" alt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его состав входят:</a:t>
            </a:r>
            <a:br>
              <a:rPr lang="ru-RU" alt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слепая кишка с червеобразным отростком (аппендиксом)- начальный отдел толстого кишечника</a:t>
            </a:r>
            <a:br>
              <a:rPr lang="ru-RU" alt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ободочная кишка, которая имеет восходящий, поперечный, нисходящий и сигмовидный отделы;</a:t>
            </a:r>
            <a:br>
              <a:rPr lang="ru-RU" alt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границе слепой кишки и восходящего отдела ободочной кишки в толстую кишку впадает подвздошная кишка.</a:t>
            </a:r>
            <a:br>
              <a:rPr lang="ru-RU" alt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Прямая кишка, заканчивающаяся анальным сфинктером и анальным отверстием.</a:t>
            </a:r>
            <a:br>
              <a:rPr lang="ru-RU" alt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Общая длина толстой кишки у человека составляет около 2 метров. </a:t>
            </a:r>
            <a:br>
              <a:rPr lang="ru-RU" alt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 симбиотическими бактериями, которые синтезируют витамины В12 и К и расщепляют клетчатку</a:t>
            </a:r>
            <a:br>
              <a:rPr lang="ru-RU" alt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Слизистая оболочка образует складки</a:t>
            </a:r>
            <a:br>
              <a:rPr lang="ru-RU" alt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Функция: формирование каловых масс и всасывание воды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6" descr="http://med-pomosh.com/wp-content/uploads/2015/03/0603a-6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3221" y="1136822"/>
            <a:ext cx="5115697" cy="4423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7183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bigslide.ru/images/40/39173/960/img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316524"/>
            <a:ext cx="10365804" cy="6541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1696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Современные методы исследования пищеварительного тракта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altLang="ru-RU" b="1" dirty="0"/>
              <a:t>Зондирование-</a:t>
            </a:r>
            <a:r>
              <a:rPr lang="ru-RU" altLang="ru-RU" dirty="0"/>
              <a:t> вводим резиновую трубку-зонд в полость желудка и двенадцатиперстной кишки для получения желудочного и кишечного соков</a:t>
            </a:r>
          </a:p>
          <a:p>
            <a:r>
              <a:rPr lang="ru-RU" altLang="ru-RU" b="1" dirty="0"/>
              <a:t>Рентгенография-</a:t>
            </a:r>
            <a:r>
              <a:rPr lang="ru-RU" altLang="ru-RU" dirty="0"/>
              <a:t> Больному дают выпить жидкую кашицу из веществ, непроницаемого для лучей Рентгена. Затем при просвечивании на экране прибора определяют контуры разных отделов пищеварительного канала.</a:t>
            </a:r>
          </a:p>
          <a:p>
            <a:r>
              <a:rPr lang="ru-RU" altLang="ru-RU" b="1" dirty="0"/>
              <a:t>Эндоскопия-</a:t>
            </a:r>
            <a:r>
              <a:rPr lang="ru-RU" altLang="ru-RU" dirty="0"/>
              <a:t> Вводят во внутренние органы человека специальные оптические и осветительные приборы, позволяющие осматривать полость пищеварительного канала и даже протоки желез</a:t>
            </a:r>
          </a:p>
          <a:p>
            <a:r>
              <a:rPr lang="ru-RU" altLang="ru-RU" b="1" dirty="0"/>
              <a:t>Ультразвуковая локация- </a:t>
            </a:r>
            <a:r>
              <a:rPr lang="ru-RU" altLang="ru-RU" dirty="0"/>
              <a:t>Получение на экране изображения внутренних органов по отражению ультразвуковых волн от границ</a:t>
            </a:r>
          </a:p>
          <a:p>
            <a:r>
              <a:rPr lang="ru-RU" altLang="ru-RU" b="1" dirty="0"/>
              <a:t>Сканирующая томография-  </a:t>
            </a:r>
            <a:r>
              <a:rPr lang="ru-RU" altLang="ru-RU" dirty="0"/>
              <a:t>Построение на экране компьютера изображения внутренних органов с использованием метода ядерного парамагнитного резонанса</a:t>
            </a:r>
          </a:p>
          <a:p>
            <a:r>
              <a:rPr lang="ru-RU" altLang="ru-RU" b="1" dirty="0"/>
              <a:t>Радиоэлектронные методы- </a:t>
            </a:r>
            <a:r>
              <a:rPr lang="ru-RU" altLang="ru-RU" dirty="0"/>
              <a:t>При прохождении в кишечнике «радиопилюли»( цилиндр, снабженный датчиком) информация о кишечной среде передается с помощью радиоволн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298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262" y="1055078"/>
            <a:ext cx="7596553" cy="4986948"/>
          </a:xfrm>
        </p:spPr>
      </p:pic>
    </p:spTree>
    <p:extLst>
      <p:ext uri="{BB962C8B-B14F-4D97-AF65-F5344CB8AC3E}">
        <p14:creationId xmlns:p14="http://schemas.microsoft.com/office/powerpoint/2010/main" val="3984333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599"/>
            <a:ext cx="5266266" cy="5396705"/>
          </a:xfrm>
        </p:spPr>
        <p:txBody>
          <a:bodyPr>
            <a:normAutofit/>
          </a:bodyPr>
          <a:lstStyle/>
          <a:p>
            <a:pPr lvl="1" algn="l" defTabSz="457200" rtl="0">
              <a:spcBef>
                <a:spcPct val="0"/>
              </a:spcBef>
            </a:pPr>
            <a:r>
              <a:rPr lang="ru-RU" sz="2800" b="1" dirty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Дыхательная система человека</a:t>
            </a:r>
            <a:r>
              <a:rPr lang="ru-RU" sz="2800" dirty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 совокупность органов и тканей, обеспечивающих в организме человека обмен газов между кровью и внешней средой</a:t>
            </a:r>
            <a:r>
              <a:rPr lang="ru-RU" sz="2800" dirty="0" smtClean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800" dirty="0" smtClean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172C0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800" dirty="0">
                <a:solidFill>
                  <a:srgbClr val="172C0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органам дыхания относятся носовая полость, гортань, трахея, бронхи, лёгкие. </a:t>
            </a:r>
            <a:br>
              <a:rPr lang="ru-RU" sz="2800" dirty="0">
                <a:solidFill>
                  <a:srgbClr val="172C0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8" descr="0702050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35969" y="879230"/>
            <a:ext cx="4853354" cy="5127075"/>
          </a:xfrm>
        </p:spPr>
      </p:pic>
    </p:spTree>
    <p:extLst>
      <p:ext uri="{BB962C8B-B14F-4D97-AF65-F5344CB8AC3E}">
        <p14:creationId xmlns:p14="http://schemas.microsoft.com/office/powerpoint/2010/main" val="756757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Носовая полость.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Picture 4" descr="http://estet-portal.com/images/nos-2-min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1899" y="2160588"/>
            <a:ext cx="6788240" cy="3881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79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Основные термины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Arial" charset="0"/>
              <a:buChar char="•"/>
              <a:defRPr/>
            </a:pPr>
            <a:r>
              <a:rPr lang="ru-RU" b="1" dirty="0">
                <a:solidFill>
                  <a:srgbClr val="C00000"/>
                </a:solidFill>
              </a:rPr>
              <a:t>ПИЩЕВАРЕНИЕ</a:t>
            </a:r>
            <a:r>
              <a:rPr lang="ru-RU" dirty="0"/>
              <a:t> -сложный физиологический процесс, в ходе которого пища подвергается химическим и физическим изменениям  и всасывается в кровь или лимфу</a:t>
            </a:r>
          </a:p>
          <a:p>
            <a:pPr>
              <a:buFont typeface="Arial" charset="0"/>
              <a:buChar char="•"/>
              <a:defRPr/>
            </a:pPr>
            <a:r>
              <a:rPr lang="ru-RU" b="1" dirty="0">
                <a:solidFill>
                  <a:srgbClr val="C00000"/>
                </a:solidFill>
              </a:rPr>
              <a:t>ПИЩЕВАРИТЕЛЬНАЯ СИСТЕМА</a:t>
            </a:r>
            <a:r>
              <a:rPr lang="ru-RU" dirty="0"/>
              <a:t> – это совокупность органов пищеварения и связанных с ними пищеварительных желез. Образуется из энтодермы( кишечный эпителий и железы)</a:t>
            </a:r>
          </a:p>
          <a:p>
            <a:pPr>
              <a:buFont typeface="Arial" charset="0"/>
              <a:buChar char="•"/>
              <a:defRPr/>
            </a:pPr>
            <a:r>
              <a:rPr lang="ru-RU" b="1" dirty="0">
                <a:solidFill>
                  <a:srgbClr val="C00000"/>
                </a:solidFill>
              </a:rPr>
              <a:t>ПИТАТЕЛЬНЫЕ ВЕЩЕСТВА(белки, жиры и углеводы)</a:t>
            </a:r>
            <a:r>
              <a:rPr lang="ru-RU" dirty="0"/>
              <a:t>- основные вещества, содержащиеся в продуктах питания, в которых организм нуждается постоянно для образования новых тканей и поддержания жизнеспособности уже имеющихся, получения энергии и использования ее на физиологически необходимую активность и регуляцию метаболизма. Белки необходимы как источник аминокислот для построения собственных белков организма, поэтому особенно важна полноценная белковая диета в период роста и развития организма.</a:t>
            </a:r>
          </a:p>
          <a:p>
            <a:pPr marL="0" indent="0">
              <a:buFont typeface="Arial" charset="0"/>
              <a:buNone/>
              <a:defRPr/>
            </a:pPr>
            <a:r>
              <a:rPr lang="ru-RU" dirty="0"/>
              <a:t>   Углеводы и жиры являются основой энергетического обмена</a:t>
            </a:r>
          </a:p>
          <a:p>
            <a:pPr>
              <a:buFont typeface="Arial" charset="0"/>
              <a:buChar char="•"/>
              <a:defRPr/>
            </a:pP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349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chemeClr val="tx1"/>
                </a:solidFill>
              </a:rPr>
              <a:t>Гортань</a:t>
            </a:r>
            <a:r>
              <a:rPr lang="ru-RU" sz="3100" dirty="0" smtClean="0">
                <a:solidFill>
                  <a:schemeClr val="tx1"/>
                </a:solidFill>
              </a:rPr>
              <a:t>-состоит из хрящей, полость которого выстлана слизистой оболочкой, образующей складки</a:t>
            </a:r>
            <a:endParaRPr lang="ru-RU" sz="3100" dirty="0">
              <a:solidFill>
                <a:schemeClr val="tx1"/>
              </a:solidFill>
            </a:endParaRPr>
          </a:p>
        </p:txBody>
      </p:sp>
      <p:pic>
        <p:nvPicPr>
          <p:cNvPr id="5" name="Picture 4" descr="http://foxford.ru/uploads/tinymce_image/image/20903/%D0%B3%D0%BE%D1%80%D1%82%D0%B0%D0%BD%D1%8C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2160588"/>
            <a:ext cx="5055251" cy="3881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foxford.ru/uploads/tinymce_image/image/20905/%D1%81%D0%B2%D1%8F%D0%B7%D0%BA%D0%B8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984" y="1607887"/>
            <a:ext cx="4220307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0511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Трахея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Picture 2" descr="http://foxford.ru/uploads/tinymce_image/image/20914/trache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5" y="2993269"/>
            <a:ext cx="3331958" cy="221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240215" y="2690336"/>
            <a:ext cx="492369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404040"/>
                </a:solidFill>
                <a:latin typeface="Roboto"/>
              </a:rPr>
              <a:t>Поперечный срез трахеи: </a:t>
            </a:r>
          </a:p>
          <a:p>
            <a:r>
              <a:rPr lang="ru-RU" b="1" dirty="0" smtClean="0">
                <a:solidFill>
                  <a:srgbClr val="404040"/>
                </a:solidFill>
                <a:latin typeface="Roboto"/>
              </a:rPr>
              <a:t> 1 — мерцательный эпителий;</a:t>
            </a:r>
          </a:p>
          <a:p>
            <a:r>
              <a:rPr lang="ru-RU" b="1" dirty="0" smtClean="0">
                <a:solidFill>
                  <a:srgbClr val="404040"/>
                </a:solidFill>
                <a:latin typeface="Roboto"/>
              </a:rPr>
              <a:t> 2 — собственный слой слизистой  оболочки;</a:t>
            </a:r>
          </a:p>
          <a:p>
            <a:r>
              <a:rPr lang="ru-RU" b="1" dirty="0" smtClean="0">
                <a:solidFill>
                  <a:srgbClr val="404040"/>
                </a:solidFill>
                <a:latin typeface="Roboto"/>
              </a:rPr>
              <a:t> 3 — хрящевое полукольцо; </a:t>
            </a:r>
          </a:p>
          <a:p>
            <a:r>
              <a:rPr lang="ru-RU" b="1" dirty="0" smtClean="0">
                <a:solidFill>
                  <a:srgbClr val="404040"/>
                </a:solidFill>
                <a:latin typeface="Roboto"/>
              </a:rPr>
              <a:t> 4 — соединительнотканная перепонка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 flipV="1">
            <a:off x="3692767" y="4583159"/>
            <a:ext cx="7244863" cy="2028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404040"/>
                </a:solidFill>
                <a:latin typeface="Roboto"/>
              </a:rPr>
              <a:t>Хрящевые кольца, расположенные в стенках трахеи и бронхах, делают эти трубки упругими и </a:t>
            </a:r>
            <a:r>
              <a:rPr lang="ru-RU" b="1" dirty="0" err="1" smtClean="0">
                <a:solidFill>
                  <a:srgbClr val="404040"/>
                </a:solidFill>
                <a:latin typeface="Roboto"/>
              </a:rPr>
              <a:t>неспадающимися</a:t>
            </a:r>
            <a:r>
              <a:rPr lang="ru-RU" b="1" dirty="0" smtClean="0">
                <a:solidFill>
                  <a:srgbClr val="404040"/>
                </a:solidFill>
                <a:latin typeface="Roboto"/>
              </a:rPr>
              <a:t>, благодаря чему воздух по ним проходит легко и беспрепятственно. Внутренняя поверхность всего дыхательного пути (трахеи, бронхов и части бронхиол) покрыта слизистой оболочкой из многорядного мерцательного эпителия</a:t>
            </a:r>
            <a:r>
              <a:rPr lang="ru-RU" dirty="0" smtClean="0">
                <a:solidFill>
                  <a:srgbClr val="404040"/>
                </a:solidFill>
                <a:latin typeface="Roboto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238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Трахея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solidFill>
                  <a:srgbClr val="404040"/>
                </a:solidFill>
                <a:latin typeface="Roboto"/>
              </a:rPr>
              <a:t>Хрящевые кольца, расположенные в стенках трахеи и бронхах, делают эти трубки упругими и </a:t>
            </a:r>
            <a:r>
              <a:rPr lang="ru-RU" b="1" dirty="0" err="1">
                <a:solidFill>
                  <a:srgbClr val="404040"/>
                </a:solidFill>
                <a:latin typeface="Roboto"/>
              </a:rPr>
              <a:t>неспадающимися</a:t>
            </a:r>
            <a:r>
              <a:rPr lang="ru-RU" b="1" dirty="0">
                <a:solidFill>
                  <a:srgbClr val="404040"/>
                </a:solidFill>
                <a:latin typeface="Roboto"/>
              </a:rPr>
              <a:t>, благодаря чему воздух по ним проходит легко и беспрепятственно. Внутренняя поверхность всего дыхательного пути (трахеи, бронхов и части бронхиол) покрыта слизистой оболочкой из многорядного мерцательного эпителия</a:t>
            </a:r>
            <a:r>
              <a:rPr lang="ru-RU" dirty="0">
                <a:solidFill>
                  <a:srgbClr val="404040"/>
                </a:solidFill>
                <a:latin typeface="Roboto"/>
              </a:rPr>
              <a:t>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0408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677334" y="1512277"/>
            <a:ext cx="6708204" cy="4009292"/>
          </a:xfrm>
        </p:spPr>
        <p:txBody>
          <a:bodyPr>
            <a:noAutofit/>
          </a:bodyPr>
          <a:lstStyle/>
          <a:p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Бронхи.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каждое лёгкое с внутренней стороны входят толстые пучки, состоящие из первичного бронха, лёгочной артерии и нервов, а выходят по две лёгочные вены и лимфатические сосуды. Все эти </a:t>
            </a:r>
            <a:r>
              <a:rPr lang="ru-RU" sz="1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бронхиально</a:t>
            </a:r>
            <a:r>
              <a:rPr lang="ru-RU" sz="1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-сосудистые пучки, вместе взятые, образуют корень лёгкого. Вокруг лёгочных корней расположено большое количество бронхиальных лимфатических узлов.</a:t>
            </a:r>
            <a:br>
              <a:rPr lang="ru-RU" sz="1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Входя в лёгкие, левый бронх делится на две, а правый — на три ветви по числу лёгочных долей. В лёгких бронхи образуют так называемое бронхиальное дерево. С каждой новой «веточкой» диаметр бронхов уменьшается, пока они не становятся совсем микроскопическими бронхиолами с диаметром в 0,5 мм. В мягких стенках бронхиол имеются гладкие мышечные волокна и нет хрящевых полуколец. Таких бронхиол насчитывается до 25 мл</a:t>
            </a:r>
            <a:r>
              <a:rPr lang="ru-RU" sz="1800" b="1" i="1" dirty="0">
                <a:solidFill>
                  <a:schemeClr val="tx1"/>
                </a:solidFill>
              </a:rPr>
              <a:t>н</a:t>
            </a:r>
            <a:r>
              <a:rPr lang="ru-RU" sz="1800" b="1" i="1" dirty="0"/>
              <a:t>.</a:t>
            </a:r>
            <a:br>
              <a:rPr lang="ru-RU" sz="1800" b="1" i="1" dirty="0"/>
            </a:br>
            <a:endParaRPr lang="ru-RU" sz="1800" dirty="0"/>
          </a:p>
        </p:txBody>
      </p:sp>
      <p:pic>
        <p:nvPicPr>
          <p:cNvPr id="4" name="Picture 2" descr="http://foxford.ru/uploads/tinymce_image/image/20917/%D0%B1%D1%80%D0%BE%D0%BD%D1%85_%D0%B4%D0%B5%D1%80%D0%B5%D0%B2%D0%BE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5538" y="914399"/>
            <a:ext cx="4806461" cy="425547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2267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Внутреннее строение легкого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77334" y="2160589"/>
            <a:ext cx="6004820" cy="3544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404040"/>
                </a:solidFill>
                <a:latin typeface="Roboto"/>
              </a:rPr>
              <a:t>Структурно-функциональной единицей легких является </a:t>
            </a:r>
            <a:r>
              <a:rPr lang="ru-RU" b="1" dirty="0" err="1" smtClean="0">
                <a:solidFill>
                  <a:srgbClr val="C00000"/>
                </a:solidFill>
                <a:latin typeface="Roboto"/>
              </a:rPr>
              <a:t>ацинус</a:t>
            </a:r>
            <a:r>
              <a:rPr lang="ru-RU" b="1" dirty="0" smtClean="0">
                <a:solidFill>
                  <a:srgbClr val="C00000"/>
                </a:solidFill>
                <a:latin typeface="Roboto"/>
              </a:rPr>
              <a:t>. </a:t>
            </a:r>
            <a:r>
              <a:rPr lang="ru-RU" b="1" dirty="0" smtClean="0">
                <a:latin typeface="Roboto"/>
              </a:rPr>
              <a:t>Он состоит из одной концевой бронхиолы, которая делиться на 16 дыхательных бронхиол, а они образуют до 1500 альвеолярных ходов, несущих на себе до 20000альвеолярных мешочков и альвеол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Roboto"/>
              </a:rPr>
              <a:t>Альвеолы</a:t>
            </a:r>
            <a:r>
              <a:rPr lang="ru-RU" b="1" dirty="0" smtClean="0">
                <a:latin typeface="Roboto"/>
              </a:rPr>
              <a:t>- пузырьки оплетены снаружи капиллярами. На внутренней поверхности альвеол находится особое вещество </a:t>
            </a:r>
            <a:r>
              <a:rPr lang="ru-RU" b="1" dirty="0" err="1" smtClean="0">
                <a:solidFill>
                  <a:srgbClr val="C00000"/>
                </a:solidFill>
                <a:latin typeface="Roboto"/>
              </a:rPr>
              <a:t>сурфактант</a:t>
            </a:r>
            <a:r>
              <a:rPr lang="ru-RU" b="1" dirty="0" smtClean="0">
                <a:solidFill>
                  <a:srgbClr val="C00000"/>
                </a:solidFill>
                <a:latin typeface="Roboto"/>
              </a:rPr>
              <a:t>, </a:t>
            </a:r>
            <a:r>
              <a:rPr lang="ru-RU" b="1" dirty="0" smtClean="0">
                <a:latin typeface="Roboto"/>
              </a:rPr>
              <a:t>который предохраняет альвеолы от спадания и внедрения в них микроорганизмов</a:t>
            </a:r>
            <a:endParaRPr lang="ru-RU" dirty="0"/>
          </a:p>
        </p:txBody>
      </p:sp>
      <p:sp>
        <p:nvSpPr>
          <p:cNvPr id="5" name="Rectangle 6" descr="дыхат сист"/>
          <p:cNvSpPr>
            <a:spLocks noChangeAspect="1" noChangeArrowheads="1"/>
          </p:cNvSpPr>
          <p:nvPr/>
        </p:nvSpPr>
        <p:spPr bwMode="auto">
          <a:xfrm>
            <a:off x="7737231" y="1772816"/>
            <a:ext cx="3763106" cy="489585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sz="1800"/>
          </a:p>
        </p:txBody>
      </p:sp>
    </p:spTree>
    <p:extLst>
      <p:ext uri="{BB962C8B-B14F-4D97-AF65-F5344CB8AC3E}">
        <p14:creationId xmlns:p14="http://schemas.microsoft.com/office/powerpoint/2010/main" val="440200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Обеспечивается ритмичными движениями грудной клетки( вдох и выдох)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16-18 вдохов и выдохов 1 минуту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Дыхательные движения происходят самопроизвольно благодаря нервным импульсам, возникающим каждые 4сек. в дыхательном центре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(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продолговатый мозг)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1183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768" y="1055078"/>
            <a:ext cx="7867233" cy="4986948"/>
          </a:xfrm>
        </p:spPr>
      </p:pic>
    </p:spTree>
    <p:extLst>
      <p:ext uri="{BB962C8B-B14F-4D97-AF65-F5344CB8AC3E}">
        <p14:creationId xmlns:p14="http://schemas.microsoft.com/office/powerpoint/2010/main" val="2697280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468923"/>
            <a:ext cx="9240389" cy="6389077"/>
          </a:xfrm>
        </p:spPr>
      </p:pic>
    </p:spTree>
    <p:extLst>
      <p:ext uri="{BB962C8B-B14F-4D97-AF65-F5344CB8AC3E}">
        <p14:creationId xmlns:p14="http://schemas.microsoft.com/office/powerpoint/2010/main" val="2667512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538" y="422032"/>
            <a:ext cx="9050216" cy="6307014"/>
          </a:xfrm>
        </p:spPr>
      </p:pic>
    </p:spTree>
    <p:extLst>
      <p:ext uri="{BB962C8B-B14F-4D97-AF65-F5344CB8AC3E}">
        <p14:creationId xmlns:p14="http://schemas.microsoft.com/office/powerpoint/2010/main" val="3540056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128954"/>
            <a:ext cx="7866183" cy="6729046"/>
          </a:xfrm>
        </p:spPr>
      </p:pic>
    </p:spTree>
    <p:extLst>
      <p:ext uri="{BB962C8B-B14F-4D97-AF65-F5344CB8AC3E}">
        <p14:creationId xmlns:p14="http://schemas.microsoft.com/office/powerpoint/2010/main" val="562778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>
                <a:solidFill>
                  <a:schemeClr val="tx1"/>
                </a:solidFill>
              </a:rPr>
              <a:t>Система органов, в которых осуществляется механическая и химическая обработка пищи, всасывание переработанных веществ и выделение непереваренных и неусвоенных составных частей пищи.</a:t>
            </a:r>
            <a:br>
              <a:rPr lang="ru-RU" sz="2000" dirty="0">
                <a:solidFill>
                  <a:schemeClr val="tx1"/>
                </a:solidFill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4" name="Рисунок 2" descr="пищеварительная система.gif"/>
          <p:cNvPicPr>
            <a:picLocks noGrp="1" noChangeAspect="1"/>
          </p:cNvPicPr>
          <p:nvPr>
            <p:ph idx="1"/>
          </p:nvPr>
        </p:nvPicPr>
        <p:blipFill>
          <a:blip r:embed="rId2">
            <a:lum bright="-12000" contrast="2000"/>
          </a:blip>
          <a:srcRect/>
          <a:stretch>
            <a:fillRect/>
          </a:stretch>
        </p:blipFill>
        <p:spPr bwMode="auto">
          <a:xfrm>
            <a:off x="587022" y="2160588"/>
            <a:ext cx="3488267" cy="388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Группа 4"/>
          <p:cNvGrpSpPr/>
          <p:nvPr/>
        </p:nvGrpSpPr>
        <p:grpSpPr>
          <a:xfrm>
            <a:off x="4413956" y="2238657"/>
            <a:ext cx="1603022" cy="2380685"/>
            <a:chOff x="0" y="0"/>
            <a:chExt cx="1685936" cy="2380685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0" y="0"/>
              <a:ext cx="1685936" cy="2380685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Скругленный прямоугольник 4"/>
            <p:cNvSpPr txBox="1"/>
            <p:nvPr/>
          </p:nvSpPr>
          <p:spPr>
            <a:xfrm>
              <a:off x="82301" y="82301"/>
              <a:ext cx="1521334" cy="221608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" wrap="square" lIns="76200" tIns="38100" rIns="76200" bIns="381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 smtClean="0"/>
                <a:t>Пищеварительный</a:t>
              </a:r>
              <a:r>
                <a:rPr lang="ru-RU" sz="2400" kern="1200" dirty="0" smtClean="0"/>
                <a:t> канал</a:t>
              </a:r>
              <a:endParaRPr lang="ru-RU" sz="2400" kern="1200" dirty="0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6547167" y="2221608"/>
            <a:ext cx="2528905" cy="2315433"/>
            <a:chOff x="1685936" y="610"/>
            <a:chExt cx="2528905" cy="2380685"/>
          </a:xfrm>
        </p:grpSpPr>
        <p:sp>
          <p:nvSpPr>
            <p:cNvPr id="22" name="Стрелка вправо 21"/>
            <p:cNvSpPr/>
            <p:nvPr/>
          </p:nvSpPr>
          <p:spPr>
            <a:xfrm>
              <a:off x="1685936" y="610"/>
              <a:ext cx="2528905" cy="2380685"/>
            </a:xfrm>
            <a:prstGeom prst="rightArrow">
              <a:avLst>
                <a:gd name="adj1" fmla="val 75000"/>
                <a:gd name="adj2" fmla="val 50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Стрелка вправо 4"/>
            <p:cNvSpPr txBox="1"/>
            <p:nvPr/>
          </p:nvSpPr>
          <p:spPr>
            <a:xfrm>
              <a:off x="1685936" y="298196"/>
              <a:ext cx="1636148" cy="178551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430" tIns="11430" rIns="11430" bIns="11430" numCol="1" spcCol="1270" anchor="t" anchorCtr="0">
              <a:noAutofit/>
            </a:bodyPr>
            <a:lstStyle/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800" kern="1200" dirty="0" smtClean="0"/>
                <a:t>Ротовая полость</a:t>
              </a:r>
              <a:endParaRPr lang="ru-RU" sz="1800" kern="1200" dirty="0"/>
            </a:p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800" kern="1200" dirty="0" smtClean="0"/>
                <a:t>Глотка </a:t>
              </a:r>
              <a:endParaRPr lang="ru-RU" sz="1800" kern="1200" dirty="0"/>
            </a:p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800" kern="1200" dirty="0" smtClean="0"/>
                <a:t>Пищевод</a:t>
              </a:r>
              <a:endParaRPr lang="ru-RU" sz="1800" kern="1200" dirty="0"/>
            </a:p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800" kern="1200" dirty="0" smtClean="0"/>
                <a:t>Желудок</a:t>
              </a:r>
              <a:endParaRPr lang="ru-RU" sz="1800" kern="1200" dirty="0"/>
            </a:p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800" kern="1200" dirty="0" smtClean="0"/>
                <a:t>Кишечник </a:t>
              </a:r>
              <a:endParaRPr lang="ru-RU" sz="1800" kern="1200" dirty="0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4349211" y="2221608"/>
            <a:ext cx="1685936" cy="2315434"/>
            <a:chOff x="0" y="0"/>
            <a:chExt cx="1685936" cy="2380685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0" y="0"/>
              <a:ext cx="1685936" cy="2380685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Скругленный прямоугольник 6"/>
            <p:cNvSpPr txBox="1"/>
            <p:nvPr/>
          </p:nvSpPr>
          <p:spPr>
            <a:xfrm>
              <a:off x="82301" y="82301"/>
              <a:ext cx="1521334" cy="181354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" wrap="square" lIns="76200" tIns="38100" rIns="76200" bIns="381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 smtClean="0"/>
                <a:t>Пищеварительный</a:t>
              </a:r>
              <a:r>
                <a:rPr lang="ru-RU" sz="2400" kern="1200" dirty="0" smtClean="0"/>
                <a:t> канал</a:t>
              </a:r>
              <a:endParaRPr lang="ru-RU" sz="2400" kern="1200" dirty="0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6406231" y="4754234"/>
            <a:ext cx="2867771" cy="1287791"/>
            <a:chOff x="1685936" y="2143131"/>
            <a:chExt cx="2528905" cy="2380685"/>
          </a:xfrm>
        </p:grpSpPr>
        <p:sp>
          <p:nvSpPr>
            <p:cNvPr id="18" name="Стрелка вправо 17"/>
            <p:cNvSpPr/>
            <p:nvPr/>
          </p:nvSpPr>
          <p:spPr>
            <a:xfrm>
              <a:off x="1685936" y="2143131"/>
              <a:ext cx="2528905" cy="2380685"/>
            </a:xfrm>
            <a:prstGeom prst="rightArrow">
              <a:avLst>
                <a:gd name="adj1" fmla="val 75000"/>
                <a:gd name="adj2" fmla="val 50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Стрелка вправо 8"/>
            <p:cNvSpPr txBox="1"/>
            <p:nvPr/>
          </p:nvSpPr>
          <p:spPr>
            <a:xfrm>
              <a:off x="1685936" y="2440717"/>
              <a:ext cx="2203912" cy="178551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430" tIns="11430" rIns="11430" bIns="11430" numCol="1" spcCol="1270" anchor="t" anchorCtr="0">
              <a:noAutofit/>
            </a:bodyPr>
            <a:lstStyle/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400" kern="1200" dirty="0" smtClean="0"/>
                <a:t>Печень</a:t>
              </a:r>
              <a:endParaRPr lang="ru-RU" sz="1400" kern="1200" dirty="0"/>
            </a:p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400" kern="1200" dirty="0" smtClean="0"/>
                <a:t>Поджелудочная железа</a:t>
              </a:r>
              <a:endParaRPr lang="ru-RU" sz="1400" kern="1200" dirty="0"/>
            </a:p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400" kern="1200" dirty="0" smtClean="0"/>
                <a:t>3 пары слюнных желез</a:t>
              </a:r>
              <a:endParaRPr lang="ru-RU" sz="1400" kern="1200" dirty="0"/>
            </a:p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400" kern="1200" dirty="0" smtClean="0"/>
                <a:t>Железы стенок желудка и кишечника</a:t>
              </a:r>
              <a:endParaRPr lang="ru-RU" sz="1400" kern="1200" dirty="0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4349211" y="4682338"/>
            <a:ext cx="1961278" cy="2079705"/>
            <a:chOff x="0" y="2428885"/>
            <a:chExt cx="1685936" cy="2380685"/>
          </a:xfrm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0" y="2428885"/>
              <a:ext cx="1685936" cy="2380685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Скругленный прямоугольник 10"/>
            <p:cNvSpPr txBox="1"/>
            <p:nvPr/>
          </p:nvSpPr>
          <p:spPr>
            <a:xfrm>
              <a:off x="82301" y="2511186"/>
              <a:ext cx="1521334" cy="221608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" wrap="square" lIns="80010" tIns="40005" rIns="80010" bIns="40005" numCol="1" spcCol="1270" anchor="ctr" anchorCtr="0">
              <a:noAutofit/>
            </a:bodyPr>
            <a:lstStyle/>
            <a:p>
              <a:pPr lvl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100" kern="1200" dirty="0" smtClean="0"/>
                <a:t>Пищеварительные железы</a:t>
              </a:r>
              <a:endParaRPr lang="ru-RU" sz="21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603042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чувств (анализаторы). Строение и функции органов зрения и слуха</a:t>
            </a: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77334" y="2243931"/>
            <a:ext cx="4949743" cy="37147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49108" y="2243932"/>
            <a:ext cx="4747845" cy="34534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786724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Зрительный анализатор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77335" y="1930401"/>
            <a:ext cx="3648480" cy="2289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7334" y="4237690"/>
            <a:ext cx="3648481" cy="24060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5275384" y="2136339"/>
            <a:ext cx="559190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Зрение – ведущее чувство у приматов и человека. Более 90% информации об окружающем мире человек через зрительный анализатор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Зрительный анализатор состоит из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периферической части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–органа зрения (глаз) с рецепторами, чувствительными к свету</a:t>
            </a:r>
          </a:p>
          <a:p>
            <a:pPr>
              <a:buFont typeface="Wingdings" pitchFamily="2" charset="2"/>
              <a:buChar char="Ø"/>
            </a:pPr>
            <a:r>
              <a:rPr lang="ru-RU" sz="2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проводящей части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зрительного нерва</a:t>
            </a:r>
          </a:p>
          <a:p>
            <a:pPr>
              <a:buFont typeface="Wingdings" pitchFamily="2" charset="2"/>
              <a:buChar char="Ø"/>
            </a:pPr>
            <a:r>
              <a:rPr lang="ru-RU" sz="2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центральной части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отделов головного мозга, конечным из которых является </a:t>
            </a:r>
            <a:r>
              <a:rPr lang="ru-RU" sz="2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затылочная доля коры</a:t>
            </a:r>
          </a:p>
        </p:txBody>
      </p:sp>
    </p:spTree>
    <p:extLst>
      <p:ext uri="{BB962C8B-B14F-4D97-AF65-F5344CB8AC3E}">
        <p14:creationId xmlns:p14="http://schemas.microsoft.com/office/powerpoint/2010/main" val="2177056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547" y="474345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Внешнее строение периферической части зрительного анализатора -  глаза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55078" y="1930400"/>
            <a:ext cx="3130060" cy="259600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562882" y="2321169"/>
            <a:ext cx="63278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600" b="1" u="sng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Глазное яблоко </a:t>
            </a:r>
            <a:r>
              <a:rPr lang="ru-RU" sz="1600" b="1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расположено в глазнице и имеет шаровидную форму.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600" b="1" u="sng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Два века </a:t>
            </a:r>
            <a:r>
              <a:rPr lang="ru-RU" sz="1600" b="1" dirty="0">
                <a:solidFill>
                  <a:srgbClr val="000000"/>
                </a:solidFill>
                <a:latin typeface="Calibri"/>
                <a:ea typeface="Times New Roman" pitchFamily="18" charset="0"/>
                <a:cs typeface="Courier New" pitchFamily="49" charset="0"/>
              </a:rPr>
              <a:t>–</a:t>
            </a:r>
            <a:r>
              <a:rPr lang="ru-RU" sz="1600" b="1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верхнее и нижнее- это  складки кожи, выстланные изнутри слизистой оболочкой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600" b="1" u="sng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Ресницы </a:t>
            </a:r>
            <a:r>
              <a:rPr lang="ru-RU" sz="1600" b="1" dirty="0">
                <a:solidFill>
                  <a:srgbClr val="000000"/>
                </a:solidFill>
                <a:latin typeface="Calibri"/>
                <a:ea typeface="Times New Roman" pitchFamily="18" charset="0"/>
                <a:cs typeface="Courier New" pitchFamily="49" charset="0"/>
              </a:rPr>
              <a:t>–</a:t>
            </a:r>
            <a:r>
              <a:rPr lang="ru-RU" sz="1600" b="1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защищают глаза от пыли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600" b="1" u="sng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Брови</a:t>
            </a:r>
            <a:r>
              <a:rPr lang="ru-RU" sz="1600" b="1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- отводят пот соленый  едкий 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600" b="1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В уголке глаза </a:t>
            </a:r>
            <a:r>
              <a:rPr lang="ru-RU" sz="1600" b="1" dirty="0">
                <a:solidFill>
                  <a:srgbClr val="000000"/>
                </a:solidFill>
                <a:latin typeface="Calibri"/>
                <a:ea typeface="Times New Roman" pitchFamily="18" charset="0"/>
                <a:cs typeface="Courier New" pitchFamily="49" charset="0"/>
              </a:rPr>
              <a:t>–</a:t>
            </a:r>
            <a:r>
              <a:rPr lang="ru-RU" sz="1600" b="1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</a:t>
            </a:r>
            <a:r>
              <a:rPr lang="ru-RU" sz="1600" b="1" u="sng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остаток третьего века</a:t>
            </a:r>
            <a:r>
              <a:rPr lang="ru-RU" sz="1600" b="1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</a:t>
            </a:r>
            <a:r>
              <a:rPr lang="ru-RU" sz="1600" b="1" dirty="0">
                <a:solidFill>
                  <a:srgbClr val="000000"/>
                </a:solidFill>
                <a:latin typeface="Calibri"/>
                <a:ea typeface="Times New Roman" pitchFamily="18" charset="0"/>
                <a:cs typeface="Courier New" pitchFamily="49" charset="0"/>
              </a:rPr>
              <a:t>–</a:t>
            </a:r>
            <a:r>
              <a:rPr lang="ru-RU" sz="1600" b="1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мигательной перепонки, которая у животных закрывала глаз сбоку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600" b="1" u="sng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Слезная железа и слезные  протоки</a:t>
            </a:r>
            <a:r>
              <a:rPr lang="ru-RU" sz="1600" b="1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, выводят слезу в уголок глаза </a:t>
            </a:r>
            <a:r>
              <a:rPr lang="ru-RU" sz="1600" b="1" dirty="0">
                <a:solidFill>
                  <a:srgbClr val="000000"/>
                </a:solidFill>
                <a:latin typeface="Calibri"/>
                <a:ea typeface="Times New Roman" pitchFamily="18" charset="0"/>
                <a:cs typeface="Courier New" pitchFamily="49" charset="0"/>
              </a:rPr>
              <a:t>–</a:t>
            </a:r>
            <a:r>
              <a:rPr lang="ru-RU" sz="1600" b="1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для постоянного увлажнения </a:t>
            </a:r>
            <a:r>
              <a:rPr lang="ru-RU" sz="1600" b="1" dirty="0" err="1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глаза.Слёзы</a:t>
            </a:r>
            <a:r>
              <a:rPr lang="ru-RU" sz="1600" b="1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через </a:t>
            </a:r>
            <a:r>
              <a:rPr lang="ru-RU" sz="1600" b="1" u="sng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носослёзный канал </a:t>
            </a:r>
            <a:r>
              <a:rPr lang="ru-RU" sz="1600" b="1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проходят в носовую полость. У взрослого человека в сутки должно вырабатываться не менее 3</a:t>
            </a:r>
            <a:r>
              <a:rPr lang="ru-RU" sz="1600" b="1" dirty="0">
                <a:solidFill>
                  <a:srgbClr val="000000"/>
                </a:solidFill>
                <a:latin typeface="Calibri"/>
                <a:ea typeface="Times New Roman" pitchFamily="18" charset="0"/>
                <a:cs typeface="Courier New" pitchFamily="49" charset="0"/>
              </a:rPr>
              <a:t>—</a:t>
            </a:r>
            <a:r>
              <a:rPr lang="ru-RU" sz="1600" b="1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5 мл слёз, они очищают глаз от пылинок и убивают бактерии.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600" b="1" u="sng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Зрачок</a:t>
            </a:r>
            <a:endParaRPr lang="ru-RU" sz="1600" b="1" u="sng" dirty="0">
              <a:latin typeface="Arial" pitchFamily="34" charset="0"/>
              <a:cs typeface="Arial" pitchFamily="34" charset="0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600" b="1" u="sng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Радужка</a:t>
            </a: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600" b="1" u="sng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Склер</a:t>
            </a: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а</a:t>
            </a: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13008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6061" y="1230923"/>
            <a:ext cx="6365631" cy="808892"/>
          </a:xfrm>
        </p:spPr>
        <p:txBody>
          <a:bodyPr>
            <a:noAutofit/>
          </a:bodyPr>
          <a:lstStyle/>
          <a:p>
            <a:pPr lvl="0" indent="228600" defTabSz="914400" fontAlgn="base">
              <a:spcAft>
                <a:spcPct val="0"/>
              </a:spcAft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Глаз имеет 3 оболочки, передние и задние части которых отличаются внешне, по строению и функциям: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ru-RU" sz="1600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фиброзная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, задний отдел которой образован непрозрачной белочной оболочкой - </a:t>
            </a:r>
            <a:r>
              <a:rPr lang="ru-RU" sz="1600" b="1" i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склерой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, а передний отдел прозрачный и называется </a:t>
            </a:r>
            <a:r>
              <a:rPr lang="ru-RU" sz="1600" b="1" i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роговица</a:t>
            </a:r>
            <a:r>
              <a:rPr lang="ru-RU" sz="1600" b="1" i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i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ru-RU" sz="1600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сосудистая.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В ней проходят кровеносные сосуды, снабжающие глаз. Часть сосудистой оболочки, содержащая пигменты, называется </a:t>
            </a:r>
            <a:r>
              <a:rPr lang="ru-RU" sz="1600" b="1" i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радужной оболочкой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. Клетки радужки содержат всего один пигмент, и, если его мало, радужка окрашена в голубой или серый цвет, а если много — в карий или чёрный. Цвет глаз не является приспособительным признаком.</a:t>
            </a:r>
            <a:b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В центре радужной оболочки находится отверстие -  </a:t>
            </a:r>
            <a:r>
              <a:rPr lang="ru-RU" sz="1600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зрачок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(от 2 до 8 мм в диаметре)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который может изменять свой диаметр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зависимости от яркости света, освещающего глаз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за счет сокращения глазных мышц</a:t>
            </a:r>
            <a:b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ru-RU" sz="1600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сетчатую оболочку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. Задняя часть сетчатки воспринимает световые раздражения и преобразует их в нервные импульсы. Передняя ее часть — слепая и не содержит светочувствительных элементов. 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6863" y="1301262"/>
            <a:ext cx="5029198" cy="438119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68460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77335" y="2160588"/>
            <a:ext cx="3331958" cy="272793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064368" y="2521059"/>
            <a:ext cx="4079631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411413" algn="l"/>
              </a:tabLst>
            </a:pPr>
            <a:r>
              <a:rPr lang="ru-RU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1 </a:t>
            </a:r>
            <a:r>
              <a:rPr lang="ru-RU" dirty="0">
                <a:solidFill>
                  <a:srgbClr val="000000"/>
                </a:solidFill>
                <a:latin typeface="Calibri"/>
                <a:ea typeface="Times New Roman" pitchFamily="18" charset="0"/>
                <a:cs typeface="Courier New" pitchFamily="49" charset="0"/>
              </a:rPr>
              <a:t>—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Склера. 2 </a:t>
            </a:r>
            <a:r>
              <a:rPr lang="ru-RU" dirty="0">
                <a:solidFill>
                  <a:srgbClr val="000000"/>
                </a:solidFill>
                <a:latin typeface="Calibri"/>
                <a:ea typeface="Times New Roman" pitchFamily="18" charset="0"/>
                <a:cs typeface="Courier New" pitchFamily="49" charset="0"/>
              </a:rPr>
              <a:t>—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Сосудистая оболочка.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411413" algn="l"/>
              </a:tabLst>
            </a:pPr>
            <a:r>
              <a:rPr lang="ru-RU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5-Роговица. 6 </a:t>
            </a:r>
            <a:r>
              <a:rPr lang="ru-RU" dirty="0">
                <a:solidFill>
                  <a:srgbClr val="000000"/>
                </a:solidFill>
                <a:latin typeface="Calibri"/>
                <a:ea typeface="Times New Roman" pitchFamily="18" charset="0"/>
                <a:cs typeface="Courier New" pitchFamily="49" charset="0"/>
              </a:rPr>
              <a:t>—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Радужка. 7 </a:t>
            </a:r>
            <a:r>
              <a:rPr lang="ru-RU" dirty="0">
                <a:solidFill>
                  <a:srgbClr val="000000"/>
                </a:solidFill>
                <a:latin typeface="Calibri"/>
                <a:ea typeface="Times New Roman" pitchFamily="18" charset="0"/>
                <a:cs typeface="Courier New" pitchFamily="49" charset="0"/>
              </a:rPr>
              <a:t>—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Зрачок.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411413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8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Courier New" pitchFamily="49" charset="0"/>
              </a:rPr>
              <a:t>—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Передняя камера глаза. 9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Courier New" pitchFamily="49" charset="0"/>
              </a:rPr>
              <a:t>—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Задняя камера глаза. 11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Courier New" pitchFamily="49" charset="0"/>
              </a:rPr>
              <a:t>—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Хрусталик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. 12 </a:t>
            </a:r>
            <a:r>
              <a:rPr lang="ru-RU" dirty="0">
                <a:solidFill>
                  <a:srgbClr val="000000"/>
                </a:solidFill>
                <a:latin typeface="Calibri"/>
                <a:ea typeface="Times New Roman" pitchFamily="18" charset="0"/>
                <a:cs typeface="Courier New" pitchFamily="49" charset="0"/>
              </a:rPr>
              <a:t>—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Стекловидное тело. 13 </a:t>
            </a:r>
            <a:r>
              <a:rPr lang="ru-RU" dirty="0">
                <a:solidFill>
                  <a:srgbClr val="000000"/>
                </a:solidFill>
                <a:latin typeface="Calibri"/>
                <a:ea typeface="Times New Roman" pitchFamily="18" charset="0"/>
                <a:cs typeface="Courier New" pitchFamily="49" charset="0"/>
              </a:rPr>
              <a:t>—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Сетчатка. 14 </a:t>
            </a:r>
            <a:r>
              <a:rPr lang="ru-RU" dirty="0">
                <a:solidFill>
                  <a:srgbClr val="000000"/>
                </a:solidFill>
                <a:latin typeface="Calibri"/>
                <a:ea typeface="Times New Roman" pitchFamily="18" charset="0"/>
                <a:cs typeface="Courier New" pitchFamily="49" charset="0"/>
              </a:rPr>
              <a:t>—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Зрительный нерв.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5970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6314" y="609601"/>
            <a:ext cx="6854701" cy="1320798"/>
          </a:xfrm>
        </p:spPr>
        <p:txBody>
          <a:bodyPr>
            <a:noAutofit/>
          </a:bodyPr>
          <a:lstStyle/>
          <a:p>
            <a:r>
              <a:rPr lang="ru-RU" sz="1400" dirty="0">
                <a:solidFill>
                  <a:schemeClr val="tx1"/>
                </a:solidFill>
              </a:rPr>
              <a:t>Сетчатка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содержит зрительные рецепторы — колбочки (около 7 млн) и палочки (около 130 млн). </a:t>
            </a:r>
            <a:b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i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Палочки </a:t>
            </a:r>
            <a:br>
              <a:rPr lang="ru-RU" sz="1400" b="1" i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палочках содержится зрительный пигмент </a:t>
            </a:r>
            <a:r>
              <a:rPr lang="ru-RU" sz="1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родопсин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они более чувствительны, чем колбочки, и обеспечивают чёрно-белое зрение при плохом освещении. </a:t>
            </a:r>
            <a:b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i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Колбочки</a:t>
            </a:r>
            <a:br>
              <a:rPr lang="ru-RU" sz="1400" b="1" i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Колбочки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содержат зрительный пигмент </a:t>
            </a:r>
            <a:r>
              <a:rPr lang="ru-RU" sz="1400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иодопсин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обеспечивают цветное зрение в условиях хорошей освещённости. Считается, что есть три вида колбочек, воспринимающих красный, зелёный и синий цвета соответственно. Все остальные оттенки определяются комбинацией возбуждения в этих трёх типах рецепторов. Под действием квантов света зрительные пигменты распадаются , возбуждая электрические сигналы, которые передаются от палочек и колбочек к зрительному нерву, и по его волокнам импульсы поступают в мозг.</a:t>
            </a:r>
            <a:b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i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Слепое пятно</a:t>
            </a:r>
            <a:br>
              <a:rPr lang="ru-RU" sz="1400" b="1" i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месте выхода зрительного нерва из сетчатки отсутствуют и колбочки, и палочки. Это место называется слепым пятном.</a:t>
            </a:r>
            <a:b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i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Жёлтое пятно</a:t>
            </a:r>
            <a:br>
              <a:rPr lang="ru-RU" sz="1400" b="1" i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Больше всего колбочек располагается прямо напротив зрачка — в жёлтом пятне, а в периферических отделах сетчатки колбочек почти нет, там располагаются одни палочки</a:t>
            </a:r>
            <a:b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</a:t>
            </a:r>
            <a:b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3 вида колбочек. Они распознают только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красный, зеленый и синий цвета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остальные цвета получаются путем их смешения в разных концентрациях. Эту теорию разработал Н. В. Ломоносов, а потом развил Г. Гельмгольц.</a:t>
            </a:r>
            <a:b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34366" y="609601"/>
            <a:ext cx="3569419" cy="32941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6862" y="4071942"/>
            <a:ext cx="2637692" cy="247837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2643181"/>
            <a:ext cx="2143140" cy="21163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71633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Внутреннее строение глаза.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195755"/>
            <a:ext cx="8596668" cy="4845608"/>
          </a:xfrm>
        </p:spPr>
        <p:txBody>
          <a:bodyPr>
            <a:normAutofit/>
          </a:bodyPr>
          <a:lstStyle/>
          <a:p>
            <a:pPr lvl="0" indent="228600" fontAlgn="base">
              <a:spcBef>
                <a:spcPct val="0"/>
              </a:spcBef>
              <a:spcAft>
                <a:spcPct val="0"/>
              </a:spcAft>
            </a:pPr>
            <a:r>
              <a:rPr lang="ru-RU" b="1" i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Зрительный нерв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отходит от задней части глазного яблока к головному мозгу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22860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ru-RU" b="1" i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Хрусталик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имеет форму двояковыпуклой линзы. Он способен изменять свою кривизну при сокращениях ресничной мышцы. При рассматривании близких предметов хрусталик сжимается, при рассматривании отдаленных — расширяется. Такая способность хрусталика называется </a:t>
            </a:r>
            <a:r>
              <a:rPr lang="ru-RU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аккомодацией</a:t>
            </a:r>
            <a:r>
              <a:rPr lang="ru-RU" b="1" u="sng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-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это непроизвольное изменение кривизны хрусталика.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22860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Хрусталик глаза человека прозрачен, состоит из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эпителильной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ткани и  не имеет нервных окончаний, кровеносных сосудов, его прозрачность зависит от химического состава внутриглазной жидкости, изменение ее этого состава может стать причиной помутнения хрусталика.</a:t>
            </a:r>
            <a:endParaRPr lang="ru-RU" dirty="0">
              <a:latin typeface="Times New Roman" panose="02020603050405020304" pitchFamily="18" charset="0"/>
              <a:ea typeface="Times New Roman" pitchFamily="18" charset="0"/>
              <a:cs typeface="Times New Roman" panose="02020603050405020304" pitchFamily="18" charset="0"/>
            </a:endParaRPr>
          </a:p>
          <a:p>
            <a:pPr marL="0" lvl="0" indent="22860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Камеры глаза </a:t>
            </a:r>
            <a:endParaRPr lang="ru-RU" b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Передняя камера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глаза расположена между роговицей и радужкой</a:t>
            </a: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Задняя камера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расположена  между радужкой и хрусталиком — они имеют сообщение.     Обе камеры заполнены прозрачной </a:t>
            </a:r>
            <a:r>
              <a:rPr lang="ru-RU" b="1" i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внутриглазной жидкостью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, которая постоянно обновляется. По своему составу она близка к плазме крови и питает бессосудистые структуры глаза-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хрусталик.Она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создает внутриглазное давление.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0653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Получение изображения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1692" y="1930401"/>
            <a:ext cx="3868616" cy="313769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220308" y="1028343"/>
            <a:ext cx="713935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Свет от предмета попадает  на прозрачную роговицу, затем через  зрачок радужки, затем через хрусталик.</a:t>
            </a: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Функция зрачка  регулировать количество света, попадающего в глаз</a:t>
            </a: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Функция хрусталика сделать так, чтобы изображение попало точно на сетчатку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, а не перед ней и не позади неё, иначе оно не будет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четким.Для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этого он обладает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аккомодоцией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urier New" pitchFamily="49" charset="0"/>
              <a:ea typeface="Times New Roman" pitchFamily="18" charset="0"/>
              <a:cs typeface="Courier New" pitchFamily="49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Оптическая система глаза формирует на сетчатке не только уменьшенное, но и перевёрнутое изображение предмета.</a:t>
            </a: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Обработка сигналов в центральной нервной системе происходит таким образом, что предметы воспринимаются в естественном положении.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244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Заболевания органа зрения.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Близорукость. Глазное яблоко вытягивается и изображение от отдалённых объектов не</a:t>
            </a:r>
          </a:p>
          <a:p>
            <a:pPr>
              <a:buNone/>
            </a:pPr>
            <a:r>
              <a:rPr lang="ru-RU" dirty="0"/>
              <a:t>фокусируется на сетчатке, оказываясь перед ней</a:t>
            </a:r>
          </a:p>
          <a:p>
            <a:r>
              <a:rPr lang="ru-RU" dirty="0"/>
              <a:t> Дальнозоркость изображение фокусируется позади сетчатки</a:t>
            </a:r>
          </a:p>
          <a:p>
            <a:r>
              <a:rPr lang="ru-RU" dirty="0"/>
              <a:t>Косоглазие</a:t>
            </a:r>
          </a:p>
          <a:p>
            <a:r>
              <a:rPr lang="ru-RU" dirty="0"/>
              <a:t>Катаракта – помутнение хрусталика</a:t>
            </a:r>
          </a:p>
          <a:p>
            <a:r>
              <a:rPr lang="ru-RU" dirty="0"/>
              <a:t>Глаукома – повышение внутриглазного давления</a:t>
            </a:r>
          </a:p>
          <a:p>
            <a:r>
              <a:rPr lang="ru-RU" dirty="0"/>
              <a:t>Инфекции глаз – </a:t>
            </a:r>
            <a:r>
              <a:rPr lang="ru-RU" dirty="0" err="1"/>
              <a:t>конюнктивит</a:t>
            </a:r>
            <a:r>
              <a:rPr lang="ru-RU" dirty="0"/>
              <a:t> и др. нужно соблюдать гигиену глаз </a:t>
            </a:r>
          </a:p>
          <a:p>
            <a:r>
              <a:rPr lang="ru-RU" dirty="0"/>
              <a:t>Куриная слепота – недостаток витамина а – сумеречное зрение резко падает. В сумерках человек может не видеть. </a:t>
            </a:r>
          </a:p>
        </p:txBody>
      </p:sp>
    </p:spTree>
    <p:extLst>
      <p:ext uri="{BB962C8B-B14F-4D97-AF65-F5344CB8AC3E}">
        <p14:creationId xmlns:p14="http://schemas.microsoft.com/office/powerpoint/2010/main" val="106693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Звуковой анализатор человека.</a:t>
            </a: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77335" y="2160589"/>
            <a:ext cx="3261619" cy="33258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958862" y="2413338"/>
            <a:ext cx="464233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tabLst>
                <a:tab pos="319088" algn="l"/>
                <a:tab pos="731838" algn="l"/>
                <a:tab pos="1054100" algn="l"/>
              </a:tabLst>
            </a:pPr>
            <a:r>
              <a:rPr lang="ru-RU" b="1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Слух даёт человеку возможность воспринимать речь и общаться.</a:t>
            </a:r>
            <a:endParaRPr lang="ru-RU" b="1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tabLst>
                <a:tab pos="319088" algn="l"/>
                <a:tab pos="731838" algn="l"/>
                <a:tab pos="1054100" algn="l"/>
              </a:tabLst>
            </a:pPr>
            <a:r>
              <a:rPr lang="ru-RU" b="1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Слуховой анализатор включает в себя:</a:t>
            </a:r>
            <a:endParaRPr lang="ru-RU" b="1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319088" algn="l"/>
                <a:tab pos="731838" algn="l"/>
                <a:tab pos="1054100" algn="l"/>
              </a:tabLst>
            </a:pPr>
            <a:r>
              <a:rPr lang="ru-RU" b="1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орган слуха,</a:t>
            </a:r>
            <a:endParaRPr lang="ru-RU" b="1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319088" algn="l"/>
                <a:tab pos="731838" algn="l"/>
                <a:tab pos="1054100" algn="l"/>
              </a:tabLst>
            </a:pPr>
            <a:r>
              <a:rPr lang="ru-RU" b="1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слуховой нерв </a:t>
            </a:r>
            <a:endParaRPr lang="ru-RU" b="1" dirty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b="1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центры мозга, анализирующие слуховую информацию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91639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Строение ротовой полости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Picture 2" descr="http://foxford.ru/uploads/tinymce_image/image/21486/%D1%81%D0%BB%D1%8E%D0%BD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07719" y="1930400"/>
            <a:ext cx="7512154" cy="4836319"/>
          </a:xfrm>
          <a:prstGeom prst="rect">
            <a:avLst/>
          </a:prstGeom>
          <a:noFill/>
          <a:ln w="38100"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192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Периферическая часть слухового анализатора.</a:t>
            </a:r>
            <a:r>
              <a:rPr lang="ru-RU" sz="2800" dirty="0">
                <a:solidFill>
                  <a:schemeClr val="tx1"/>
                </a:solidFill>
              </a:rPr>
              <a:t> Наружное ухо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77334" y="2343944"/>
            <a:ext cx="4316697" cy="3514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943600" y="1028343"/>
            <a:ext cx="583809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319088" algn="l"/>
                <a:tab pos="731838" algn="l"/>
                <a:tab pos="10541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Периферическая часть слухового анализатора состоит из наружного, среднего и внутреннего уха </a:t>
            </a:r>
          </a:p>
          <a:p>
            <a:pPr>
              <a:buFont typeface="Arial" pitchFamily="34" charset="0"/>
              <a:buChar char="•"/>
            </a:pP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Наружное ухо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человека представлено:</a:t>
            </a:r>
          </a:p>
          <a:p>
            <a:pPr>
              <a:buFont typeface="Wingdings" pitchFamily="2" charset="2"/>
              <a:buChar char="ü"/>
            </a:pP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ушной раковиной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хрящевое образование, покрытое кожей. У человека, в отличие от многих животных, ушные раковины практически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неподвижны.Функция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усиливать звук и дать понять откуда он происходит</a:t>
            </a:r>
          </a:p>
          <a:p>
            <a:pPr>
              <a:buFont typeface="Wingdings" pitchFamily="2" charset="2"/>
              <a:buChar char="ü"/>
            </a:pP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наружный слуховой проход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— канал длиной 3—3,5 см. Слуховой проход,  слегка изогнут, его стенки выделяют особое липкое вещество — ушную серу, которая не даёт проникнуть в слуховой проход пыли и мелким насекомым. </a:t>
            </a:r>
          </a:p>
          <a:p>
            <a:pPr>
              <a:buFont typeface="Wingdings" pitchFamily="2" charset="2"/>
              <a:buChar char="ü"/>
            </a:pP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Слуховой </a:t>
            </a:r>
            <a:r>
              <a:rPr lang="ru-RU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прозход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простирается до барабанной перепонки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мембрана, она отделяет наружное ухо от полости среднего уха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Барабанная перепонка относится к внутреннему уху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 наружного уха улавливать звуковой сигнал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0991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Периферическая часть слухового анализатора. Среднее ухо.</a:t>
            </a: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77335" y="1930400"/>
            <a:ext cx="2909928" cy="2641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868614" y="2391508"/>
            <a:ext cx="6963509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Среднее ухо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Начинается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барабанной перепонкой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заполнено воздухом .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полости среднего уха расположены самые маленькие кости организма человека: </a:t>
            </a: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молоточек, наковальня и стремечко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Молоточек «рукояткой» срастается с </a:t>
            </a:r>
            <a:r>
              <a:rPr lang="ru-RU" sz="1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барабанной перепонкой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а «головкой» подвижно присоединён к </a:t>
            </a:r>
            <a:r>
              <a:rPr lang="ru-RU" sz="1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наковальне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которая другой частью подвижно соединена со </a:t>
            </a:r>
            <a:r>
              <a:rPr lang="ru-RU" sz="1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стремечко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 Стремечко широким основанием сращено с перепонкой овального окна, ведущего в канал улитки.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Овальное окно и все, что за ним -   это уже внутреннее ухо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Колебания мембраны овального окна передаются жидкости, находящейся в улитке внутреннего уха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Полость среднего уха через </a:t>
            </a:r>
            <a:r>
              <a:rPr lang="ru-RU" sz="1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евстахиеву трубу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соединена с носоглоткой. Это необходимо для выравнивания давления по обе стороны барабанной перепонки при изменениях атмосферного давления. </a:t>
            </a:r>
          </a:p>
          <a:p>
            <a:r>
              <a:rPr lang="ru-RU" sz="1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 среднего уха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buFont typeface="Wingdings" pitchFamily="2" charset="2"/>
              <a:buChar char="Ø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усиливать звуковой сигнал. (ср. ухо можно считать акустическим трансформатором. Три косточки образуют систему рычагов, которые преобразуют колебания воздуха в колебания жидкости, и если учесть, что поверхность овального окна во много раз меньше поверхности барабанной перепонки, то оказывается, что давление, передаваемое на овальное окно, приблизительно в 20 раз больше, чем давление, испытываемое барабанной перепонкой)</a:t>
            </a:r>
          </a:p>
          <a:p>
            <a:pPr>
              <a:buFont typeface="Wingdings" pitchFamily="2" charset="2"/>
              <a:buChar char="Ø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Выравнивать давление по обе стороны барабанной перепонки через евстахиеву трубу</a:t>
            </a:r>
          </a:p>
          <a:p>
            <a:pPr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266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Периферическая часть слухового анализатора. Внутреннее ухо.</a:t>
            </a: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77334" y="2286001"/>
            <a:ext cx="2628574" cy="29011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798276" y="1547446"/>
            <a:ext cx="710418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Внутреннее ухо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Заполнено жидкостью.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находится в полости пирамиды височной кости. К органу слуха во внутреннем ухе относится улитка — костный спирально закрученный канал. В канале улитки, заполненном особой жидкостью, находится около 25 тыс. звуковоспринимающих клеток(звуковых рецепторов), от которых отходят волокна слухового нерва.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Слуховые рецепторы имеют  «гребенку» чувствительных отростков.  Колебания мембраны овального окна передаются жидкости, находящейся в улитке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Они, как камертон, колеблются в ответ на звук определенной частоты (на одну ноту). Определенные группы рецепторов воспринимают определенные звуки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Эти колебания вызывают электрический сигнал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 внутреннего уха: преобразовать механические колебания среды в нервные импульсы., которые по слуховому нерву передадутся в ЦНС для анализа и восприятия звука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6070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Передача звука в ЦНС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результате колебаний возбуждаются рецепторные клетки и сигнал по волокнам слухового нерва передаётся сначала в ядра нижних бугров среднего мозга</a:t>
            </a:r>
          </a:p>
          <a:p>
            <a:r>
              <a:rPr lang="ru-RU" dirty="0"/>
              <a:t> оттуда в слуховые ядра таламуса (промежуточный мозг)</a:t>
            </a:r>
          </a:p>
          <a:p>
            <a:r>
              <a:rPr lang="ru-RU" dirty="0"/>
              <a:t> и, наконец, в височные доли коры больших полушарий, где и находится высший центр слуховой чувствительности.</a:t>
            </a:r>
          </a:p>
          <a:p>
            <a:pPr>
              <a:buNone/>
            </a:pPr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037050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Вестибулярный анализатор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Глаз воспринимает свет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Ухо воспринимает колебания воздуха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Вестибулярный анализатор выполняет функцию регуляции положения тела и его отдельных частей (прежде всего головы) в пространстве</a:t>
            </a:r>
          </a:p>
          <a:p>
            <a:pPr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Его </a:t>
            </a:r>
            <a:r>
              <a:rPr lang="ru-RU" sz="16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периферическая часть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представлена:</a:t>
            </a:r>
          </a:p>
          <a:p>
            <a:pPr>
              <a:buFont typeface="Wingdings" pitchFamily="2" charset="2"/>
              <a:buChar char="Ø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рецепторами, расположенными во внутреннем ухе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в полукружных каналах и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отолитовом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аппарате)</a:t>
            </a:r>
          </a:p>
          <a:p>
            <a:pPr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Проводящая часть 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вестибулярный нерв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Центральная часть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отделы мозга, куда информация попадает последовательно. Конечным отделом мозга, где информация оценивается и человек понимает своё положение в пространстве         является 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теменная доля коры головного мозга </a:t>
            </a:r>
          </a:p>
        </p:txBody>
      </p:sp>
    </p:spTree>
    <p:extLst>
      <p:ext uri="{BB962C8B-B14F-4D97-AF65-F5344CB8AC3E}">
        <p14:creationId xmlns:p14="http://schemas.microsoft.com/office/powerpoint/2010/main" val="419483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19909" y="2160588"/>
            <a:ext cx="4009292" cy="38814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60122" y="142852"/>
            <a:ext cx="4536831" cy="3585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74523" y="4194686"/>
            <a:ext cx="3270739" cy="234679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2321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1"/>
                </a:solidFill>
              </a:rPr>
              <a:t>Строение и функция вестибулярного аппарата. Периферическая часть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lvl="0" indent="22860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</a:pPr>
            <a:r>
              <a:rPr lang="ru-RU" dirty="0" err="1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Периферичекая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часть вестибулярного анализатора расположена во внутреннем ухе и представлена двумя образованиями:</a:t>
            </a: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b="1" i="1" u="sng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Круглый и овальный мешочки их называют </a:t>
            </a:r>
            <a:r>
              <a:rPr lang="ru-RU" b="1" i="1" u="sng" dirty="0" err="1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отолитовый</a:t>
            </a:r>
            <a:r>
              <a:rPr lang="ru-RU" b="1" i="1" u="sng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аппарат.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Они расположены В преддверии внутреннего уха и заполнены</a:t>
            </a:r>
            <a:r>
              <a:rPr lang="ru-RU" dirty="0"/>
              <a:t> студнеобразной массой</a:t>
            </a:r>
            <a:endParaRPr lang="ru-RU" dirty="0">
              <a:solidFill>
                <a:srgbClr val="000000"/>
              </a:solidFill>
              <a:latin typeface="Courier New" pitchFamily="49" charset="0"/>
              <a:ea typeface="Times New Roman" pitchFamily="18" charset="0"/>
              <a:cs typeface="Courier New" pitchFamily="49" charset="0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В полости мешочков на мембране расположены </a:t>
            </a:r>
            <a:r>
              <a:rPr lang="ru-RU" b="1" u="sng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отолиты </a:t>
            </a:r>
            <a:r>
              <a:rPr lang="ru-RU" dirty="0">
                <a:solidFill>
                  <a:srgbClr val="000000"/>
                </a:solidFill>
                <a:ea typeface="Times New Roman" pitchFamily="18" charset="0"/>
                <a:cs typeface="Courier New" pitchFamily="49" charset="0"/>
              </a:rPr>
              <a:t>—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кристаллы солей кальция</a:t>
            </a: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В стенках мешочков находится большое количество волосковых клеток- рецепторов</a:t>
            </a: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dirty="0"/>
              <a:t>При изменении положения тела отолиты оказывают давление на рецепторные клетки и возбуждают их .</a:t>
            </a: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dirty="0"/>
              <a:t>Рецепторы </a:t>
            </a:r>
            <a:r>
              <a:rPr lang="ru-RU" dirty="0" err="1"/>
              <a:t>отолитового</a:t>
            </a:r>
            <a:r>
              <a:rPr lang="ru-RU" dirty="0"/>
              <a:t> аппарата </a:t>
            </a:r>
            <a:r>
              <a:rPr lang="ru-RU" u="sng" dirty="0"/>
              <a:t>регулируют равновесие головы и тела, находящихся в покое (статическое равновесие)</a:t>
            </a:r>
            <a:endParaRPr lang="ru-RU" u="sng" dirty="0">
              <a:solidFill>
                <a:srgbClr val="000000"/>
              </a:solidFill>
              <a:latin typeface="Courier New" pitchFamily="49" charset="0"/>
              <a:ea typeface="Times New Roman" pitchFamily="18" charset="0"/>
              <a:cs typeface="Courier New" pitchFamily="49" charset="0"/>
            </a:endParaRPr>
          </a:p>
          <a:p>
            <a:r>
              <a:rPr lang="ru-RU" b="1" i="1" u="sng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Полукружные каналы.</a:t>
            </a:r>
            <a:r>
              <a:rPr lang="ru-RU" dirty="0">
                <a:solidFill>
                  <a:srgbClr val="0000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Их три, они </a:t>
            </a:r>
            <a:r>
              <a:rPr lang="ru-RU" dirty="0"/>
              <a:t>располагаются в трех взаимно перпендикулярных плоскостях, что позволяет анализировать положение в трехмерном пространстве. Внутри них находится жидкость, а в ампулах- рецепторы. Ускорение или замедление головы и тела в пространстве приводит к движению жидкости, что возбуждает рецепторные клетки.</a:t>
            </a:r>
          </a:p>
          <a:p>
            <a:r>
              <a:rPr lang="ru-RU" dirty="0"/>
              <a:t>Рецепторы полукружных каналов реагируют </a:t>
            </a:r>
            <a:r>
              <a:rPr lang="ru-RU" u="sng" dirty="0"/>
              <a:t>на ускорение или замедление движения, то есть регулируют равновесие тела, движущегося в пространстве (динамическое равновесие</a:t>
            </a:r>
            <a:r>
              <a:rPr lang="ru-RU" dirty="0"/>
              <a:t>). </a:t>
            </a:r>
            <a:endParaRPr lang="ru-RU" u="sng" dirty="0">
              <a:solidFill>
                <a:srgbClr val="000000"/>
              </a:solidFill>
              <a:latin typeface="Courier New" pitchFamily="49" charset="0"/>
              <a:ea typeface="Times New Roman" pitchFamily="18" charset="0"/>
              <a:cs typeface="Courier New" pitchFamily="49" charset="0"/>
            </a:endParaRPr>
          </a:p>
          <a:p>
            <a:pPr marL="0" lvl="0" indent="22860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                                                  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524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Обонятельные рецепторы, передача импульса в мозг</a:t>
            </a: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77335" y="2160588"/>
            <a:ext cx="4246357" cy="38814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923692" y="1930399"/>
            <a:ext cx="6365631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Обонятельный эпителий находится в </a:t>
            </a:r>
            <a:r>
              <a:rPr lang="ru-RU" sz="1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носовой полости в верхнем носовом ходе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(левом и правом)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Обонятельные клетки располагаются поодиночке, от них отходят волоски, выступающие в слой слизи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Частицы, вошедшие через ноздри, достигают этих органов </a:t>
            </a:r>
            <a:r>
              <a:rPr lang="ru-RU" sz="1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путем диффузии через слизь, покрывающую обонятельные клетки.</a:t>
            </a:r>
          </a:p>
          <a:p>
            <a:pPr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Font typeface="Wingdings" pitchFamily="2" charset="2"/>
              <a:buChar char="Ø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Нервные импульсы поступают в обонятельные луковицы, а затем в подкорковые центры (миндалевидные тела ), затем в центр обоняния мозга в коре БП  височной доле.</a:t>
            </a:r>
          </a:p>
          <a:p>
            <a:pPr>
              <a:buFont typeface="Wingdings" pitchFamily="2" charset="2"/>
              <a:buChar char="Ø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коре мозга все сигналы суммируются, анализируются и человек получает представление о запахе.</a:t>
            </a:r>
          </a:p>
          <a:p>
            <a:pPr>
              <a:buFont typeface="Wingdings" pitchFamily="2" charset="2"/>
              <a:buChar char="Ø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некоторые импульсы поступают в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лимбическую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систему где центры тревоги и страха. Поэтому запах гари у человека вызывает тревогу</a:t>
            </a:r>
          </a:p>
          <a:p>
            <a:pPr>
              <a:buNone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Запах описать очень трудно (в отличие от изображения, звука). Запахи могут изменить настроение человека</a:t>
            </a:r>
          </a:p>
          <a:p>
            <a:pPr>
              <a:buFont typeface="Wingdings" pitchFamily="2" charset="2"/>
              <a:buChar char="§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животных различают пищевую, половую, охранительную, ориентировочную функции обоняния. У приматов обонятельный анализатор развит плохо.</a:t>
            </a:r>
          </a:p>
        </p:txBody>
      </p:sp>
    </p:spTree>
    <p:extLst>
      <p:ext uri="{BB962C8B-B14F-4D97-AF65-F5344CB8AC3E}">
        <p14:creationId xmlns:p14="http://schemas.microsoft.com/office/powerpoint/2010/main" val="2320850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1"/>
                </a:solidFill>
              </a:rPr>
              <a:t>Вкусовой анализатор. Строение. Значение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55078" y="2160588"/>
            <a:ext cx="3446584" cy="38814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064368" y="1441937"/>
            <a:ext cx="6189786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Вкусовой анализатор состоит из:</a:t>
            </a:r>
          </a:p>
          <a:p>
            <a:pPr>
              <a:buFont typeface="Wingdings" pitchFamily="2" charset="2"/>
              <a:buChar char="Ø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рецепторов, расположенных во вкусовых почках</a:t>
            </a:r>
          </a:p>
          <a:p>
            <a:pPr>
              <a:buFont typeface="Wingdings" pitchFamily="2" charset="2"/>
              <a:buChar char="Ø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нерва, проводящего импульс</a:t>
            </a:r>
          </a:p>
          <a:p>
            <a:pPr>
              <a:buFont typeface="Wingdings" pitchFamily="2" charset="2"/>
              <a:buChar char="Ø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центрального отдел а анализатора, который находится на внутренних поверхностях височной и лобной долей головного мозга</a:t>
            </a:r>
          </a:p>
          <a:p>
            <a:pPr>
              <a:buNone/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Передача информации</a:t>
            </a:r>
          </a:p>
          <a:p>
            <a:pPr>
              <a:buFont typeface="Wingdings" pitchFamily="2" charset="2"/>
              <a:buChar char="ü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 рецепторов информация о вкусовых раздражителях по нервным волокнам поступает:</a:t>
            </a:r>
          </a:p>
          <a:p>
            <a:pPr>
              <a:buFont typeface="Wingdings" pitchFamily="2" charset="2"/>
              <a:buChar char="Ø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средний мозг</a:t>
            </a:r>
          </a:p>
          <a:p>
            <a:pPr>
              <a:buFont typeface="Wingdings" pitchFamily="2" charset="2"/>
              <a:buChar char="Ø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ядра таламуса </a:t>
            </a:r>
          </a:p>
          <a:p>
            <a:pPr>
              <a:buFont typeface="Wingdings" pitchFamily="2" charset="2"/>
              <a:buChar char="Ø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и, наконец, во внутреннюю область височных долей коры больших полушарий, где расположены высшие центры вкусового анализатора.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Вкусовой и обонятельный анализаторы относятся к химическим рецепторам. Они возбуждаются только при непосредственном соприкосновении с химическим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веществом.Вероятно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они появились ранее других органов чувств, так как важны для поиска пищи, партнера, общения между особями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человека вкусовые ощущения формируются раньше всех других. Даже новорождённый младенец способен разобраться, в какой бутылке находится материнское молоко, а в какой — солёная вода</a:t>
            </a:r>
          </a:p>
        </p:txBody>
      </p:sp>
    </p:spTree>
    <p:extLst>
      <p:ext uri="{BB962C8B-B14F-4D97-AF65-F5344CB8AC3E}">
        <p14:creationId xmlns:p14="http://schemas.microsoft.com/office/powerpoint/2010/main" val="150595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Компоненты вкуса у </a:t>
            </a:r>
            <a:r>
              <a:rPr lang="ru-RU" dirty="0" smtClean="0">
                <a:solidFill>
                  <a:schemeClr val="tx1"/>
                </a:solidFill>
              </a:rPr>
              <a:t>человека.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77334" y="1930400"/>
            <a:ext cx="4000174" cy="339010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958861" y="1930399"/>
            <a:ext cx="643597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dirty="0" smtClean="0"/>
              <a:t>Человек различает </a:t>
            </a:r>
            <a:r>
              <a:rPr lang="ru-RU" b="1" dirty="0" smtClean="0"/>
              <a:t>четыре вида вкусовых ощущений:</a:t>
            </a:r>
          </a:p>
          <a:p>
            <a:r>
              <a:rPr lang="ru-RU" dirty="0" smtClean="0"/>
              <a:t> солёное</a:t>
            </a:r>
          </a:p>
          <a:p>
            <a:r>
              <a:rPr lang="ru-RU" dirty="0" smtClean="0"/>
              <a:t>кислое</a:t>
            </a:r>
          </a:p>
          <a:p>
            <a:r>
              <a:rPr lang="ru-RU" dirty="0" smtClean="0"/>
              <a:t> горькое</a:t>
            </a:r>
          </a:p>
          <a:p>
            <a:r>
              <a:rPr lang="ru-RU" dirty="0" smtClean="0"/>
              <a:t> сладкое </a:t>
            </a:r>
          </a:p>
          <a:p>
            <a:pPr>
              <a:buNone/>
            </a:pPr>
            <a:r>
              <a:rPr lang="ru-RU" dirty="0" smtClean="0"/>
              <a:t>Больше всего рецепторов, восприимчивых </a:t>
            </a:r>
            <a:r>
              <a:rPr lang="ru-RU" u="sng" dirty="0" smtClean="0"/>
              <a:t>к кислому и солёному,</a:t>
            </a:r>
            <a:r>
              <a:rPr lang="ru-RU" dirty="0" smtClean="0"/>
              <a:t> расположено </a:t>
            </a:r>
            <a:r>
              <a:rPr lang="ru-RU" u="sng" dirty="0" smtClean="0"/>
              <a:t>по бокам языка</a:t>
            </a:r>
          </a:p>
          <a:p>
            <a:pPr>
              <a:buNone/>
            </a:pPr>
            <a:r>
              <a:rPr lang="ru-RU" dirty="0" smtClean="0"/>
              <a:t> к </a:t>
            </a:r>
            <a:r>
              <a:rPr lang="ru-RU" u="sng" dirty="0" smtClean="0"/>
              <a:t>сладкому</a:t>
            </a:r>
            <a:r>
              <a:rPr lang="ru-RU" dirty="0" smtClean="0"/>
              <a:t> — </a:t>
            </a:r>
            <a:r>
              <a:rPr lang="ru-RU" u="sng" dirty="0" smtClean="0"/>
              <a:t>на кончике </a:t>
            </a:r>
            <a:r>
              <a:rPr lang="ru-RU" dirty="0" smtClean="0"/>
              <a:t>языка</a:t>
            </a:r>
          </a:p>
          <a:p>
            <a:pPr>
              <a:buNone/>
            </a:pPr>
            <a:r>
              <a:rPr lang="ru-RU" dirty="0" smtClean="0"/>
              <a:t> к </a:t>
            </a:r>
            <a:r>
              <a:rPr lang="ru-RU" u="sng" dirty="0" smtClean="0"/>
              <a:t>горькому</a:t>
            </a:r>
            <a:r>
              <a:rPr lang="ru-RU" dirty="0" smtClean="0"/>
              <a:t> — на </a:t>
            </a:r>
            <a:r>
              <a:rPr lang="ru-RU" u="sng" dirty="0" smtClean="0"/>
              <a:t>корне</a:t>
            </a:r>
            <a:r>
              <a:rPr lang="ru-RU" dirty="0" smtClean="0"/>
              <a:t> языка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 Небольшое число рецепторов любого из этих раздражителей </a:t>
            </a:r>
            <a:r>
              <a:rPr lang="ru-RU" u="sng" dirty="0" smtClean="0"/>
              <a:t>разбросано по слизистой всей поверхности языка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 Наибольшая чувствительность у вкусовых рецепторов наблюдается при температуре в полости рта 29 °С.</a:t>
            </a:r>
          </a:p>
        </p:txBody>
      </p:sp>
    </p:spTree>
    <p:extLst>
      <p:ext uri="{BB962C8B-B14F-4D97-AF65-F5344CB8AC3E}">
        <p14:creationId xmlns:p14="http://schemas.microsoft.com/office/powerpoint/2010/main" val="1995636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Строение зубов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Picture 2" descr="http://foxford.ru/uploads/tinymce_image/image/21412/%D0%90%D0%BD%D0%B0%D1%82%D0%BE%D0%BC%D0%B8%D1%8F-%D0%B7%D1%83%D0%B1%D0%B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77334" y="1930400"/>
            <a:ext cx="4070512" cy="4116388"/>
          </a:xfrm>
          <a:prstGeom prst="rect">
            <a:avLst/>
          </a:prstGeom>
          <a:noFill/>
          <a:ln w="38100"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foxford.ru/uploads/tinymce_image/image/21414/dentanatom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10554" y="1941513"/>
            <a:ext cx="4466492" cy="4105275"/>
          </a:xfrm>
          <a:prstGeom prst="rect">
            <a:avLst/>
          </a:prstGeom>
          <a:noFill/>
          <a:ln w="38100"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84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Тактильное чувство</a:t>
            </a: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77334" y="2160588"/>
            <a:ext cx="3296789" cy="388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536830" y="1930400"/>
            <a:ext cx="654147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8600" fontAlgn="base">
              <a:spcBef>
                <a:spcPct val="0"/>
              </a:spcBef>
              <a:spcAft>
                <a:spcPct val="0"/>
              </a:spcAft>
            </a:pPr>
            <a:r>
              <a:rPr lang="ru-RU" u="sng" dirty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В коже </a:t>
            </a:r>
            <a:r>
              <a:rPr lang="ru-RU" dirty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есть окончания разных чувствительных клетки, реагирующие на разные факторы:</a:t>
            </a: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endParaRPr lang="ru-RU" dirty="0">
              <a:latin typeface="Arial" pitchFamily="34" charset="0"/>
              <a:cs typeface="Arial" pitchFamily="34" charset="0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dirty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</a:t>
            </a:r>
            <a:r>
              <a:rPr lang="ru-RU" dirty="0" err="1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холодовые</a:t>
            </a:r>
            <a:r>
              <a:rPr lang="ru-RU" dirty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(колбы </a:t>
            </a:r>
            <a:r>
              <a:rPr lang="ru-RU" dirty="0" err="1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Краузе</a:t>
            </a:r>
            <a:r>
              <a:rPr lang="ru-RU" dirty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) и тепловые (</a:t>
            </a:r>
            <a:r>
              <a:rPr lang="ru-RU" dirty="0" err="1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тельцаРуффини</a:t>
            </a:r>
            <a:r>
              <a:rPr lang="ru-RU" dirty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)  рецепторы, они реагируют на изменение Т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dirty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рецепторы давления</a:t>
            </a:r>
            <a:r>
              <a:rPr lang="ru-RU" dirty="0"/>
              <a:t>  - сообщают в мозг о давлении на поверхность кожи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dirty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рецепторы вибрации</a:t>
            </a:r>
          </a:p>
          <a:p>
            <a:r>
              <a:rPr lang="ru-RU" dirty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Другой тип тактильных рецепторов у человека:</a:t>
            </a:r>
          </a:p>
          <a:p>
            <a:r>
              <a:rPr lang="ru-RU" dirty="0" smtClean="0"/>
              <a:t> Волосы на теле человека имеют рецепторы, крепящиеся у основания. Сообщают о прикосновениях, не достигающих кожи и о движении воздуха.</a:t>
            </a:r>
          </a:p>
          <a:p>
            <a:r>
              <a:rPr lang="ru-RU" dirty="0" smtClean="0"/>
              <a:t>Подобно </a:t>
            </a:r>
            <a:r>
              <a:rPr lang="ru-RU" dirty="0" err="1" smtClean="0"/>
              <a:t>вибрисам</a:t>
            </a:r>
            <a:r>
              <a:rPr lang="ru-RU" dirty="0" smtClean="0"/>
              <a:t> у животных - тонко чувствуют структуру того, к чему прикасаются. У многих животных (особенно норных) они выходят за габарит тела.</a:t>
            </a:r>
          </a:p>
        </p:txBody>
      </p:sp>
    </p:spTree>
    <p:extLst>
      <p:ext uri="{BB962C8B-B14F-4D97-AF65-F5344CB8AC3E}">
        <p14:creationId xmlns:p14="http://schemas.microsoft.com/office/powerpoint/2010/main" val="637839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Строение глотки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Picture 2" descr="http://biofile.ru/pic/sj-01-4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10138" y="1930400"/>
            <a:ext cx="6778487" cy="4111626"/>
          </a:xfrm>
          <a:prstGeom prst="rect">
            <a:avLst/>
          </a:prstGeom>
          <a:noFill/>
          <a:ln w="38100"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3284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Строение пищевода.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Picture 2" descr="http://foxford.ru/uploads/tinymce_image/image/21469/%D0%BF%D0%B8%D1%89%D0%B5%D0%B2%D0%BE%D0%B4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77334" y="1930400"/>
            <a:ext cx="7452875" cy="4371009"/>
          </a:xfrm>
          <a:prstGeom prst="rect">
            <a:avLst/>
          </a:prstGeom>
          <a:noFill/>
          <a:ln w="38100"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7147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Строение желудка.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Picture 2" descr="http://foxford.ru/uploads/tinymce_image/image/21471/%D0%B6%D0%B5%D0%BB%D1%83%D0%B4%D0%BE%D0%B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76052" y="470452"/>
            <a:ext cx="4711148" cy="5811078"/>
          </a:xfrm>
          <a:prstGeom prst="rect">
            <a:avLst/>
          </a:prstGeom>
          <a:noFill/>
          <a:ln w="38100"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86862" y="1125414"/>
            <a:ext cx="6789190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</a:pPr>
            <a:r>
              <a:rPr lang="ru-RU" altLang="ru-RU" dirty="0"/>
              <a:t>Находится в брюшной полости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</a:pPr>
            <a:r>
              <a:rPr lang="ru-RU" altLang="ru-RU" dirty="0"/>
              <a:t>Это полый мышечный орган, расположенный в левом подреберье.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</a:pPr>
            <a:r>
              <a:rPr lang="ru-RU" altLang="ru-RU" dirty="0"/>
              <a:t>Объём пустого желудка составляет около 500 мл. 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</a:pPr>
            <a:r>
              <a:rPr lang="ru-RU" altLang="ru-RU" dirty="0"/>
              <a:t>Стенка желудка образована тремя оболочками: слизистой, мышечной и серозной. </a:t>
            </a:r>
            <a:r>
              <a:rPr lang="ru-RU" altLang="ru-RU" dirty="0" err="1"/>
              <a:t>Слизстая</a:t>
            </a:r>
            <a:r>
              <a:rPr lang="ru-RU" altLang="ru-RU" dirty="0"/>
              <a:t> стенка желудка имеет складки, образована однослойным эпителием и железками. Мышечная оболочка образована гладкой мышечной тканью. Серозная оболочка – соединительная ткань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</a:pPr>
            <a:r>
              <a:rPr lang="ru-RU" altLang="ru-RU" dirty="0"/>
              <a:t>Содержимое желудка имеет сильнокислую реакцию, и для защиты стенок желудка от разъедания кислотой специальные железы вырабатывают слизь, покрывающую стенки желудка.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</a:pPr>
            <a:r>
              <a:rPr lang="ru-RU" altLang="ru-RU" dirty="0" err="1"/>
              <a:t>Желудочнй</a:t>
            </a:r>
            <a:r>
              <a:rPr lang="ru-RU" altLang="ru-RU" dirty="0"/>
              <a:t> сок содержит: соляную кислоту, ферменты- пепсин действует на белки расщепляет их до пептид и аминокислот, химозин створаживает молоко, липаза действует на жиры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</a:pPr>
            <a:r>
              <a:rPr lang="ru-RU" altLang="ru-RU" dirty="0"/>
              <a:t>На выход из желудка в кишечник находится привратник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</a:pPr>
            <a:r>
              <a:rPr lang="ru-RU" altLang="ru-RU" dirty="0"/>
              <a:t>В желудке всасывается алкоголь, никотин, лекарства</a:t>
            </a:r>
          </a:p>
        </p:txBody>
      </p:sp>
    </p:spTree>
    <p:extLst>
      <p:ext uri="{BB962C8B-B14F-4D97-AF65-F5344CB8AC3E}">
        <p14:creationId xmlns:p14="http://schemas.microsoft.com/office/powerpoint/2010/main" val="68345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uslide.ru/images/18/24863/960/img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258417"/>
            <a:ext cx="9301553" cy="6062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014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233</TotalTime>
  <Words>2578</Words>
  <Application>Microsoft Office PowerPoint</Application>
  <PresentationFormat>Широкоэкранный</PresentationFormat>
  <Paragraphs>231</Paragraphs>
  <Slides>50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9" baseType="lpstr">
      <vt:lpstr>Arial</vt:lpstr>
      <vt:lpstr>Calibri</vt:lpstr>
      <vt:lpstr>Courier New</vt:lpstr>
      <vt:lpstr>Roboto</vt:lpstr>
      <vt:lpstr>Times New Roman</vt:lpstr>
      <vt:lpstr>Trebuchet MS</vt:lpstr>
      <vt:lpstr>Wingdings</vt:lpstr>
      <vt:lpstr>Wingdings 3</vt:lpstr>
      <vt:lpstr>Аспект</vt:lpstr>
      <vt:lpstr>Тема: Пищеварительная система. Дыхательная система. Анализаторы.</vt:lpstr>
      <vt:lpstr>Основные термины </vt:lpstr>
      <vt:lpstr>Система органов, в которых осуществляется механическая и химическая обработка пищи, всасывание переработанных веществ и выделение непереваренных и неусвоенных составных частей пищи. </vt:lpstr>
      <vt:lpstr>Строение ротовой полости </vt:lpstr>
      <vt:lpstr>Строение зубов </vt:lpstr>
      <vt:lpstr>Строение глотки.</vt:lpstr>
      <vt:lpstr>Строение пищевода.</vt:lpstr>
      <vt:lpstr>Строение желудка.</vt:lpstr>
      <vt:lpstr>Презентация PowerPoint</vt:lpstr>
      <vt:lpstr>Презентация PowerPoint</vt:lpstr>
      <vt:lpstr>Презентация PowerPoint</vt:lpstr>
      <vt:lpstr>Поджелудочная железа.</vt:lpstr>
      <vt:lpstr>Презентация PowerPoint</vt:lpstr>
      <vt:lpstr>В его состав входят: слепая кишка с червеобразным отростком (аппендиксом)- начальный отдел толстого кишечника ободочная кишка, которая имеет восходящий, поперечный, нисходящий и сигмовидный отделы; На границе слепой кишки и восходящего отдела ободочной кишки в толстую кишку впадает подвздошная кишка. Прямая кишка, заканчивающаяся анальным сфинктером и анальным отверстием. Общая длина толстой кишки у человека составляет около 2 метров.  Населен симбиотическими бактериями, которые синтезируют витамины В12 и К и расщепляют клетчатку Слизистая оболочка образует складки Функция: формирование каловых масс и всасывание воды</vt:lpstr>
      <vt:lpstr>Презентация PowerPoint</vt:lpstr>
      <vt:lpstr>Современные методы исследования пищеварительного тракта</vt:lpstr>
      <vt:lpstr>Презентация PowerPoint</vt:lpstr>
      <vt:lpstr>Дыхательная система человека — совокупность органов и тканей, обеспечивающих в организме человека обмен газов между кровью и внешней средой.  К органам дыхания относятся носовая полость, гортань, трахея, бронхи, лёгкие.   </vt:lpstr>
      <vt:lpstr>Носовая полость.</vt:lpstr>
      <vt:lpstr>Гортань-состоит из хрящей, полость которого выстлана слизистой оболочкой, образующей складки</vt:lpstr>
      <vt:lpstr>Трахея </vt:lpstr>
      <vt:lpstr>Трахея </vt:lpstr>
      <vt:lpstr>Бронхи.  В каждое лёгкое с внутренней стороны входят толстые пучки, состоящие из первичного бронха, лёгочной артерии и нервов, а выходят по две лёгочные вены и лимфатические сосуды. Все эти бронхиально-сосудистые пучки, вместе взятые, образуют корень лёгкого. Вокруг лёгочных корней расположено большое количество бронхиальных лимфатических узлов. Входя в лёгкие, левый бронх делится на две, а правый — на три ветви по числу лёгочных долей. В лёгких бронхи образуют так называемое бронхиальное дерево. С каждой новой «веточкой» диаметр бронхов уменьшается, пока они не становятся совсем микроскопическими бронхиолами с диаметром в 0,5 мм. В мягких стенках бронхиол имеются гладкие мышечные волокна и нет хрящевых полуколец. Таких бронхиол насчитывается до 25 млн. </vt:lpstr>
      <vt:lpstr>Внутреннее строение легкого.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Органы чувств (анализаторы). Строение и функции органов зрения и слуха</vt:lpstr>
      <vt:lpstr>Зрительный анализатор.</vt:lpstr>
      <vt:lpstr>Внешнее строение периферической части зрительного анализатора -  глаза</vt:lpstr>
      <vt:lpstr>Глаз имеет 3 оболочки, передние и задние части которых отличаются внешне, по строению и функциям:  фиброзная, задний отдел которой образован непрозрачной белочной оболочкой - склерой, а передний отдел прозрачный и называется роговица  сосудистая. В ней проходят кровеносные сосуды, снабжающие глаз. Часть сосудистой оболочки, содержащая пигменты, называется радужной оболочкой. Клетки радужки содержат всего один пигмент, и, если его мало, радужка окрашена в голубой или серый цвет, а если много — в карий или чёрный. Цвет глаз не является приспособительным признаком.  В центре радужной оболочки находится отверстие -  зрачок (от 2 до 8 мм в диаметре), который может изменять свой диаметр в зависимости от яркости света, освещающего глаз за счет сокращения глазных мышц  сетчатую оболочку. Задняя часть сетчатки воспринимает световые раздражения и преобразует их в нервные импульсы. Передняя ее часть — слепая и не содержит светочувствительных элементов. </vt:lpstr>
      <vt:lpstr>Презентация PowerPoint</vt:lpstr>
      <vt:lpstr>Сетчатка содержит зрительные рецепторы — колбочки (около 7 млн) и палочки (около 130 млн).  Палочки  В палочках содержится зрительный пигмент родопсин, они более чувствительны, чем колбочки, и обеспечивают чёрно-белое зрение при плохом освещении.  Колбочки Колбочки  содержат зрительный пигмент иодопсин и обеспечивают цветное зрение в условиях хорошей освещённости. Считается, что есть три вида колбочек, воспринимающих красный, зелёный и синий цвета соответственно. Все остальные оттенки определяются комбинацией возбуждения в этих трёх типах рецепторов. Под действием квантов света зрительные пигменты распадаются , возбуждая электрические сигналы, которые передаются от палочек и колбочек к зрительному нерву, и по его волокнам импульсы поступают в мозг. Слепое пятно  В месте выхода зрительного нерва из сетчатки отсутствуют и колбочки, и палочки. Это место называется слепым пятном. Жёлтое пятно  Больше всего колбочек располагается прямо напротив зрачка — в жёлтом пятне, а в периферических отделах сетчатки колбочек почти нет, там располагаются одни палочки Цвет Существует 3 вида колбочек. Они распознают только красный, зеленый и синий цвета.  Все остальные цвета получаются путем их смешения в разных концентрациях. Эту теорию разработал Н. В. Ломоносов, а потом развил Г. Гельмгольц. </vt:lpstr>
      <vt:lpstr>Внутреннее строение глаза.</vt:lpstr>
      <vt:lpstr>Получение изображения.</vt:lpstr>
      <vt:lpstr>Заболевания органа зрения.</vt:lpstr>
      <vt:lpstr>Звуковой анализатор человека.</vt:lpstr>
      <vt:lpstr>Периферическая часть слухового анализатора. Наружное ухо </vt:lpstr>
      <vt:lpstr>Периферическая часть слухового анализатора. Среднее ухо.</vt:lpstr>
      <vt:lpstr>Периферическая часть слухового анализатора. Внутреннее ухо.</vt:lpstr>
      <vt:lpstr>Передача звука в ЦНС</vt:lpstr>
      <vt:lpstr>Вестибулярный анализатор</vt:lpstr>
      <vt:lpstr>Презентация PowerPoint</vt:lpstr>
      <vt:lpstr>Строение и функция вестибулярного аппарата. Периферическая часть</vt:lpstr>
      <vt:lpstr>Обонятельные рецепторы, передача импульса в мозг</vt:lpstr>
      <vt:lpstr>Вкусовой анализатор. Строение. Значение</vt:lpstr>
      <vt:lpstr>Компоненты вкуса у человека.</vt:lpstr>
      <vt:lpstr>Тактильное чувство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Пищеварительная система. Дыхательная система. Анализаторы.</dc:title>
  <dc:creator>User190819</dc:creator>
  <cp:lastModifiedBy>User190819</cp:lastModifiedBy>
  <cp:revision>29</cp:revision>
  <dcterms:created xsi:type="dcterms:W3CDTF">2022-03-01T17:58:50Z</dcterms:created>
  <dcterms:modified xsi:type="dcterms:W3CDTF">2022-03-04T20:00:00Z</dcterms:modified>
</cp:coreProperties>
</file>