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9" r:id="rId4"/>
    <p:sldId id="281" r:id="rId5"/>
    <p:sldId id="280" r:id="rId6"/>
    <p:sldId id="277" r:id="rId7"/>
    <p:sldId id="287" r:id="rId8"/>
    <p:sldId id="279" r:id="rId9"/>
    <p:sldId id="266" r:id="rId10"/>
    <p:sldId id="278" r:id="rId11"/>
    <p:sldId id="261" r:id="rId12"/>
    <p:sldId id="263" r:id="rId13"/>
    <p:sldId id="262" r:id="rId14"/>
    <p:sldId id="267" r:id="rId15"/>
    <p:sldId id="268" r:id="rId16"/>
    <p:sldId id="269" r:id="rId17"/>
    <p:sldId id="273" r:id="rId18"/>
    <p:sldId id="275" r:id="rId19"/>
    <p:sldId id="274" r:id="rId20"/>
    <p:sldId id="276" r:id="rId21"/>
    <p:sldId id="282" r:id="rId22"/>
    <p:sldId id="283" r:id="rId23"/>
    <p:sldId id="284" r:id="rId24"/>
    <p:sldId id="285" r:id="rId25"/>
    <p:sldId id="286" r:id="rId26"/>
    <p:sldId id="271" r:id="rId27"/>
    <p:sldId id="272" r:id="rId2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182" autoAdjust="0"/>
  </p:normalViewPr>
  <p:slideViewPr>
    <p:cSldViewPr snapToGrid="0">
      <p:cViewPr varScale="1">
        <p:scale>
          <a:sx n="62" d="100"/>
          <a:sy n="62" d="100"/>
        </p:scale>
        <p:origin x="1032"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F44063-8EB1-4823-A27D-0DDE7C24A0E6}" type="datetimeFigureOut">
              <a:rPr lang="ru-RU" smtClean="0"/>
              <a:t>29.08.2018</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14572E-6E8B-45C3-A171-398F0267308F}" type="slidenum">
              <a:rPr lang="ru-RU" smtClean="0"/>
              <a:t>‹#›</a:t>
            </a:fld>
            <a:endParaRPr lang="ru-RU"/>
          </a:p>
        </p:txBody>
      </p:sp>
    </p:spTree>
    <p:extLst>
      <p:ext uri="{BB962C8B-B14F-4D97-AF65-F5344CB8AC3E}">
        <p14:creationId xmlns:p14="http://schemas.microsoft.com/office/powerpoint/2010/main" val="19877773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E14572E-6E8B-45C3-A171-398F0267308F}" type="slidenum">
              <a:rPr lang="ru-RU" smtClean="0"/>
              <a:t>21</a:t>
            </a:fld>
            <a:endParaRPr lang="ru-RU"/>
          </a:p>
        </p:txBody>
      </p:sp>
    </p:spTree>
    <p:extLst>
      <p:ext uri="{BB962C8B-B14F-4D97-AF65-F5344CB8AC3E}">
        <p14:creationId xmlns:p14="http://schemas.microsoft.com/office/powerpoint/2010/main" val="25803991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2D1AEC6-8059-4F0A-B377-89F219377FB8}" type="datetimeFigureOut">
              <a:rPr lang="ru-RU" smtClean="0"/>
              <a:pPr/>
              <a:t>29.08.2018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DCE4E90-E500-4061-ACA4-510172B317D5}" type="slidenum">
              <a:rPr lang="ru-RU" smtClean="0"/>
              <a:pPr/>
              <a:t>‹#›</a:t>
            </a:fld>
            <a:endParaRPr lang="ru-RU"/>
          </a:p>
        </p:txBody>
      </p:sp>
    </p:spTree>
    <p:extLst>
      <p:ext uri="{BB962C8B-B14F-4D97-AF65-F5344CB8AC3E}">
        <p14:creationId xmlns:p14="http://schemas.microsoft.com/office/powerpoint/2010/main" val="720306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2D1AEC6-8059-4F0A-B377-89F219377FB8}" type="datetimeFigureOut">
              <a:rPr lang="ru-RU" smtClean="0"/>
              <a:pPr/>
              <a:t>29.08.2018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DCE4E90-E500-4061-ACA4-510172B317D5}" type="slidenum">
              <a:rPr lang="ru-RU" smtClean="0"/>
              <a:pPr/>
              <a:t>‹#›</a:t>
            </a:fld>
            <a:endParaRPr lang="ru-RU"/>
          </a:p>
        </p:txBody>
      </p:sp>
    </p:spTree>
    <p:extLst>
      <p:ext uri="{BB962C8B-B14F-4D97-AF65-F5344CB8AC3E}">
        <p14:creationId xmlns:p14="http://schemas.microsoft.com/office/powerpoint/2010/main" val="962344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2D1AEC6-8059-4F0A-B377-89F219377FB8}" type="datetimeFigureOut">
              <a:rPr lang="ru-RU" smtClean="0"/>
              <a:pPr/>
              <a:t>29.08.2018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DCE4E90-E500-4061-ACA4-510172B317D5}" type="slidenum">
              <a:rPr lang="ru-RU" smtClean="0"/>
              <a:pPr/>
              <a:t>‹#›</a:t>
            </a:fld>
            <a:endParaRPr lang="ru-RU"/>
          </a:p>
        </p:txBody>
      </p:sp>
    </p:spTree>
    <p:extLst>
      <p:ext uri="{BB962C8B-B14F-4D97-AF65-F5344CB8AC3E}">
        <p14:creationId xmlns:p14="http://schemas.microsoft.com/office/powerpoint/2010/main" val="183084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2D1AEC6-8059-4F0A-B377-89F219377FB8}" type="datetimeFigureOut">
              <a:rPr lang="ru-RU" smtClean="0"/>
              <a:pPr/>
              <a:t>29.08.2018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DCE4E90-E500-4061-ACA4-510172B317D5}" type="slidenum">
              <a:rPr lang="ru-RU" smtClean="0"/>
              <a:pPr/>
              <a:t>‹#›</a:t>
            </a:fld>
            <a:endParaRPr lang="ru-RU"/>
          </a:p>
        </p:txBody>
      </p:sp>
    </p:spTree>
    <p:extLst>
      <p:ext uri="{BB962C8B-B14F-4D97-AF65-F5344CB8AC3E}">
        <p14:creationId xmlns:p14="http://schemas.microsoft.com/office/powerpoint/2010/main" val="2679651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2D1AEC6-8059-4F0A-B377-89F219377FB8}" type="datetimeFigureOut">
              <a:rPr lang="ru-RU" smtClean="0"/>
              <a:pPr/>
              <a:t>29.08.2018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DCE4E90-E500-4061-ACA4-510172B317D5}" type="slidenum">
              <a:rPr lang="ru-RU" smtClean="0"/>
              <a:pPr/>
              <a:t>‹#›</a:t>
            </a:fld>
            <a:endParaRPr lang="ru-RU"/>
          </a:p>
        </p:txBody>
      </p:sp>
    </p:spTree>
    <p:extLst>
      <p:ext uri="{BB962C8B-B14F-4D97-AF65-F5344CB8AC3E}">
        <p14:creationId xmlns:p14="http://schemas.microsoft.com/office/powerpoint/2010/main" val="12236817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2D1AEC6-8059-4F0A-B377-89F219377FB8}" type="datetimeFigureOut">
              <a:rPr lang="ru-RU" smtClean="0"/>
              <a:pPr/>
              <a:t>29.08.2018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DCE4E90-E500-4061-ACA4-510172B317D5}" type="slidenum">
              <a:rPr lang="ru-RU" smtClean="0"/>
              <a:pPr/>
              <a:t>‹#›</a:t>
            </a:fld>
            <a:endParaRPr lang="ru-RU"/>
          </a:p>
        </p:txBody>
      </p:sp>
    </p:spTree>
    <p:extLst>
      <p:ext uri="{BB962C8B-B14F-4D97-AF65-F5344CB8AC3E}">
        <p14:creationId xmlns:p14="http://schemas.microsoft.com/office/powerpoint/2010/main" val="240892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2D1AEC6-8059-4F0A-B377-89F219377FB8}" type="datetimeFigureOut">
              <a:rPr lang="ru-RU" smtClean="0"/>
              <a:pPr/>
              <a:t>29.08.2018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DCE4E90-E500-4061-ACA4-510172B317D5}" type="slidenum">
              <a:rPr lang="ru-RU" smtClean="0"/>
              <a:pPr/>
              <a:t>‹#›</a:t>
            </a:fld>
            <a:endParaRPr lang="ru-RU"/>
          </a:p>
        </p:txBody>
      </p:sp>
    </p:spTree>
    <p:extLst>
      <p:ext uri="{BB962C8B-B14F-4D97-AF65-F5344CB8AC3E}">
        <p14:creationId xmlns:p14="http://schemas.microsoft.com/office/powerpoint/2010/main" val="19727580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2D1AEC6-8059-4F0A-B377-89F219377FB8}" type="datetimeFigureOut">
              <a:rPr lang="ru-RU" smtClean="0"/>
              <a:pPr/>
              <a:t>29.08.2018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DCE4E90-E500-4061-ACA4-510172B317D5}" type="slidenum">
              <a:rPr lang="ru-RU" smtClean="0"/>
              <a:pPr/>
              <a:t>‹#›</a:t>
            </a:fld>
            <a:endParaRPr lang="ru-RU"/>
          </a:p>
        </p:txBody>
      </p:sp>
    </p:spTree>
    <p:extLst>
      <p:ext uri="{BB962C8B-B14F-4D97-AF65-F5344CB8AC3E}">
        <p14:creationId xmlns:p14="http://schemas.microsoft.com/office/powerpoint/2010/main" val="3095730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2D1AEC6-8059-4F0A-B377-89F219377FB8}" type="datetimeFigureOut">
              <a:rPr lang="ru-RU" smtClean="0"/>
              <a:pPr/>
              <a:t>29.08.2018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DCE4E90-E500-4061-ACA4-510172B317D5}" type="slidenum">
              <a:rPr lang="ru-RU" smtClean="0"/>
              <a:pPr/>
              <a:t>‹#›</a:t>
            </a:fld>
            <a:endParaRPr lang="ru-RU"/>
          </a:p>
        </p:txBody>
      </p:sp>
    </p:spTree>
    <p:extLst>
      <p:ext uri="{BB962C8B-B14F-4D97-AF65-F5344CB8AC3E}">
        <p14:creationId xmlns:p14="http://schemas.microsoft.com/office/powerpoint/2010/main" val="1914051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2D1AEC6-8059-4F0A-B377-89F219377FB8}" type="datetimeFigureOut">
              <a:rPr lang="ru-RU" smtClean="0"/>
              <a:pPr/>
              <a:t>29.08.2018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DCE4E90-E500-4061-ACA4-510172B317D5}" type="slidenum">
              <a:rPr lang="ru-RU" smtClean="0"/>
              <a:pPr/>
              <a:t>‹#›</a:t>
            </a:fld>
            <a:endParaRPr lang="ru-RU"/>
          </a:p>
        </p:txBody>
      </p:sp>
    </p:spTree>
    <p:extLst>
      <p:ext uri="{BB962C8B-B14F-4D97-AF65-F5344CB8AC3E}">
        <p14:creationId xmlns:p14="http://schemas.microsoft.com/office/powerpoint/2010/main" val="796880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2D1AEC6-8059-4F0A-B377-89F219377FB8}" type="datetimeFigureOut">
              <a:rPr lang="ru-RU" smtClean="0"/>
              <a:pPr/>
              <a:t>29.08.2018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DCE4E90-E500-4061-ACA4-510172B317D5}" type="slidenum">
              <a:rPr lang="ru-RU" smtClean="0"/>
              <a:pPr/>
              <a:t>‹#›</a:t>
            </a:fld>
            <a:endParaRPr lang="ru-RU"/>
          </a:p>
        </p:txBody>
      </p:sp>
    </p:spTree>
    <p:extLst>
      <p:ext uri="{BB962C8B-B14F-4D97-AF65-F5344CB8AC3E}">
        <p14:creationId xmlns:p14="http://schemas.microsoft.com/office/powerpoint/2010/main" val="87415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D1AEC6-8059-4F0A-B377-89F219377FB8}" type="datetimeFigureOut">
              <a:rPr lang="ru-RU" smtClean="0"/>
              <a:pPr/>
              <a:t>29.08.2018</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CE4E90-E500-4061-ACA4-510172B317D5}" type="slidenum">
              <a:rPr lang="ru-RU" smtClean="0"/>
              <a:pPr/>
              <a:t>‹#›</a:t>
            </a:fld>
            <a:endParaRPr lang="ru-RU"/>
          </a:p>
        </p:txBody>
      </p:sp>
    </p:spTree>
    <p:extLst>
      <p:ext uri="{BB962C8B-B14F-4D97-AF65-F5344CB8AC3E}">
        <p14:creationId xmlns:p14="http://schemas.microsoft.com/office/powerpoint/2010/main" val="2275736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2017643"/>
            <a:ext cx="9850582" cy="2693841"/>
          </a:xfrm>
          <a:ln w="57150">
            <a:solidFill>
              <a:srgbClr val="92D050"/>
            </a:solidFill>
          </a:ln>
        </p:spPr>
        <p:txBody>
          <a:bodyPr>
            <a:noAutofit/>
          </a:bodyPr>
          <a:lstStyle/>
          <a:p>
            <a:pPr>
              <a:lnSpc>
                <a:spcPts val="4320"/>
              </a:lnSpc>
            </a:pPr>
            <a:r>
              <a:rPr lang="ru-RU" sz="3600" dirty="0" smtClean="0">
                <a:latin typeface="Arial Black" panose="020B0A04020102020204" pitchFamily="34" charset="0"/>
              </a:rPr>
              <a:t/>
            </a:r>
            <a:br>
              <a:rPr lang="ru-RU" sz="3600" dirty="0" smtClean="0">
                <a:latin typeface="Arial Black" panose="020B0A04020102020204" pitchFamily="34" charset="0"/>
              </a:rPr>
            </a:br>
            <a:r>
              <a:rPr lang="ru-RU" sz="3600" dirty="0">
                <a:latin typeface="Arial Black" panose="020B0A04020102020204" pitchFamily="34" charset="0"/>
              </a:rPr>
              <a:t/>
            </a:r>
            <a:br>
              <a:rPr lang="ru-RU" sz="3600" dirty="0">
                <a:latin typeface="Arial Black" panose="020B0A04020102020204" pitchFamily="34" charset="0"/>
              </a:rPr>
            </a:br>
            <a:r>
              <a:rPr lang="ru-RU" sz="3600" dirty="0" smtClean="0">
                <a:latin typeface="Arial Black" panose="020B0A04020102020204" pitchFamily="34" charset="0"/>
              </a:rPr>
              <a:t/>
            </a:r>
            <a:br>
              <a:rPr lang="ru-RU" sz="3600" dirty="0" smtClean="0">
                <a:latin typeface="Arial Black" panose="020B0A04020102020204" pitchFamily="34" charset="0"/>
              </a:rPr>
            </a:br>
            <a:r>
              <a:rPr lang="ru-RU" sz="3600" dirty="0">
                <a:latin typeface="Arial Black" panose="020B0A04020102020204" pitchFamily="34" charset="0"/>
              </a:rPr>
              <a:t/>
            </a:r>
            <a:br>
              <a:rPr lang="ru-RU" sz="3600" dirty="0">
                <a:latin typeface="Arial Black" panose="020B0A04020102020204" pitchFamily="34" charset="0"/>
              </a:rPr>
            </a:br>
            <a:r>
              <a:rPr lang="ru-RU" sz="3600" dirty="0" smtClean="0">
                <a:latin typeface="Arial Black" panose="020B0A04020102020204" pitchFamily="34" charset="0"/>
              </a:rPr>
              <a:t/>
            </a:r>
            <a:br>
              <a:rPr lang="ru-RU" sz="3600" dirty="0" smtClean="0">
                <a:latin typeface="Arial Black" panose="020B0A04020102020204" pitchFamily="34" charset="0"/>
              </a:rPr>
            </a:br>
            <a:r>
              <a:rPr lang="ru-RU" sz="3600" b="1" u="sng" dirty="0" smtClean="0">
                <a:latin typeface="Times New Roman" panose="02020603050405020304" pitchFamily="18" charset="0"/>
                <a:cs typeface="Times New Roman" panose="02020603050405020304" pitchFamily="18" charset="0"/>
              </a:rPr>
              <a:t>Особенности реализации профильного</a:t>
            </a:r>
            <a:br>
              <a:rPr lang="ru-RU" sz="3600" b="1" u="sng" dirty="0" smtClean="0">
                <a:latin typeface="Times New Roman" panose="02020603050405020304" pitchFamily="18" charset="0"/>
                <a:cs typeface="Times New Roman" panose="02020603050405020304" pitchFamily="18" charset="0"/>
              </a:rPr>
            </a:br>
            <a:r>
              <a:rPr lang="ru-RU" sz="3600" b="1" u="sng" dirty="0">
                <a:latin typeface="Times New Roman" panose="02020603050405020304" pitchFamily="18" charset="0"/>
                <a:cs typeface="Times New Roman" panose="02020603050405020304" pitchFamily="18" charset="0"/>
              </a:rPr>
              <a:t/>
            </a:r>
            <a:br>
              <a:rPr lang="ru-RU" sz="3600" b="1" u="sng" dirty="0">
                <a:latin typeface="Times New Roman" panose="02020603050405020304" pitchFamily="18" charset="0"/>
                <a:cs typeface="Times New Roman" panose="02020603050405020304" pitchFamily="18" charset="0"/>
              </a:rPr>
            </a:br>
            <a:r>
              <a:rPr lang="ru-RU" sz="3600" b="1" u="sng" dirty="0" smtClean="0">
                <a:latin typeface="Times New Roman" panose="02020603050405020304" pitchFamily="18" charset="0"/>
                <a:cs typeface="Times New Roman" panose="02020603050405020304" pitchFamily="18" charset="0"/>
              </a:rPr>
              <a:t> обучения школьников в условиях ФГОС</a:t>
            </a:r>
            <a:br>
              <a:rPr lang="ru-RU" sz="3600" b="1" u="sng" dirty="0" smtClean="0">
                <a:latin typeface="Times New Roman" panose="02020603050405020304" pitchFamily="18" charset="0"/>
                <a:cs typeface="Times New Roman" panose="02020603050405020304" pitchFamily="18" charset="0"/>
              </a:rPr>
            </a:br>
            <a:endParaRPr lang="ru-RU" sz="3600" b="1" u="sng"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6345382" y="5237018"/>
            <a:ext cx="5029200" cy="997526"/>
          </a:xfrm>
        </p:spPr>
        <p:txBody>
          <a:bodyPr>
            <a:normAutofit fontScale="85000" lnSpcReduction="20000"/>
          </a:bodyPr>
          <a:lstStyle/>
          <a:p>
            <a:pPr algn="r"/>
            <a:r>
              <a:rPr lang="ru-RU" dirty="0" smtClean="0">
                <a:latin typeface="Times New Roman" panose="02020603050405020304" pitchFamily="18" charset="0"/>
                <a:cs typeface="Times New Roman" panose="02020603050405020304" pitchFamily="18" charset="0"/>
              </a:rPr>
              <a:t>Августовская педагогическая неделя</a:t>
            </a:r>
          </a:p>
          <a:p>
            <a:pPr algn="r"/>
            <a:r>
              <a:rPr lang="ru-RU" dirty="0" smtClean="0">
                <a:latin typeface="Times New Roman" panose="02020603050405020304" pitchFamily="18" charset="0"/>
                <a:cs typeface="Times New Roman" panose="02020603050405020304" pitchFamily="18" charset="0"/>
              </a:rPr>
              <a:t>29.08.2018 </a:t>
            </a:r>
            <a:r>
              <a:rPr lang="ru-RU" dirty="0" smtClean="0">
                <a:latin typeface="Times New Roman" panose="02020603050405020304" pitchFamily="18" charset="0"/>
                <a:cs typeface="Times New Roman" panose="02020603050405020304" pitchFamily="18" charset="0"/>
              </a:rPr>
              <a:t>год</a:t>
            </a:r>
          </a:p>
          <a:p>
            <a:pPr algn="r"/>
            <a:r>
              <a:rPr lang="ru-RU" dirty="0" smtClean="0">
                <a:latin typeface="Times New Roman" panose="02020603050405020304" pitchFamily="18" charset="0"/>
                <a:cs typeface="Times New Roman" panose="02020603050405020304" pitchFamily="18" charset="0"/>
              </a:rPr>
              <a:t>Шпак Н.А., методист МКУО РИМЦ</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329616" y="174443"/>
            <a:ext cx="1803984" cy="1843200"/>
          </a:xfrm>
          <a:prstGeom prst="rect">
            <a:avLst/>
          </a:prstGeom>
        </p:spPr>
      </p:pic>
    </p:spTree>
    <p:extLst>
      <p:ext uri="{BB962C8B-B14F-4D97-AF65-F5344CB8AC3E}">
        <p14:creationId xmlns:p14="http://schemas.microsoft.com/office/powerpoint/2010/main" val="33377771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30582" y="365125"/>
            <a:ext cx="9123218" cy="1325563"/>
          </a:xfrm>
        </p:spPr>
        <p:txBody>
          <a:bodyPr/>
          <a:lstStyle/>
          <a:p>
            <a:pPr algn="ctr"/>
            <a:r>
              <a:rPr lang="ru-RU" b="1" u="sng" dirty="0" smtClean="0">
                <a:latin typeface="Times New Roman" panose="02020603050405020304" pitchFamily="18" charset="0"/>
                <a:cs typeface="Times New Roman" panose="02020603050405020304" pitchFamily="18" charset="0"/>
              </a:rPr>
              <a:t>Понятия  </a:t>
            </a:r>
            <a:endParaRPr lang="ru-RU" b="1" u="sng"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842655"/>
            <a:ext cx="10515600" cy="4334307"/>
          </a:xfrm>
        </p:spPr>
        <p:txBody>
          <a:bodyPr>
            <a:normAutofit fontScale="92500"/>
          </a:bodyPr>
          <a:lstStyle/>
          <a:p>
            <a:pPr algn="just"/>
            <a:r>
              <a:rPr lang="ru-RU" b="1" u="sng" dirty="0" smtClean="0">
                <a:latin typeface="Times New Roman" panose="02020603050405020304" pitchFamily="18" charset="0"/>
                <a:cs typeface="Times New Roman" panose="02020603050405020304" pitchFamily="18" charset="0"/>
              </a:rPr>
              <a:t>Учебный план </a:t>
            </a:r>
            <a:r>
              <a:rPr lang="ru-RU" sz="2000" dirty="0" smtClean="0">
                <a:latin typeface="Times New Roman" panose="02020603050405020304" pitchFamily="18" charset="0"/>
                <a:cs typeface="Times New Roman" panose="02020603050405020304" pitchFamily="18" charset="0"/>
              </a:rPr>
              <a:t>- </a:t>
            </a:r>
            <a:r>
              <a:rPr lang="ru-RU" sz="2400" dirty="0" smtClean="0">
                <a:latin typeface="Times New Roman" panose="02020603050405020304" pitchFamily="18" charset="0"/>
                <a:cs typeface="Times New Roman" panose="02020603050405020304" pitchFamily="18" charset="0"/>
              </a:rPr>
              <a:t>документ, который</a:t>
            </a:r>
            <a:r>
              <a:rPr lang="ru-RU" sz="2400" dirty="0">
                <a:latin typeface="Times New Roman" panose="02020603050405020304" pitchFamily="18" charset="0"/>
                <a:cs typeface="Times New Roman" panose="02020603050405020304" pitchFamily="18" charset="0"/>
              </a:rPr>
              <a:t> </a:t>
            </a:r>
            <a:r>
              <a:rPr lang="ru-RU" sz="2400" dirty="0" smtClean="0">
                <a:latin typeface="Times New Roman" panose="02020603050405020304" pitchFamily="18" charset="0"/>
                <a:cs typeface="Times New Roman" panose="02020603050405020304" pitchFamily="18" charset="0"/>
              </a:rPr>
              <a:t>определяет</a:t>
            </a:r>
            <a:r>
              <a:rPr lang="ru-RU" sz="2400" dirty="0">
                <a:latin typeface="Times New Roman" panose="02020603050405020304" pitchFamily="18" charset="0"/>
                <a:cs typeface="Times New Roman" panose="02020603050405020304" pitchFamily="18" charset="0"/>
              </a:rPr>
              <a:t> </a:t>
            </a:r>
            <a:r>
              <a:rPr lang="ru-RU" sz="2400" dirty="0" smtClean="0">
                <a:latin typeface="Times New Roman" panose="02020603050405020304" pitchFamily="18" charset="0"/>
                <a:cs typeface="Times New Roman" panose="02020603050405020304" pitchFamily="18" charset="0"/>
              </a:rPr>
              <a:t>перечень, трудоемкость, последовательность и	распределение по периодам обучения</a:t>
            </a:r>
            <a:r>
              <a:rPr lang="ru-RU" sz="2400" dirty="0">
                <a:latin typeface="Times New Roman" panose="02020603050405020304" pitchFamily="18" charset="0"/>
                <a:cs typeface="Times New Roman" panose="02020603050405020304" pitchFamily="18" charset="0"/>
              </a:rPr>
              <a:t> </a:t>
            </a:r>
            <a:r>
              <a:rPr lang="ru-RU" sz="2400" dirty="0" smtClean="0">
                <a:latin typeface="Times New Roman" panose="02020603050405020304" pitchFamily="18" charset="0"/>
                <a:cs typeface="Times New Roman" panose="02020603050405020304" pitchFamily="18" charset="0"/>
              </a:rPr>
              <a:t>учебных предметов,</a:t>
            </a:r>
            <a:r>
              <a:rPr lang="ru-RU" sz="2400" dirty="0">
                <a:latin typeface="Times New Roman" panose="02020603050405020304" pitchFamily="18" charset="0"/>
                <a:cs typeface="Times New Roman" panose="02020603050405020304" pitchFamily="18" charset="0"/>
              </a:rPr>
              <a:t> </a:t>
            </a:r>
            <a:r>
              <a:rPr lang="ru-RU" sz="2400" dirty="0" smtClean="0">
                <a:latin typeface="Times New Roman" panose="02020603050405020304" pitchFamily="18" charset="0"/>
                <a:cs typeface="Times New Roman" panose="02020603050405020304" pitchFamily="18" charset="0"/>
              </a:rPr>
              <a:t>курсов,  дисциплин (модулей), практики, иных видов учебной  деятельности и, если иное не установлено настоящим Федеральным  законом, формы промежуточной аттестации обучающихся.</a:t>
            </a:r>
          </a:p>
          <a:p>
            <a:pPr algn="just"/>
            <a:r>
              <a:rPr lang="ru-RU" b="1" u="sng" dirty="0" smtClean="0">
                <a:latin typeface="Times New Roman" panose="02020603050405020304" pitchFamily="18" charset="0"/>
                <a:cs typeface="Times New Roman" panose="02020603050405020304" pitchFamily="18" charset="0"/>
              </a:rPr>
              <a:t>Индивидуальный учебный план - </a:t>
            </a:r>
            <a:r>
              <a:rPr lang="ru-RU" sz="2400" dirty="0" smtClean="0">
                <a:latin typeface="Times New Roman" panose="02020603050405020304" pitchFamily="18" charset="0"/>
                <a:cs typeface="Times New Roman" panose="02020603050405020304" pitchFamily="18" charset="0"/>
              </a:rPr>
              <a:t>учебный план, обеспечивающий освоение образовательной программы на основе индивидуализации ее содержания с учетом особенностей  и образовательных потребностей конкретного обучающегося.</a:t>
            </a:r>
          </a:p>
          <a:p>
            <a:pPr marL="0" indent="0" algn="just">
              <a:buNone/>
            </a:pPr>
            <a:endParaRPr lang="ru-RU" sz="2400" dirty="0" smtClean="0">
              <a:latin typeface="Times New Roman" panose="02020603050405020304" pitchFamily="18" charset="0"/>
              <a:cs typeface="Times New Roman" panose="02020603050405020304" pitchFamily="18" charset="0"/>
            </a:endParaRPr>
          </a:p>
          <a:p>
            <a:pPr marL="0" indent="0" algn="just">
              <a:buNone/>
            </a:pPr>
            <a:endParaRPr lang="ru-RU" sz="2400" dirty="0">
              <a:latin typeface="Times New Roman" panose="02020603050405020304" pitchFamily="18" charset="0"/>
              <a:cs typeface="Times New Roman" panose="02020603050405020304" pitchFamily="18" charset="0"/>
            </a:endParaRPr>
          </a:p>
          <a:p>
            <a:pPr marL="0" indent="0" algn="just">
              <a:buNone/>
            </a:pPr>
            <a:r>
              <a:rPr lang="ru-RU" sz="2400" b="1" u="sng" dirty="0" smtClean="0">
                <a:latin typeface="Times New Roman" panose="02020603050405020304" pitchFamily="18" charset="0"/>
                <a:cs typeface="Times New Roman" panose="02020603050405020304" pitchFamily="18" charset="0"/>
              </a:rPr>
              <a:t>( ст. 2	Федерального закона от29.12.2012 г. № 273-ФЗ «Об образовании в Российской Федерации)</a:t>
            </a:r>
          </a:p>
          <a:p>
            <a:pPr algn="just"/>
            <a:endParaRPr lang="ru-RU" sz="2400" b="1"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290945" y="107330"/>
            <a:ext cx="1804572" cy="1841152"/>
          </a:xfrm>
          <a:prstGeom prst="rect">
            <a:avLst/>
          </a:prstGeom>
        </p:spPr>
      </p:pic>
    </p:spTree>
    <p:extLst>
      <p:ext uri="{BB962C8B-B14F-4D97-AF65-F5344CB8AC3E}">
        <p14:creationId xmlns:p14="http://schemas.microsoft.com/office/powerpoint/2010/main" val="23583749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69133" y="-31655"/>
            <a:ext cx="7308273" cy="952231"/>
          </a:xfrm>
        </p:spPr>
        <p:txBody>
          <a:bodyPr/>
          <a:lstStyle/>
          <a:p>
            <a:pPr algn="ctr"/>
            <a:r>
              <a:rPr lang="ru-RU" b="1" u="sng" dirty="0" smtClean="0">
                <a:latin typeface="Times New Roman" panose="02020603050405020304" pitchFamily="18" charset="0"/>
                <a:cs typeface="Times New Roman" panose="02020603050405020304" pitchFamily="18" charset="0"/>
              </a:rPr>
              <a:t>Учебный план </a:t>
            </a:r>
            <a:endParaRPr lang="ru-RU" b="1" u="sng"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0" y="-31655"/>
            <a:ext cx="1412706" cy="1441342"/>
          </a:xfrm>
          <a:prstGeom prst="rect">
            <a:avLst/>
          </a:prstGeom>
        </p:spPr>
      </p:pic>
      <p:graphicFrame>
        <p:nvGraphicFramePr>
          <p:cNvPr id="9" name="Объект 8"/>
          <p:cNvGraphicFramePr>
            <a:graphicFrameLocks noGrp="1"/>
          </p:cNvGraphicFramePr>
          <p:nvPr>
            <p:ph idx="1"/>
            <p:extLst>
              <p:ext uri="{D42A27DB-BD31-4B8C-83A1-F6EECF244321}">
                <p14:modId xmlns:p14="http://schemas.microsoft.com/office/powerpoint/2010/main" val="2249484294"/>
              </p:ext>
            </p:extLst>
          </p:nvPr>
        </p:nvGraphicFramePr>
        <p:xfrm>
          <a:off x="1348353" y="1146875"/>
          <a:ext cx="10332204" cy="4541520"/>
        </p:xfrm>
        <a:graphic>
          <a:graphicData uri="http://schemas.openxmlformats.org/drawingml/2006/table">
            <a:tbl>
              <a:tblPr firstRow="1" bandRow="1">
                <a:tableStyleId>{5C22544A-7EE6-4342-B048-85BDC9FD1C3A}</a:tableStyleId>
              </a:tblPr>
              <a:tblGrid>
                <a:gridCol w="1773199">
                  <a:extLst>
                    <a:ext uri="{9D8B030D-6E8A-4147-A177-3AD203B41FA5}">
                      <a16:colId xmlns:a16="http://schemas.microsoft.com/office/drawing/2014/main" val="1977740597"/>
                    </a:ext>
                  </a:extLst>
                </a:gridCol>
                <a:gridCol w="1239409">
                  <a:extLst>
                    <a:ext uri="{9D8B030D-6E8A-4147-A177-3AD203B41FA5}">
                      <a16:colId xmlns:a16="http://schemas.microsoft.com/office/drawing/2014/main" val="621086272"/>
                    </a:ext>
                  </a:extLst>
                </a:gridCol>
                <a:gridCol w="2116693">
                  <a:extLst>
                    <a:ext uri="{9D8B030D-6E8A-4147-A177-3AD203B41FA5}">
                      <a16:colId xmlns:a16="http://schemas.microsoft.com/office/drawing/2014/main" val="1827566739"/>
                    </a:ext>
                  </a:extLst>
                </a:gridCol>
                <a:gridCol w="2004158">
                  <a:extLst>
                    <a:ext uri="{9D8B030D-6E8A-4147-A177-3AD203B41FA5}">
                      <a16:colId xmlns:a16="http://schemas.microsoft.com/office/drawing/2014/main" val="2629585373"/>
                    </a:ext>
                  </a:extLst>
                </a:gridCol>
                <a:gridCol w="3198745">
                  <a:extLst>
                    <a:ext uri="{9D8B030D-6E8A-4147-A177-3AD203B41FA5}">
                      <a16:colId xmlns:a16="http://schemas.microsoft.com/office/drawing/2014/main" val="2227101041"/>
                    </a:ext>
                  </a:extLst>
                </a:gridCol>
              </a:tblGrid>
              <a:tr h="700960">
                <a:tc>
                  <a:txBody>
                    <a:bodyPr/>
                    <a:lstStyle/>
                    <a:p>
                      <a:pPr algn="ctr"/>
                      <a:r>
                        <a:rPr lang="ru-RU" sz="2000" dirty="0" smtClean="0">
                          <a:solidFill>
                            <a:schemeClr val="tx1"/>
                          </a:solidFill>
                          <a:latin typeface="Times New Roman" panose="02020603050405020304" pitchFamily="18" charset="0"/>
                          <a:cs typeface="Times New Roman" panose="02020603050405020304" pitchFamily="18" charset="0"/>
                        </a:rPr>
                        <a:t>уровень</a:t>
                      </a:r>
                      <a:endParaRPr lang="ru-RU"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2000" dirty="0" smtClean="0">
                          <a:solidFill>
                            <a:schemeClr val="tx1"/>
                          </a:solidFill>
                          <a:latin typeface="Times New Roman" panose="02020603050405020304" pitchFamily="18" charset="0"/>
                          <a:cs typeface="Times New Roman" panose="02020603050405020304" pitchFamily="18" charset="0"/>
                        </a:rPr>
                        <a:t>лет освоения</a:t>
                      </a:r>
                      <a:endParaRPr lang="ru-RU"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2000" dirty="0" smtClean="0">
                          <a:solidFill>
                            <a:schemeClr val="tx1"/>
                          </a:solidFill>
                          <a:latin typeface="Times New Roman" panose="02020603050405020304" pitchFamily="18" charset="0"/>
                          <a:cs typeface="Times New Roman" panose="02020603050405020304" pitchFamily="18" charset="0"/>
                        </a:rPr>
                        <a:t>минимальный объём</a:t>
                      </a:r>
                      <a:endParaRPr lang="ru-RU"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2000" dirty="0" smtClean="0">
                          <a:solidFill>
                            <a:schemeClr val="tx1"/>
                          </a:solidFill>
                          <a:latin typeface="Times New Roman" panose="02020603050405020304" pitchFamily="18" charset="0"/>
                          <a:cs typeface="Times New Roman" panose="02020603050405020304" pitchFamily="18" charset="0"/>
                        </a:rPr>
                        <a:t>максимальный объём</a:t>
                      </a:r>
                      <a:endParaRPr lang="ru-RU"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2000" dirty="0" smtClean="0">
                          <a:solidFill>
                            <a:schemeClr val="tx1"/>
                          </a:solidFill>
                          <a:latin typeface="Times New Roman" panose="02020603050405020304" pitchFamily="18" charset="0"/>
                          <a:cs typeface="Times New Roman" panose="02020603050405020304" pitchFamily="18" charset="0"/>
                        </a:rPr>
                        <a:t>соотношение частей </a:t>
                      </a:r>
                      <a:endParaRPr lang="ru-RU"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73916557"/>
                  </a:ext>
                </a:extLst>
              </a:tr>
              <a:tr h="1188585">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Начальное общее образование</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4</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2904</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3345</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ru-RU" sz="1800" b="1" i="0" kern="1200" dirty="0" smtClean="0">
                          <a:solidFill>
                            <a:schemeClr val="dk1"/>
                          </a:solidFill>
                          <a:effectLst/>
                          <a:latin typeface="Times New Roman" panose="02020603050405020304" pitchFamily="18" charset="0"/>
                          <a:ea typeface="+mn-ea"/>
                          <a:cs typeface="Times New Roman" panose="02020603050405020304" pitchFamily="18" charset="0"/>
                        </a:rPr>
                        <a:t>Обязательная 80%, формируемая участниками образовательного процесса, - 20% от общего объема</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78004656"/>
                  </a:ext>
                </a:extLst>
              </a:tr>
              <a:tr h="1188585">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Основное общее образование</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5</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5267</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6020</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ru-RU" b="1" dirty="0" smtClean="0">
                          <a:latin typeface="Times New Roman" panose="02020603050405020304" pitchFamily="18" charset="0"/>
                          <a:cs typeface="Times New Roman" panose="02020603050405020304" pitchFamily="18" charset="0"/>
                        </a:rPr>
                        <a:t>Обязательная- 70%, формируемая участниками образовательного процесса – 30% от общего объёма</a:t>
                      </a:r>
                      <a:endParaRPr lang="ru-RU"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65750048"/>
                  </a:ext>
                </a:extLst>
              </a:tr>
              <a:tr h="1462874">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Среднее общее образование</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2</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2170</a:t>
                      </a:r>
                    </a:p>
                    <a:p>
                      <a:pPr algn="ctr"/>
                      <a:r>
                        <a:rPr lang="ru-RU" sz="2000" b="1" dirty="0" smtClean="0">
                          <a:solidFill>
                            <a:schemeClr val="tx1"/>
                          </a:solidFill>
                          <a:latin typeface="Times New Roman" panose="02020603050405020304" pitchFamily="18" charset="0"/>
                          <a:cs typeface="Times New Roman" panose="02020603050405020304" pitchFamily="18" charset="0"/>
                        </a:rPr>
                        <a:t>(не менее  31 часа/ </a:t>
                      </a:r>
                      <a:r>
                        <a:rPr lang="ru-RU" sz="2000" b="1" dirty="0" err="1" smtClean="0">
                          <a:solidFill>
                            <a:schemeClr val="tx1"/>
                          </a:solidFill>
                          <a:latin typeface="Times New Roman" panose="02020603050405020304" pitchFamily="18" charset="0"/>
                          <a:cs typeface="Times New Roman" panose="02020603050405020304" pitchFamily="18" charset="0"/>
                        </a:rPr>
                        <a:t>нед</a:t>
                      </a:r>
                      <a:r>
                        <a:rPr lang="ru-RU" sz="2000" b="1" dirty="0" smtClean="0">
                          <a:solidFill>
                            <a:schemeClr val="tx1"/>
                          </a:solidFill>
                          <a:latin typeface="Times New Roman" panose="02020603050405020304" pitchFamily="18" charset="0"/>
                          <a:cs typeface="Times New Roman" panose="02020603050405020304" pitchFamily="18" charset="0"/>
                        </a:rPr>
                        <a:t>.)</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2590</a:t>
                      </a:r>
                    </a:p>
                    <a:p>
                      <a:pPr algn="ctr"/>
                      <a:r>
                        <a:rPr lang="ru-RU" sz="2000" b="1" dirty="0" smtClean="0">
                          <a:solidFill>
                            <a:schemeClr val="tx1"/>
                          </a:solidFill>
                          <a:latin typeface="Times New Roman" panose="02020603050405020304" pitchFamily="18" charset="0"/>
                          <a:cs typeface="Times New Roman" panose="02020603050405020304" pitchFamily="18" charset="0"/>
                        </a:rPr>
                        <a:t>(не более 37 часов/</a:t>
                      </a:r>
                      <a:r>
                        <a:rPr lang="ru-RU" sz="2000" b="1" dirty="0" err="1" smtClean="0">
                          <a:solidFill>
                            <a:schemeClr val="tx1"/>
                          </a:solidFill>
                          <a:latin typeface="Times New Roman" panose="02020603050405020304" pitchFamily="18" charset="0"/>
                          <a:cs typeface="Times New Roman" panose="02020603050405020304" pitchFamily="18" charset="0"/>
                        </a:rPr>
                        <a:t>нед</a:t>
                      </a:r>
                      <a:r>
                        <a:rPr lang="ru-RU" sz="2000" b="1" dirty="0" smtClean="0">
                          <a:solidFill>
                            <a:schemeClr val="tx1"/>
                          </a:solidFill>
                          <a:latin typeface="Times New Roman" panose="02020603050405020304" pitchFamily="18" charset="0"/>
                          <a:cs typeface="Times New Roman" panose="02020603050405020304" pitchFamily="18" charset="0"/>
                        </a:rPr>
                        <a:t>.)</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just"/>
                      <a:r>
                        <a:rPr lang="ru-RU" sz="1800" b="1" dirty="0" smtClean="0">
                          <a:latin typeface="Times New Roman" panose="02020603050405020304" pitchFamily="18" charset="0"/>
                          <a:cs typeface="Times New Roman" panose="02020603050405020304" pitchFamily="18" charset="0"/>
                        </a:rPr>
                        <a:t>Обязательная - 60%</a:t>
                      </a:r>
                    </a:p>
                    <a:p>
                      <a:pPr algn="just"/>
                      <a:r>
                        <a:rPr lang="ru-RU" sz="1800" b="1" dirty="0" smtClean="0">
                          <a:latin typeface="Times New Roman" panose="02020603050405020304" pitchFamily="18" charset="0"/>
                          <a:cs typeface="Times New Roman" panose="02020603050405020304" pitchFamily="18" charset="0"/>
                        </a:rPr>
                        <a:t> </a:t>
                      </a:r>
                      <a:r>
                        <a:rPr lang="ru-RU" b="1" dirty="0" smtClean="0">
                          <a:latin typeface="Times New Roman" panose="02020603050405020304" pitchFamily="18" charset="0"/>
                          <a:cs typeface="Times New Roman" panose="02020603050405020304" pitchFamily="18" charset="0"/>
                        </a:rPr>
                        <a:t>формируемая участниками образовательного процесса </a:t>
                      </a:r>
                      <a:r>
                        <a:rPr lang="ru-RU" sz="1800" b="1" dirty="0" smtClean="0">
                          <a:latin typeface="Times New Roman" panose="02020603050405020304" pitchFamily="18" charset="0"/>
                          <a:cs typeface="Times New Roman" panose="02020603050405020304" pitchFamily="18" charset="0"/>
                        </a:rPr>
                        <a:t>– 40% от общего объёма</a:t>
                      </a:r>
                    </a:p>
                    <a:p>
                      <a:pPr algn="just"/>
                      <a:endParaRPr lang="ru-RU"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666106441"/>
                  </a:ext>
                </a:extLst>
              </a:tr>
            </a:tbl>
          </a:graphicData>
        </a:graphic>
      </p:graphicFrame>
      <p:sp>
        <p:nvSpPr>
          <p:cNvPr id="3" name="Прямоугольник 2"/>
          <p:cNvSpPr/>
          <p:nvPr/>
        </p:nvSpPr>
        <p:spPr>
          <a:xfrm>
            <a:off x="2242087" y="6106332"/>
            <a:ext cx="9195662" cy="461665"/>
          </a:xfrm>
          <a:prstGeom prst="rect">
            <a:avLst/>
          </a:prstGeom>
        </p:spPr>
        <p:txBody>
          <a:bodyPr wrap="square">
            <a:spAutoFit/>
          </a:bodyPr>
          <a:lstStyle/>
          <a:p>
            <a:pPr algn="ctr"/>
            <a:r>
              <a:rPr lang="ru-RU" sz="2400" b="1" u="sng" dirty="0" smtClean="0">
                <a:latin typeface="Times New Roman" panose="02020603050405020304" pitchFamily="18" charset="0"/>
                <a:cs typeface="Times New Roman" panose="02020603050405020304" pitchFamily="18" charset="0"/>
              </a:rPr>
              <a:t>Стандарты второго поколения  </a:t>
            </a:r>
            <a:endParaRPr lang="ru-RU" sz="2400"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0483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63092" y="365125"/>
            <a:ext cx="8790708" cy="1325563"/>
          </a:xfrm>
        </p:spPr>
        <p:txBody>
          <a:bodyPr>
            <a:normAutofit fontScale="90000"/>
          </a:bodyPr>
          <a:lstStyle/>
          <a:p>
            <a:r>
              <a:rPr lang="ru-RU" b="1" u="sng" dirty="0" smtClean="0">
                <a:latin typeface="Times New Roman" panose="02020603050405020304" pitchFamily="18" charset="0"/>
                <a:cs typeface="Times New Roman" panose="02020603050405020304" pitchFamily="18" charset="0"/>
              </a:rPr>
              <a:t>Учебный план профиля составляют:</a:t>
            </a:r>
            <a:br>
              <a:rPr lang="ru-RU" b="1" u="sng" dirty="0" smtClean="0">
                <a:latin typeface="Times New Roman" panose="02020603050405020304" pitchFamily="18" charset="0"/>
                <a:cs typeface="Times New Roman" panose="02020603050405020304" pitchFamily="18" charset="0"/>
              </a:rPr>
            </a:br>
            <a:endParaRPr lang="ru-RU" b="1" u="sng"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2064327"/>
            <a:ext cx="10515600" cy="4112636"/>
          </a:xfrm>
        </p:spPr>
        <p:txBody>
          <a:bodyPr/>
          <a:lstStyle/>
          <a:p>
            <a:r>
              <a:rPr lang="ru-RU" dirty="0" smtClean="0">
                <a:latin typeface="Times New Roman" panose="02020603050405020304" pitchFamily="18" charset="0"/>
                <a:cs typeface="Times New Roman" panose="02020603050405020304" pitchFamily="18" charset="0"/>
              </a:rPr>
              <a:t>обязательные для изучения предметы, общие для всех профилей;</a:t>
            </a:r>
          </a:p>
          <a:p>
            <a:r>
              <a:rPr lang="ru-RU" dirty="0" smtClean="0">
                <a:latin typeface="Times New Roman" panose="02020603050405020304" pitchFamily="18" charset="0"/>
                <a:cs typeface="Times New Roman" panose="02020603050405020304" pitchFamily="18" charset="0"/>
              </a:rPr>
              <a:t>учебные предметы для изучения на базовом уровне из каждой предметной области;</a:t>
            </a:r>
          </a:p>
          <a:p>
            <a:r>
              <a:rPr lang="ru-RU" dirty="0" smtClean="0">
                <a:latin typeface="Times New Roman" panose="02020603050405020304" pitchFamily="18" charset="0"/>
                <a:cs typeface="Times New Roman" panose="02020603050405020304" pitchFamily="18" charset="0"/>
              </a:rPr>
              <a:t>учебные предметы для изучения на углубленном уровне;</a:t>
            </a:r>
          </a:p>
          <a:p>
            <a:r>
              <a:rPr lang="ru-RU" dirty="0" smtClean="0">
                <a:latin typeface="Times New Roman" panose="02020603050405020304" pitchFamily="18" charset="0"/>
                <a:cs typeface="Times New Roman" panose="02020603050405020304" pitchFamily="18" charset="0"/>
              </a:rPr>
              <a:t>элективные курсы;</a:t>
            </a: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и</a:t>
            </a:r>
            <a:r>
              <a:rPr lang="ru-RU" dirty="0" smtClean="0">
                <a:latin typeface="Times New Roman" panose="02020603050405020304" pitchFamily="18" charset="0"/>
                <a:cs typeface="Times New Roman" panose="02020603050405020304" pitchFamily="18" charset="0"/>
              </a:rPr>
              <a:t>ндивидуальный проект.</a:t>
            </a:r>
          </a:p>
          <a:p>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164514" y="107330"/>
            <a:ext cx="1804572" cy="1841152"/>
          </a:xfrm>
          <a:prstGeom prst="rect">
            <a:avLst/>
          </a:prstGeom>
        </p:spPr>
      </p:pic>
      <p:sp>
        <p:nvSpPr>
          <p:cNvPr id="5" name="Прямоугольник 4"/>
          <p:cNvSpPr/>
          <p:nvPr/>
        </p:nvSpPr>
        <p:spPr>
          <a:xfrm>
            <a:off x="164514" y="5969642"/>
            <a:ext cx="12088678" cy="646331"/>
          </a:xfrm>
          <a:prstGeom prst="rect">
            <a:avLst/>
          </a:prstGeom>
        </p:spPr>
        <p:txBody>
          <a:bodyPr wrap="square">
            <a:spAutoFit/>
          </a:bodyPr>
          <a:lstStyle/>
          <a:p>
            <a:pPr algn="ctr"/>
            <a:r>
              <a:rPr lang="ru-RU" b="1" u="sng" dirty="0">
                <a:latin typeface="Times New Roman" panose="02020603050405020304" pitchFamily="18" charset="0"/>
                <a:ea typeface="Times New Roman" panose="02020603050405020304" pitchFamily="18" charset="0"/>
                <a:cs typeface="Times New Roman" panose="02020603050405020304" pitchFamily="18" charset="0"/>
              </a:rPr>
              <a:t>Приказ от 17 мая 2012 г. N 413 «</a:t>
            </a:r>
            <a:r>
              <a:rPr lang="ru-RU" b="1" u="sng" dirty="0">
                <a:latin typeface="Times New Roman" panose="02020603050405020304" pitchFamily="18" charset="0"/>
                <a:cs typeface="Times New Roman" panose="02020603050405020304" pitchFamily="18" charset="0"/>
              </a:rPr>
              <a:t>ОБ УТВЕРЖДЕНИИ ФЕДЕРАЛЬНОГО ГОСУДАРСТВЕННОГО ОБРАЗОВАТЕЛЬНОГО СТАНДАРТА СРЕДНЕГО ОБЩЕГО ОБРАЗОВАНИЯ»</a:t>
            </a:r>
            <a:endParaRPr lang="ru-RU" dirty="0"/>
          </a:p>
        </p:txBody>
      </p:sp>
    </p:spTree>
    <p:extLst>
      <p:ext uri="{BB962C8B-B14F-4D97-AF65-F5344CB8AC3E}">
        <p14:creationId xmlns:p14="http://schemas.microsoft.com/office/powerpoint/2010/main" val="18483667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15490" y="365125"/>
            <a:ext cx="8638309" cy="1325563"/>
          </a:xfrm>
        </p:spPr>
        <p:txBody>
          <a:bodyPr/>
          <a:lstStyle/>
          <a:p>
            <a:pPr algn="ctr"/>
            <a:r>
              <a:rPr lang="ru-RU" b="1" u="sng" dirty="0">
                <a:latin typeface="Times New Roman" panose="02020603050405020304" pitchFamily="18" charset="0"/>
                <a:cs typeface="Times New Roman" panose="02020603050405020304" pitchFamily="18" charset="0"/>
              </a:rPr>
              <a:t>Д</a:t>
            </a:r>
            <a:r>
              <a:rPr lang="ru-RU" b="1" u="sng" dirty="0" smtClean="0">
                <a:latin typeface="Times New Roman" panose="02020603050405020304" pitchFamily="18" charset="0"/>
                <a:cs typeface="Times New Roman" panose="02020603050405020304" pitchFamily="18" charset="0"/>
              </a:rPr>
              <a:t>ополнительные учебные предметы</a:t>
            </a:r>
            <a:endParaRPr lang="ru-RU" b="1" u="sng"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163782" y="1648096"/>
            <a:ext cx="10515600" cy="4228481"/>
          </a:xfrm>
        </p:spPr>
        <p:txBody>
          <a:bodyPr>
            <a:normAutofit fontScale="92500" lnSpcReduction="20000"/>
          </a:bodyPr>
          <a:lstStyle/>
          <a:p>
            <a:pPr marL="0" indent="0" algn="just">
              <a:buNone/>
            </a:pPr>
            <a:r>
              <a:rPr lang="ru-RU" dirty="0" smtClean="0"/>
              <a:t>	</a:t>
            </a:r>
            <a:r>
              <a:rPr lang="ru-RU" dirty="0" smtClean="0">
                <a:latin typeface="Times New Roman" panose="02020603050405020304" pitchFamily="18" charset="0"/>
                <a:cs typeface="Times New Roman" panose="02020603050405020304" pitchFamily="18" charset="0"/>
              </a:rPr>
              <a:t>В учебные планы могут	быть включены  дополнительные учебные предметы,  курсы по выбору обучающихся, предлагаемые образовательной организацией в	соответствии со	спецификой и возможностями.</a:t>
            </a:r>
          </a:p>
          <a:p>
            <a:r>
              <a:rPr lang="ru-RU" b="1" dirty="0" smtClean="0">
                <a:latin typeface="Times New Roman" panose="02020603050405020304" pitchFamily="18" charset="0"/>
                <a:cs typeface="Times New Roman" panose="02020603050405020304" pitchFamily="18" charset="0"/>
              </a:rPr>
              <a:t>«Искусство»</a:t>
            </a:r>
          </a:p>
          <a:p>
            <a:r>
              <a:rPr lang="ru-RU" b="1" dirty="0" smtClean="0">
                <a:latin typeface="Times New Roman" panose="02020603050405020304" pitchFamily="18" charset="0"/>
                <a:cs typeface="Times New Roman" panose="02020603050405020304" pitchFamily="18" charset="0"/>
              </a:rPr>
              <a:t>«Психология»</a:t>
            </a:r>
          </a:p>
          <a:p>
            <a:r>
              <a:rPr lang="ru-RU" b="1" dirty="0" smtClean="0">
                <a:latin typeface="Times New Roman" panose="02020603050405020304" pitchFamily="18" charset="0"/>
                <a:cs typeface="Times New Roman" panose="02020603050405020304" pitchFamily="18" charset="0"/>
              </a:rPr>
              <a:t>«Технология»</a:t>
            </a:r>
          </a:p>
          <a:p>
            <a:r>
              <a:rPr lang="ru-RU" b="1" dirty="0" smtClean="0">
                <a:latin typeface="Times New Roman" panose="02020603050405020304" pitchFamily="18" charset="0"/>
                <a:cs typeface="Times New Roman" panose="02020603050405020304" pitchFamily="18" charset="0"/>
              </a:rPr>
              <a:t>«Дизайн»</a:t>
            </a:r>
          </a:p>
          <a:p>
            <a:r>
              <a:rPr lang="ru-RU" b="1" dirty="0" smtClean="0">
                <a:latin typeface="Times New Roman" panose="02020603050405020304" pitchFamily="18" charset="0"/>
                <a:cs typeface="Times New Roman" panose="02020603050405020304" pitchFamily="18" charset="0"/>
              </a:rPr>
              <a:t>«История родного	края»</a:t>
            </a:r>
          </a:p>
          <a:p>
            <a:r>
              <a:rPr lang="ru-RU" b="1" dirty="0" smtClean="0">
                <a:latin typeface="Times New Roman" panose="02020603050405020304" pitchFamily="18" charset="0"/>
                <a:cs typeface="Times New Roman" panose="02020603050405020304" pitchFamily="18" charset="0"/>
              </a:rPr>
              <a:t>«Экология моего	края»</a:t>
            </a:r>
          </a:p>
          <a:p>
            <a:r>
              <a:rPr lang="ru-RU" b="1" dirty="0" smtClean="0">
                <a:latin typeface="Times New Roman" panose="02020603050405020304" pitchFamily="18" charset="0"/>
                <a:cs typeface="Times New Roman" panose="02020603050405020304" pitchFamily="18" charset="0"/>
              </a:rPr>
              <a:t>и другие дополнительные учебные предметы</a:t>
            </a:r>
            <a:endParaRPr lang="ru-RU"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261496" y="107330"/>
            <a:ext cx="1804572" cy="1841152"/>
          </a:xfrm>
          <a:prstGeom prst="rect">
            <a:avLst/>
          </a:prstGeom>
        </p:spPr>
      </p:pic>
      <p:sp>
        <p:nvSpPr>
          <p:cNvPr id="5" name="Прямоугольник 4"/>
          <p:cNvSpPr/>
          <p:nvPr/>
        </p:nvSpPr>
        <p:spPr>
          <a:xfrm>
            <a:off x="261496" y="5876577"/>
            <a:ext cx="11930504" cy="927626"/>
          </a:xfrm>
          <a:prstGeom prst="rect">
            <a:avLst/>
          </a:prstGeom>
        </p:spPr>
        <p:txBody>
          <a:bodyPr wrap="square">
            <a:spAutoFit/>
          </a:bodyPr>
          <a:lstStyle/>
          <a:p>
            <a:pPr algn="ctr">
              <a:lnSpc>
                <a:spcPts val="2160"/>
              </a:lnSpc>
            </a:pPr>
            <a:r>
              <a:rPr lang="ru-RU" b="1" u="sng" dirty="0">
                <a:latin typeface="Times New Roman" panose="02020603050405020304" pitchFamily="18" charset="0"/>
                <a:ea typeface="Times New Roman" panose="02020603050405020304" pitchFamily="18" charset="0"/>
                <a:cs typeface="Times New Roman" panose="02020603050405020304" pitchFamily="18" charset="0"/>
              </a:rPr>
              <a:t>Приказ от 17 мая 2012 г. N 413 «</a:t>
            </a:r>
            <a:r>
              <a:rPr lang="ru-RU" b="1" u="sng" dirty="0">
                <a:latin typeface="Times New Roman" panose="02020603050405020304" pitchFamily="18" charset="0"/>
                <a:cs typeface="Times New Roman" panose="02020603050405020304" pitchFamily="18" charset="0"/>
              </a:rPr>
              <a:t>ОБ УТВЕРЖДЕНИИ ФЕДЕРАЛЬНОГО ГОСУДАРСТВЕННОГО ОБРАЗОВАТЕЛЬНОГО СТАНДАРТА СРЕДНЕГО ОБЩЕГО ОБРАЗОВАНИЯ</a:t>
            </a:r>
            <a:r>
              <a:rPr lang="ru-RU" b="1" u="sng" dirty="0" smtClean="0">
                <a:latin typeface="Times New Roman" panose="02020603050405020304" pitchFamily="18" charset="0"/>
                <a:cs typeface="Times New Roman" panose="02020603050405020304" pitchFamily="18" charset="0"/>
              </a:rPr>
              <a:t>»</a:t>
            </a:r>
          </a:p>
          <a:p>
            <a:pPr algn="ctr">
              <a:lnSpc>
                <a:spcPts val="2160"/>
              </a:lnSpc>
            </a:pPr>
            <a:r>
              <a:rPr lang="ru-RU" b="1" u="sng" dirty="0" smtClean="0">
                <a:latin typeface="Times New Roman" panose="02020603050405020304" pitchFamily="18" charset="0"/>
                <a:cs typeface="Times New Roman" panose="02020603050405020304" pitchFamily="18" charset="0"/>
              </a:rPr>
              <a:t> </a:t>
            </a:r>
            <a:r>
              <a:rPr lang="ru-RU" b="1"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ru-RU" b="1" dirty="0">
                <a:latin typeface="Times New Roman" panose="02020603050405020304" pitchFamily="18" charset="0"/>
                <a:ea typeface="Times New Roman" panose="02020603050405020304" pitchFamily="18" charset="0"/>
                <a:cs typeface="Times New Roman" panose="02020603050405020304" pitchFamily="18" charset="0"/>
              </a:rPr>
              <a:t>в ред. Приказов </a:t>
            </a:r>
            <a:r>
              <a:rPr lang="ru-RU" b="1" dirty="0" err="1">
                <a:latin typeface="Times New Roman" panose="02020603050405020304" pitchFamily="18" charset="0"/>
                <a:ea typeface="Times New Roman" panose="02020603050405020304" pitchFamily="18" charset="0"/>
                <a:cs typeface="Times New Roman" panose="02020603050405020304" pitchFamily="18" charset="0"/>
              </a:rPr>
              <a:t>Минобрнауки</a:t>
            </a:r>
            <a:r>
              <a:rPr lang="ru-RU" b="1" dirty="0">
                <a:latin typeface="Times New Roman" panose="02020603050405020304" pitchFamily="18" charset="0"/>
                <a:ea typeface="Times New Roman" panose="02020603050405020304" pitchFamily="18" charset="0"/>
                <a:cs typeface="Times New Roman" panose="02020603050405020304" pitchFamily="18" charset="0"/>
              </a:rPr>
              <a:t> РФ от 29.12.2014 N 1645, от 29.06.2017 N 613)</a:t>
            </a:r>
            <a:endParaRPr lang="ru-RU" sz="1600" b="1"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370516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94364" y="365126"/>
            <a:ext cx="7959436" cy="729384"/>
          </a:xfrm>
        </p:spPr>
        <p:txBody>
          <a:bodyPr>
            <a:normAutofit/>
          </a:bodyPr>
          <a:lstStyle/>
          <a:p>
            <a:pPr algn="ctr"/>
            <a:r>
              <a:rPr lang="ru-RU" sz="4000" b="1" u="sng" dirty="0" smtClean="0">
                <a:latin typeface="Times New Roman" panose="02020603050405020304" pitchFamily="18" charset="0"/>
                <a:cs typeface="Times New Roman" panose="02020603050405020304" pitchFamily="18" charset="0"/>
              </a:rPr>
              <a:t>Образовательная карта района</a:t>
            </a:r>
            <a:endParaRPr lang="ru-RU" sz="4000" b="1" u="sng" dirty="0">
              <a:latin typeface="Times New Roman" panose="02020603050405020304" pitchFamily="18" charset="0"/>
              <a:cs typeface="Times New Roman" panose="02020603050405020304" pitchFamily="18"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2257127890"/>
              </p:ext>
            </p:extLst>
          </p:nvPr>
        </p:nvGraphicFramePr>
        <p:xfrm>
          <a:off x="1955229" y="1375591"/>
          <a:ext cx="9462656" cy="1646721"/>
        </p:xfrm>
        <a:graphic>
          <a:graphicData uri="http://schemas.openxmlformats.org/drawingml/2006/table">
            <a:tbl>
              <a:tblPr firstRow="1" bandRow="1">
                <a:tableStyleId>{5C22544A-7EE6-4342-B048-85BDC9FD1C3A}</a:tableStyleId>
              </a:tblPr>
              <a:tblGrid>
                <a:gridCol w="4731328">
                  <a:extLst>
                    <a:ext uri="{9D8B030D-6E8A-4147-A177-3AD203B41FA5}">
                      <a16:colId xmlns:a16="http://schemas.microsoft.com/office/drawing/2014/main" val="2877189327"/>
                    </a:ext>
                  </a:extLst>
                </a:gridCol>
                <a:gridCol w="4731328">
                  <a:extLst>
                    <a:ext uri="{9D8B030D-6E8A-4147-A177-3AD203B41FA5}">
                      <a16:colId xmlns:a16="http://schemas.microsoft.com/office/drawing/2014/main" val="423133875"/>
                    </a:ext>
                  </a:extLst>
                </a:gridCol>
              </a:tblGrid>
              <a:tr h="544263">
                <a:tc>
                  <a:txBody>
                    <a:bodyPr/>
                    <a:lstStyle/>
                    <a:p>
                      <a:pPr algn="ctr"/>
                      <a:r>
                        <a:rPr lang="ru-RU" dirty="0" smtClean="0">
                          <a:solidFill>
                            <a:schemeClr val="tx1"/>
                          </a:solidFill>
                          <a:latin typeface="Times New Roman" panose="02020603050405020304" pitchFamily="18" charset="0"/>
                          <a:cs typeface="Times New Roman" panose="02020603050405020304" pitchFamily="18" charset="0"/>
                        </a:rPr>
                        <a:t>2017-2018</a:t>
                      </a:r>
                      <a:r>
                        <a:rPr lang="ru-RU" baseline="0" dirty="0" smtClean="0">
                          <a:solidFill>
                            <a:schemeClr val="tx1"/>
                          </a:solidFill>
                          <a:latin typeface="Times New Roman" panose="02020603050405020304" pitchFamily="18" charset="0"/>
                          <a:cs typeface="Times New Roman" panose="02020603050405020304" pitchFamily="18" charset="0"/>
                        </a:rPr>
                        <a:t> учебный год</a:t>
                      </a: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dirty="0" smtClean="0">
                          <a:solidFill>
                            <a:schemeClr val="tx1"/>
                          </a:solidFill>
                          <a:latin typeface="Times New Roman" panose="02020603050405020304" pitchFamily="18" charset="0"/>
                          <a:cs typeface="Times New Roman" panose="02020603050405020304" pitchFamily="18" charset="0"/>
                        </a:rPr>
                        <a:t>2018-2019 учебный</a:t>
                      </a:r>
                      <a:r>
                        <a:rPr lang="ru-RU" baseline="0" dirty="0" smtClean="0">
                          <a:solidFill>
                            <a:schemeClr val="tx1"/>
                          </a:solidFill>
                          <a:latin typeface="Times New Roman" panose="02020603050405020304" pitchFamily="18" charset="0"/>
                          <a:cs typeface="Times New Roman" panose="02020603050405020304" pitchFamily="18" charset="0"/>
                        </a:rPr>
                        <a:t> год</a:t>
                      </a: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31322910"/>
                  </a:ext>
                </a:extLst>
              </a:tr>
              <a:tr h="674936">
                <a:tc>
                  <a:txBody>
                    <a:bodyPr/>
                    <a:lstStyle/>
                    <a:p>
                      <a:r>
                        <a:rPr lang="ru-RU" b="1" dirty="0" smtClean="0">
                          <a:solidFill>
                            <a:schemeClr val="tx1"/>
                          </a:solidFill>
                          <a:latin typeface="Times New Roman" panose="02020603050405020304" pitchFamily="18" charset="0"/>
                          <a:cs typeface="Times New Roman" panose="02020603050405020304" pitchFamily="18" charset="0"/>
                        </a:rPr>
                        <a:t>СОШ № 1,2,3,4,6,8,9,10,11,12,13</a:t>
                      </a:r>
                      <a:endParaRPr lang="ru-RU"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ru-RU" b="1" dirty="0" smtClean="0">
                          <a:solidFill>
                            <a:schemeClr val="tx1"/>
                          </a:solidFill>
                          <a:latin typeface="Times New Roman" panose="02020603050405020304" pitchFamily="18" charset="0"/>
                          <a:cs typeface="Times New Roman" panose="02020603050405020304" pitchFamily="18" charset="0"/>
                        </a:rPr>
                        <a:t>СОШ № 1,2,3,4,6,8,9,10,11,12,13</a:t>
                      </a:r>
                    </a:p>
                    <a:p>
                      <a:r>
                        <a:rPr lang="ru-RU" b="1" dirty="0" smtClean="0">
                          <a:solidFill>
                            <a:schemeClr val="tx1"/>
                          </a:solidFill>
                          <a:latin typeface="Times New Roman" panose="02020603050405020304" pitchFamily="18" charset="0"/>
                          <a:cs typeface="Times New Roman" panose="02020603050405020304" pitchFamily="18" charset="0"/>
                        </a:rPr>
                        <a:t>СОШ № 5,15</a:t>
                      </a:r>
                      <a:endParaRPr lang="ru-RU"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6703893"/>
                  </a:ext>
                </a:extLst>
              </a:tr>
              <a:tr h="427522">
                <a:tc>
                  <a:txBody>
                    <a:bodyPr/>
                    <a:lstStyle/>
                    <a:p>
                      <a:pPr algn="ctr"/>
                      <a:r>
                        <a:rPr lang="ru-RU" b="1" dirty="0" smtClean="0">
                          <a:solidFill>
                            <a:schemeClr val="tx1"/>
                          </a:solidFill>
                          <a:latin typeface="Times New Roman" panose="02020603050405020304" pitchFamily="18" charset="0"/>
                          <a:cs typeface="Times New Roman" panose="02020603050405020304" pitchFamily="18" charset="0"/>
                        </a:rPr>
                        <a:t>11 школ</a:t>
                      </a:r>
                      <a:endParaRPr lang="ru-RU"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b="1" dirty="0" smtClean="0">
                          <a:solidFill>
                            <a:schemeClr val="tx1"/>
                          </a:solidFill>
                          <a:latin typeface="Times New Roman" panose="02020603050405020304" pitchFamily="18" charset="0"/>
                          <a:cs typeface="Times New Roman" panose="02020603050405020304" pitchFamily="18" charset="0"/>
                        </a:rPr>
                        <a:t>13 школ</a:t>
                      </a:r>
                      <a:endParaRPr lang="ru-RU"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2371122"/>
                  </a:ext>
                </a:extLst>
              </a:tr>
            </a:tbl>
          </a:graphicData>
        </a:graphic>
      </p:graphicFrame>
      <p:pic>
        <p:nvPicPr>
          <p:cNvPr id="4" name="Рисунок 3"/>
          <p:cNvPicPr>
            <a:picLocks noChangeAspect="1"/>
          </p:cNvPicPr>
          <p:nvPr/>
        </p:nvPicPr>
        <p:blipFill>
          <a:blip r:embed="rId2"/>
          <a:stretch>
            <a:fillRect/>
          </a:stretch>
        </p:blipFill>
        <p:spPr>
          <a:xfrm>
            <a:off x="150659" y="107330"/>
            <a:ext cx="1804572" cy="1841152"/>
          </a:xfrm>
          <a:prstGeom prst="rect">
            <a:avLst/>
          </a:prstGeom>
        </p:spPr>
      </p:pic>
      <p:graphicFrame>
        <p:nvGraphicFramePr>
          <p:cNvPr id="3" name="Таблица 2"/>
          <p:cNvGraphicFramePr>
            <a:graphicFrameLocks noGrp="1"/>
          </p:cNvGraphicFramePr>
          <p:nvPr>
            <p:extLst>
              <p:ext uri="{D42A27DB-BD31-4B8C-83A1-F6EECF244321}">
                <p14:modId xmlns:p14="http://schemas.microsoft.com/office/powerpoint/2010/main" val="1450902080"/>
              </p:ext>
            </p:extLst>
          </p:nvPr>
        </p:nvGraphicFramePr>
        <p:xfrm>
          <a:off x="651166" y="3303393"/>
          <a:ext cx="10662809" cy="3318130"/>
        </p:xfrm>
        <a:graphic>
          <a:graphicData uri="http://schemas.openxmlformats.org/drawingml/2006/table">
            <a:tbl>
              <a:tblPr firstRow="1" bandRow="1">
                <a:tableStyleId>{5C22544A-7EE6-4342-B048-85BDC9FD1C3A}</a:tableStyleId>
              </a:tblPr>
              <a:tblGrid>
                <a:gridCol w="3931777">
                  <a:extLst>
                    <a:ext uri="{9D8B030D-6E8A-4147-A177-3AD203B41FA5}">
                      <a16:colId xmlns:a16="http://schemas.microsoft.com/office/drawing/2014/main" val="3559924800"/>
                    </a:ext>
                  </a:extLst>
                </a:gridCol>
                <a:gridCol w="3365516">
                  <a:extLst>
                    <a:ext uri="{9D8B030D-6E8A-4147-A177-3AD203B41FA5}">
                      <a16:colId xmlns:a16="http://schemas.microsoft.com/office/drawing/2014/main" val="2132681979"/>
                    </a:ext>
                  </a:extLst>
                </a:gridCol>
                <a:gridCol w="3365516">
                  <a:extLst>
                    <a:ext uri="{9D8B030D-6E8A-4147-A177-3AD203B41FA5}">
                      <a16:colId xmlns:a16="http://schemas.microsoft.com/office/drawing/2014/main" val="3922555269"/>
                    </a:ext>
                  </a:extLst>
                </a:gridCol>
              </a:tblGrid>
              <a:tr h="270551">
                <a:tc>
                  <a:txBody>
                    <a:bodyPr/>
                    <a:lstStyle/>
                    <a:p>
                      <a:pPr algn="ctr"/>
                      <a:r>
                        <a:rPr lang="ru-RU" sz="2800" dirty="0" smtClean="0">
                          <a:solidFill>
                            <a:schemeClr val="tx1"/>
                          </a:solidFill>
                          <a:latin typeface="Times New Roman" panose="02020603050405020304" pitchFamily="18" charset="0"/>
                          <a:cs typeface="Times New Roman" panose="02020603050405020304" pitchFamily="18" charset="0"/>
                        </a:rPr>
                        <a:t>Профили</a:t>
                      </a:r>
                      <a:r>
                        <a:rPr lang="ru-RU" sz="2800" baseline="0" dirty="0" smtClean="0">
                          <a:solidFill>
                            <a:schemeClr val="tx1"/>
                          </a:solidFill>
                          <a:latin typeface="Times New Roman" panose="02020603050405020304" pitchFamily="18" charset="0"/>
                          <a:cs typeface="Times New Roman" panose="02020603050405020304" pitchFamily="18" charset="0"/>
                        </a:rPr>
                        <a:t> обучения</a:t>
                      </a:r>
                      <a:endParaRPr lang="ru-RU"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3360"/>
                        </a:lnSpc>
                      </a:pPr>
                      <a:r>
                        <a:rPr lang="ru-RU" sz="2800" dirty="0" smtClean="0">
                          <a:solidFill>
                            <a:schemeClr val="tx1"/>
                          </a:solidFill>
                          <a:latin typeface="Times New Roman" panose="02020603050405020304" pitchFamily="18" charset="0"/>
                          <a:cs typeface="Times New Roman" panose="02020603050405020304" pitchFamily="18" charset="0"/>
                        </a:rPr>
                        <a:t>Количество</a:t>
                      </a:r>
                    </a:p>
                    <a:p>
                      <a:pPr algn="ctr">
                        <a:lnSpc>
                          <a:spcPts val="3360"/>
                        </a:lnSpc>
                      </a:pPr>
                      <a:r>
                        <a:rPr lang="ru-RU" sz="2800" baseline="0" dirty="0" smtClean="0">
                          <a:solidFill>
                            <a:schemeClr val="tx1"/>
                          </a:solidFill>
                          <a:latin typeface="Times New Roman" panose="02020603050405020304" pitchFamily="18" charset="0"/>
                          <a:cs typeface="Times New Roman" panose="02020603050405020304" pitchFamily="18" charset="0"/>
                        </a:rPr>
                        <a:t> </a:t>
                      </a:r>
                      <a:r>
                        <a:rPr lang="ru-RU" sz="2000" baseline="0" dirty="0" smtClean="0">
                          <a:solidFill>
                            <a:schemeClr val="tx1"/>
                          </a:solidFill>
                          <a:latin typeface="Times New Roman" panose="02020603050405020304" pitchFamily="18" charset="0"/>
                          <a:cs typeface="Times New Roman" panose="02020603050405020304" pitchFamily="18" charset="0"/>
                        </a:rPr>
                        <a:t>(профилей)</a:t>
                      </a:r>
                      <a:endParaRPr lang="ru-RU"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2800" dirty="0" smtClean="0">
                          <a:solidFill>
                            <a:schemeClr val="tx1"/>
                          </a:solidFill>
                          <a:latin typeface="Times New Roman" panose="02020603050405020304" pitchFamily="18" charset="0"/>
                          <a:cs typeface="Times New Roman" panose="02020603050405020304" pitchFamily="18" charset="0"/>
                        </a:rPr>
                        <a:t>ОО</a:t>
                      </a:r>
                      <a:endParaRPr lang="ru-RU"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9531499"/>
                  </a:ext>
                </a:extLst>
              </a:tr>
              <a:tr h="4726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b="1" dirty="0" smtClean="0">
                          <a:solidFill>
                            <a:schemeClr val="tx1"/>
                          </a:solidFill>
                          <a:latin typeface="Times New Roman" panose="02020603050405020304" pitchFamily="18" charset="0"/>
                          <a:cs typeface="Times New Roman" panose="02020603050405020304" pitchFamily="18" charset="0"/>
                        </a:rPr>
                        <a:t>естественно-научный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4</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ru-RU" sz="2000" b="1" dirty="0" smtClean="0">
                          <a:solidFill>
                            <a:schemeClr val="tx1"/>
                          </a:solidFill>
                          <a:latin typeface="Times New Roman" panose="02020603050405020304" pitchFamily="18" charset="0"/>
                          <a:cs typeface="Times New Roman" panose="02020603050405020304" pitchFamily="18" charset="0"/>
                        </a:rPr>
                        <a:t>СОШ № 2, 10,13</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38132745"/>
                  </a:ext>
                </a:extLst>
              </a:tr>
              <a:tr h="472618">
                <a:tc>
                  <a:txBody>
                    <a:bodyPr/>
                    <a:lstStyle/>
                    <a:p>
                      <a:r>
                        <a:rPr lang="ru-RU" sz="2000" b="1" dirty="0" smtClean="0">
                          <a:solidFill>
                            <a:schemeClr val="tx1"/>
                          </a:solidFill>
                          <a:latin typeface="Times New Roman" panose="02020603050405020304" pitchFamily="18" charset="0"/>
                          <a:cs typeface="Times New Roman" panose="02020603050405020304" pitchFamily="18" charset="0"/>
                        </a:rPr>
                        <a:t>гуманитарный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5</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ru-RU" sz="2000" b="1" dirty="0" smtClean="0">
                          <a:solidFill>
                            <a:schemeClr val="tx1"/>
                          </a:solidFill>
                          <a:latin typeface="Times New Roman" panose="02020603050405020304" pitchFamily="18" charset="0"/>
                          <a:cs typeface="Times New Roman" panose="02020603050405020304" pitchFamily="18" charset="0"/>
                        </a:rPr>
                        <a:t>СОШ № 3,6,8,9,12</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22649137"/>
                  </a:ext>
                </a:extLst>
              </a:tr>
              <a:tr h="472618">
                <a:tc>
                  <a:txBody>
                    <a:bodyPr/>
                    <a:lstStyle/>
                    <a:p>
                      <a:r>
                        <a:rPr lang="ru-RU" sz="2000" b="1" dirty="0" smtClean="0">
                          <a:solidFill>
                            <a:schemeClr val="tx1"/>
                          </a:solidFill>
                          <a:latin typeface="Times New Roman" panose="02020603050405020304" pitchFamily="18" charset="0"/>
                          <a:cs typeface="Times New Roman" panose="02020603050405020304" pitchFamily="18" charset="0"/>
                        </a:rPr>
                        <a:t>социально-экономический</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5</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ru-RU" sz="2000" b="1" dirty="0" smtClean="0">
                          <a:solidFill>
                            <a:schemeClr val="tx1"/>
                          </a:solidFill>
                          <a:latin typeface="Times New Roman" panose="02020603050405020304" pitchFamily="18" charset="0"/>
                          <a:cs typeface="Times New Roman" panose="02020603050405020304" pitchFamily="18" charset="0"/>
                        </a:rPr>
                        <a:t>СОШ №</a:t>
                      </a:r>
                      <a:r>
                        <a:rPr lang="ru-RU" sz="2000" b="1" baseline="0" dirty="0" smtClean="0">
                          <a:solidFill>
                            <a:schemeClr val="tx1"/>
                          </a:solidFill>
                          <a:latin typeface="Times New Roman" panose="02020603050405020304" pitchFamily="18" charset="0"/>
                          <a:cs typeface="Times New Roman" panose="02020603050405020304" pitchFamily="18" charset="0"/>
                        </a:rPr>
                        <a:t> 1, 2,9,10,11</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35027421"/>
                  </a:ext>
                </a:extLst>
              </a:tr>
              <a:tr h="4726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b="1" dirty="0" smtClean="0">
                          <a:solidFill>
                            <a:schemeClr val="tx1"/>
                          </a:solidFill>
                          <a:latin typeface="Times New Roman" panose="02020603050405020304" pitchFamily="18" charset="0"/>
                          <a:cs typeface="Times New Roman" panose="02020603050405020304" pitchFamily="18" charset="0"/>
                        </a:rPr>
                        <a:t>технологический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4</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ru-RU" sz="2000" b="1" dirty="0" smtClean="0">
                          <a:solidFill>
                            <a:schemeClr val="tx1"/>
                          </a:solidFill>
                          <a:latin typeface="Times New Roman" panose="02020603050405020304" pitchFamily="18" charset="0"/>
                          <a:cs typeface="Times New Roman" panose="02020603050405020304" pitchFamily="18" charset="0"/>
                        </a:rPr>
                        <a:t>СОШ № 1, 3,4</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44662719"/>
                  </a:ext>
                </a:extLst>
              </a:tr>
              <a:tr h="4726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b="1" dirty="0" smtClean="0">
                          <a:solidFill>
                            <a:schemeClr val="tx1"/>
                          </a:solidFill>
                          <a:latin typeface="Times New Roman" panose="02020603050405020304" pitchFamily="18" charset="0"/>
                          <a:cs typeface="Times New Roman" panose="02020603050405020304" pitchFamily="18" charset="0"/>
                        </a:rPr>
                        <a:t>универсальный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0</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1633474"/>
                  </a:ext>
                </a:extLst>
              </a:tr>
            </a:tbl>
          </a:graphicData>
        </a:graphic>
      </p:graphicFrame>
    </p:spTree>
    <p:extLst>
      <p:ext uri="{BB962C8B-B14F-4D97-AF65-F5344CB8AC3E}">
        <p14:creationId xmlns:p14="http://schemas.microsoft.com/office/powerpoint/2010/main" val="20065722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Таблица 9"/>
          <p:cNvGraphicFramePr>
            <a:graphicFrameLocks noGrp="1"/>
          </p:cNvGraphicFramePr>
          <p:nvPr>
            <p:extLst>
              <p:ext uri="{D42A27DB-BD31-4B8C-83A1-F6EECF244321}">
                <p14:modId xmlns:p14="http://schemas.microsoft.com/office/powerpoint/2010/main" val="3994123506"/>
              </p:ext>
            </p:extLst>
          </p:nvPr>
        </p:nvGraphicFramePr>
        <p:xfrm>
          <a:off x="1163782" y="1745671"/>
          <a:ext cx="9919854" cy="4415382"/>
        </p:xfrm>
        <a:graphic>
          <a:graphicData uri="http://schemas.openxmlformats.org/drawingml/2006/table">
            <a:tbl>
              <a:tblPr firstRow="1" firstCol="1" bandRow="1"/>
              <a:tblGrid>
                <a:gridCol w="2127428">
                  <a:extLst>
                    <a:ext uri="{9D8B030D-6E8A-4147-A177-3AD203B41FA5}">
                      <a16:colId xmlns:a16="http://schemas.microsoft.com/office/drawing/2014/main" val="2489074680"/>
                    </a:ext>
                  </a:extLst>
                </a:gridCol>
                <a:gridCol w="7792426">
                  <a:extLst>
                    <a:ext uri="{9D8B030D-6E8A-4147-A177-3AD203B41FA5}">
                      <a16:colId xmlns:a16="http://schemas.microsoft.com/office/drawing/2014/main" val="835618148"/>
                    </a:ext>
                  </a:extLst>
                </a:gridCol>
              </a:tblGrid>
              <a:tr h="914402">
                <a:tc>
                  <a:txBody>
                    <a:bodyPr/>
                    <a:lstStyle/>
                    <a:p>
                      <a:pPr algn="ctr">
                        <a:lnSpc>
                          <a:spcPts val="1200"/>
                        </a:lnSpc>
                        <a:spcAft>
                          <a:spcPts val="0"/>
                        </a:spcAft>
                      </a:pPr>
                      <a:endParaRPr lang="ru-RU" sz="24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ts val="1200"/>
                        </a:lnSpc>
                        <a:spcAft>
                          <a:spcPts val="0"/>
                        </a:spcAft>
                      </a:pPr>
                      <a:r>
                        <a:rPr lang="ru-RU" sz="24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Сокращенное </a:t>
                      </a:r>
                    </a:p>
                    <a:p>
                      <a:pPr algn="ctr">
                        <a:lnSpc>
                          <a:spcPts val="1200"/>
                        </a:lnSpc>
                        <a:spcAft>
                          <a:spcPts val="0"/>
                        </a:spcAft>
                      </a:pPr>
                      <a:endParaRPr lang="ru-RU" sz="24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ts val="1200"/>
                        </a:lnSpc>
                        <a:spcAft>
                          <a:spcPts val="0"/>
                        </a:spcAft>
                      </a:pPr>
                      <a:r>
                        <a:rPr lang="ru-RU" sz="2400" b="1" dirty="0" smtClean="0">
                          <a:effectLst/>
                          <a:latin typeface="Times New Roman" panose="02020603050405020304" pitchFamily="18" charset="0"/>
                          <a:ea typeface="Times New Roman" panose="02020603050405020304" pitchFamily="18" charset="0"/>
                          <a:cs typeface="Times New Roman" panose="02020603050405020304" pitchFamily="18" charset="0"/>
                        </a:rPr>
                        <a:t>наименование </a:t>
                      </a:r>
                    </a:p>
                    <a:p>
                      <a:pPr algn="ctr">
                        <a:lnSpc>
                          <a:spcPts val="1200"/>
                        </a:lnSpc>
                        <a:spcAft>
                          <a:spcPts val="0"/>
                        </a:spcAft>
                      </a:pPr>
                      <a:endParaRPr lang="ru-RU" sz="24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ts val="1200"/>
                        </a:lnSpc>
                        <a:spcAft>
                          <a:spcPts val="0"/>
                        </a:spcAft>
                      </a:pPr>
                      <a:r>
                        <a:rPr lang="ru-RU" sz="2400" b="1" dirty="0" smtClean="0">
                          <a:effectLst/>
                          <a:latin typeface="Times New Roman" panose="02020603050405020304" pitchFamily="18" charset="0"/>
                          <a:ea typeface="Times New Roman" panose="02020603050405020304" pitchFamily="18" charset="0"/>
                          <a:cs typeface="Times New Roman" panose="02020603050405020304" pitchFamily="18" charset="0"/>
                        </a:rPr>
                        <a:t>ОО</a:t>
                      </a:r>
                      <a:endParaRPr lang="ru-RU" sz="2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ru-RU" sz="24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Aft>
                          <a:spcPts val="0"/>
                        </a:spcAft>
                      </a:pPr>
                      <a:r>
                        <a:rPr lang="ru-RU" sz="2400" b="1" dirty="0" smtClean="0">
                          <a:effectLst/>
                          <a:latin typeface="Times New Roman" panose="02020603050405020304" pitchFamily="18" charset="0"/>
                          <a:ea typeface="Times New Roman" panose="02020603050405020304" pitchFamily="18" charset="0"/>
                          <a:cs typeface="Times New Roman" panose="02020603050405020304" pitchFamily="18" charset="0"/>
                        </a:rPr>
                        <a:t>Наименование профиля</a:t>
                      </a:r>
                    </a:p>
                    <a:p>
                      <a:pPr algn="ctr">
                        <a:lnSpc>
                          <a:spcPct val="100000"/>
                        </a:lnSpc>
                        <a:spcAft>
                          <a:spcPts val="0"/>
                        </a:spcAft>
                      </a:pPr>
                      <a:r>
                        <a:rPr lang="ru-RU" sz="2400" b="1" dirty="0" smtClean="0">
                          <a:effectLst/>
                          <a:latin typeface="Times New Roman" panose="02020603050405020304" pitchFamily="18" charset="0"/>
                          <a:ea typeface="Times New Roman" panose="02020603050405020304" pitchFamily="18" charset="0"/>
                          <a:cs typeface="Times New Roman" panose="02020603050405020304" pitchFamily="18" charset="0"/>
                        </a:rPr>
                        <a:t> (направленность)</a:t>
                      </a:r>
                      <a:endParaRPr lang="ru-RU" sz="2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0006447"/>
                  </a:ext>
                </a:extLst>
              </a:tr>
              <a:tr h="498159">
                <a:tc>
                  <a:txBody>
                    <a:bodyPr/>
                    <a:lstStyle/>
                    <a:p>
                      <a:pPr algn="ctr">
                        <a:lnSpc>
                          <a:spcPts val="2300"/>
                        </a:lnSpc>
                        <a:spcAft>
                          <a:spcPts val="0"/>
                        </a:spcAft>
                      </a:pPr>
                      <a:r>
                        <a:rPr lang="ru-RU" sz="18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СОШ </a:t>
                      </a: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 1</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2300"/>
                        </a:lnSpc>
                        <a:spcAft>
                          <a:spcPts val="0"/>
                        </a:spcAft>
                      </a:pPr>
                      <a:r>
                        <a:rPr lang="ru-RU" sz="1800" b="1" dirty="0" smtClean="0">
                          <a:effectLst/>
                          <a:latin typeface="Times New Roman" panose="02020603050405020304" pitchFamily="18" charset="0"/>
                          <a:ea typeface="Times New Roman" panose="02020603050405020304" pitchFamily="18" charset="0"/>
                          <a:cs typeface="Times New Roman" panose="02020603050405020304" pitchFamily="18" charset="0"/>
                        </a:rPr>
                        <a:t>Агротехнологический </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300"/>
                        </a:lnSpc>
                        <a:spcAft>
                          <a:spcPts val="0"/>
                        </a:spcAft>
                      </a:pP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Экономико-математический</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0597938"/>
                  </a:ext>
                </a:extLst>
              </a:tr>
              <a:tr h="665560">
                <a:tc>
                  <a:txBody>
                    <a:bodyPr/>
                    <a:lstStyle/>
                    <a:p>
                      <a:pPr algn="ctr">
                        <a:lnSpc>
                          <a:spcPts val="2300"/>
                        </a:lnSpc>
                        <a:spcAft>
                          <a:spcPts val="0"/>
                        </a:spcAft>
                      </a:pPr>
                      <a:r>
                        <a:rPr lang="ru-RU" sz="18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СОШ </a:t>
                      </a: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 2</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2300"/>
                        </a:lnSpc>
                        <a:spcAft>
                          <a:spcPts val="0"/>
                        </a:spcAft>
                      </a:pPr>
                      <a:r>
                        <a:rPr lang="ru-RU" sz="1800" b="1" dirty="0" smtClean="0">
                          <a:effectLst/>
                          <a:latin typeface="Times New Roman" panose="02020603050405020304" pitchFamily="18" charset="0"/>
                          <a:ea typeface="Times New Roman" panose="02020603050405020304" pitchFamily="18" charset="0"/>
                          <a:cs typeface="Times New Roman" panose="02020603050405020304" pitchFamily="18" charset="0"/>
                        </a:rPr>
                        <a:t>Химико-биологический</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300"/>
                        </a:lnSpc>
                        <a:spcAft>
                          <a:spcPts val="0"/>
                        </a:spcAft>
                      </a:pP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Экономико-математический </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300"/>
                        </a:lnSpc>
                        <a:spcAft>
                          <a:spcPts val="0"/>
                        </a:spcAft>
                      </a:pP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Физико-математический</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490207"/>
                  </a:ext>
                </a:extLst>
              </a:tr>
              <a:tr h="607348">
                <a:tc>
                  <a:txBody>
                    <a:bodyPr/>
                    <a:lstStyle/>
                    <a:p>
                      <a:pPr algn="ctr">
                        <a:lnSpc>
                          <a:spcPts val="2300"/>
                        </a:lnSpc>
                        <a:spcAft>
                          <a:spcPts val="0"/>
                        </a:spcAft>
                      </a:pPr>
                      <a:r>
                        <a:rPr lang="ru-RU" sz="18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СОШ </a:t>
                      </a: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 3</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2300"/>
                        </a:lnSpc>
                        <a:spcAft>
                          <a:spcPts val="0"/>
                        </a:spcAft>
                      </a:pPr>
                      <a:r>
                        <a:rPr lang="ru-RU" sz="1800" b="1" dirty="0" smtClean="0">
                          <a:effectLst/>
                          <a:latin typeface="Times New Roman" panose="02020603050405020304" pitchFamily="18" charset="0"/>
                          <a:ea typeface="Times New Roman" panose="02020603050405020304" pitchFamily="18" charset="0"/>
                          <a:cs typeface="Times New Roman" panose="02020603050405020304" pitchFamily="18" charset="0"/>
                        </a:rPr>
                        <a:t>Информационно-математический</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300"/>
                        </a:lnSpc>
                        <a:spcAft>
                          <a:spcPts val="0"/>
                        </a:spcAft>
                      </a:pP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Агротехнологический </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300"/>
                        </a:lnSpc>
                        <a:spcAft>
                          <a:spcPts val="0"/>
                        </a:spcAft>
                      </a:pP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Социально-педагогический </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14856778"/>
                  </a:ext>
                </a:extLst>
              </a:tr>
              <a:tr h="270586">
                <a:tc>
                  <a:txBody>
                    <a:bodyPr/>
                    <a:lstStyle/>
                    <a:p>
                      <a:pPr algn="ctr">
                        <a:lnSpc>
                          <a:spcPts val="2300"/>
                        </a:lnSpc>
                        <a:spcAft>
                          <a:spcPts val="0"/>
                        </a:spcAft>
                      </a:pPr>
                      <a:r>
                        <a:rPr lang="ru-RU" sz="18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СОШ </a:t>
                      </a: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 4</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2300"/>
                        </a:lnSpc>
                        <a:spcAft>
                          <a:spcPts val="0"/>
                        </a:spcAft>
                      </a:pPr>
                      <a:r>
                        <a:rPr lang="ru-RU" sz="1800" b="1" dirty="0" smtClean="0">
                          <a:effectLst/>
                          <a:latin typeface="Times New Roman" panose="02020603050405020304" pitchFamily="18" charset="0"/>
                          <a:ea typeface="Times New Roman" panose="02020603050405020304" pitchFamily="18" charset="0"/>
                          <a:cs typeface="Times New Roman" panose="02020603050405020304" pitchFamily="18" charset="0"/>
                        </a:rPr>
                        <a:t>Туризм </a:t>
                      </a: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и сервис</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4825794"/>
                  </a:ext>
                </a:extLst>
              </a:tr>
              <a:tr h="359364">
                <a:tc>
                  <a:txBody>
                    <a:bodyPr/>
                    <a:lstStyle/>
                    <a:p>
                      <a:pPr algn="ctr">
                        <a:lnSpc>
                          <a:spcPts val="2300"/>
                        </a:lnSpc>
                        <a:spcAft>
                          <a:spcPts val="0"/>
                        </a:spcAft>
                      </a:pPr>
                      <a:r>
                        <a:rPr lang="ru-RU" sz="18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СОШ </a:t>
                      </a: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 6</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2300"/>
                        </a:lnSpc>
                        <a:spcAft>
                          <a:spcPts val="0"/>
                        </a:spcAft>
                      </a:pPr>
                      <a:r>
                        <a:rPr lang="ru-RU" sz="18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Социально-педагогический</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6148993"/>
                  </a:ext>
                </a:extLst>
              </a:tr>
              <a:tr h="512716">
                <a:tc>
                  <a:txBody>
                    <a:bodyPr/>
                    <a:lstStyle/>
                    <a:p>
                      <a:pPr algn="ctr">
                        <a:lnSpc>
                          <a:spcPts val="2300"/>
                        </a:lnSpc>
                        <a:spcAft>
                          <a:spcPts val="0"/>
                        </a:spcAft>
                      </a:pPr>
                      <a:r>
                        <a:rPr lang="ru-RU" sz="18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СОШ </a:t>
                      </a: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 8</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2300"/>
                        </a:lnSpc>
                        <a:spcAft>
                          <a:spcPts val="0"/>
                        </a:spcAft>
                      </a:pP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Социально-педагогический</a:t>
                      </a:r>
                      <a:endParaRPr lang="ru-RU" sz="18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6370762"/>
                  </a:ext>
                </a:extLst>
              </a:tr>
            </a:tbl>
          </a:graphicData>
        </a:graphic>
      </p:graphicFrame>
      <p:pic>
        <p:nvPicPr>
          <p:cNvPr id="3" name="Рисунок 2"/>
          <p:cNvPicPr>
            <a:picLocks noChangeAspect="1"/>
          </p:cNvPicPr>
          <p:nvPr/>
        </p:nvPicPr>
        <p:blipFill>
          <a:blip r:embed="rId2"/>
          <a:stretch>
            <a:fillRect/>
          </a:stretch>
        </p:blipFill>
        <p:spPr>
          <a:xfrm>
            <a:off x="150659" y="107330"/>
            <a:ext cx="1622723" cy="1655617"/>
          </a:xfrm>
          <a:prstGeom prst="rect">
            <a:avLst/>
          </a:prstGeom>
        </p:spPr>
      </p:pic>
    </p:spTree>
    <p:extLst>
      <p:ext uri="{BB962C8B-B14F-4D97-AF65-F5344CB8AC3E}">
        <p14:creationId xmlns:p14="http://schemas.microsoft.com/office/powerpoint/2010/main" val="14078044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1248390455"/>
              </p:ext>
            </p:extLst>
          </p:nvPr>
        </p:nvGraphicFramePr>
        <p:xfrm>
          <a:off x="1399309" y="1704109"/>
          <a:ext cx="9344889" cy="3537233"/>
        </p:xfrm>
        <a:graphic>
          <a:graphicData uri="http://schemas.openxmlformats.org/drawingml/2006/table">
            <a:tbl>
              <a:tblPr firstRow="1" firstCol="1" bandRow="1"/>
              <a:tblGrid>
                <a:gridCol w="2258291">
                  <a:extLst>
                    <a:ext uri="{9D8B030D-6E8A-4147-A177-3AD203B41FA5}">
                      <a16:colId xmlns:a16="http://schemas.microsoft.com/office/drawing/2014/main" val="92206929"/>
                    </a:ext>
                  </a:extLst>
                </a:gridCol>
                <a:gridCol w="7086598">
                  <a:extLst>
                    <a:ext uri="{9D8B030D-6E8A-4147-A177-3AD203B41FA5}">
                      <a16:colId xmlns:a16="http://schemas.microsoft.com/office/drawing/2014/main" val="1172912017"/>
                    </a:ext>
                  </a:extLst>
                </a:gridCol>
              </a:tblGrid>
              <a:tr h="906853">
                <a:tc>
                  <a:txBody>
                    <a:bodyPr/>
                    <a:lstStyle/>
                    <a:p>
                      <a:pPr algn="ctr">
                        <a:lnSpc>
                          <a:spcPts val="1200"/>
                        </a:lnSpc>
                        <a:spcAft>
                          <a:spcPts val="0"/>
                        </a:spcAft>
                      </a:pPr>
                      <a:endPar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ts val="1200"/>
                        </a:lnSpc>
                        <a:spcAft>
                          <a:spcPts val="0"/>
                        </a:spcAft>
                      </a:pPr>
                      <a:r>
                        <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Сокращенное </a:t>
                      </a:r>
                    </a:p>
                    <a:p>
                      <a:pPr algn="ctr">
                        <a:lnSpc>
                          <a:spcPts val="1200"/>
                        </a:lnSpc>
                        <a:spcAft>
                          <a:spcPts val="0"/>
                        </a:spcAft>
                      </a:pPr>
                      <a:endPar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ts val="1200"/>
                        </a:lnSpc>
                        <a:spcAft>
                          <a:spcPts val="0"/>
                        </a:spcAft>
                      </a:pPr>
                      <a:r>
                        <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rPr>
                        <a:t>наименование </a:t>
                      </a:r>
                    </a:p>
                    <a:p>
                      <a:pPr algn="ctr">
                        <a:lnSpc>
                          <a:spcPts val="1200"/>
                        </a:lnSpc>
                        <a:spcAft>
                          <a:spcPts val="0"/>
                        </a:spcAft>
                      </a:pPr>
                      <a:endPar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ts val="1200"/>
                        </a:lnSpc>
                        <a:spcAft>
                          <a:spcPts val="0"/>
                        </a:spcAft>
                      </a:pPr>
                      <a:r>
                        <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rPr>
                        <a:t>ОО</a:t>
                      </a:r>
                    </a:p>
                    <a:p>
                      <a:pPr algn="ctr">
                        <a:lnSpc>
                          <a:spcPts val="1200"/>
                        </a:lnSpc>
                        <a:spcAft>
                          <a:spcPts val="0"/>
                        </a:spcAft>
                      </a:pPr>
                      <a:endParaRPr lang="ru-RU"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ts val="1200"/>
                        </a:lnSpc>
                        <a:spcAft>
                          <a:spcPts val="0"/>
                        </a:spcAft>
                      </a:pPr>
                      <a:r>
                        <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rPr>
                        <a:t>Наименование </a:t>
                      </a:r>
                      <a:r>
                        <a:rPr lang="ru-RU" sz="2000" b="1" dirty="0">
                          <a:effectLst/>
                          <a:latin typeface="Times New Roman" panose="02020603050405020304" pitchFamily="18" charset="0"/>
                          <a:ea typeface="Times New Roman" panose="02020603050405020304" pitchFamily="18" charset="0"/>
                          <a:cs typeface="Times New Roman" panose="02020603050405020304" pitchFamily="18" charset="0"/>
                        </a:rPr>
                        <a:t>профиля</a:t>
                      </a:r>
                      <a:endParaRPr lang="ru-RU"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1315509"/>
                  </a:ext>
                </a:extLst>
              </a:tr>
              <a:tr h="589640">
                <a:tc>
                  <a:txBody>
                    <a:bodyPr/>
                    <a:lstStyle/>
                    <a:p>
                      <a:pPr algn="ctr">
                        <a:lnSpc>
                          <a:spcPts val="2300"/>
                        </a:lnSpc>
                        <a:spcAft>
                          <a:spcPts val="0"/>
                        </a:spcAft>
                      </a:pPr>
                      <a:r>
                        <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СОШ </a:t>
                      </a:r>
                      <a:r>
                        <a:rPr lang="ru-RU" sz="2000" b="1" dirty="0">
                          <a:effectLst/>
                          <a:latin typeface="Times New Roman" panose="02020603050405020304" pitchFamily="18" charset="0"/>
                          <a:ea typeface="Times New Roman" panose="02020603050405020304" pitchFamily="18" charset="0"/>
                          <a:cs typeface="Times New Roman" panose="02020603050405020304" pitchFamily="18" charset="0"/>
                        </a:rPr>
                        <a:t>№ 9</a:t>
                      </a:r>
                      <a:endParaRPr lang="ru-RU"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2300"/>
                        </a:lnSpc>
                        <a:spcAft>
                          <a:spcPts val="0"/>
                        </a:spcAft>
                      </a:pPr>
                      <a:r>
                        <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rPr>
                        <a:t>Экономико-математический</a:t>
                      </a:r>
                      <a:endParaRPr lang="ru-RU" sz="2000" b="1"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300"/>
                        </a:lnSpc>
                        <a:spcAft>
                          <a:spcPts val="0"/>
                        </a:spcAft>
                      </a:pPr>
                      <a:r>
                        <a:rPr lang="ru-RU" sz="2000" b="1" dirty="0">
                          <a:effectLst/>
                          <a:latin typeface="Times New Roman" panose="02020603050405020304" pitchFamily="18" charset="0"/>
                          <a:ea typeface="Times New Roman" panose="02020603050405020304" pitchFamily="18" charset="0"/>
                          <a:cs typeface="Times New Roman" panose="02020603050405020304" pitchFamily="18" charset="0"/>
                        </a:rPr>
                        <a:t>Социально-педагогический</a:t>
                      </a:r>
                      <a:endParaRPr lang="ru-RU"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7491504"/>
                  </a:ext>
                </a:extLst>
              </a:tr>
              <a:tr h="650929">
                <a:tc>
                  <a:txBody>
                    <a:bodyPr/>
                    <a:lstStyle/>
                    <a:p>
                      <a:pPr algn="ctr">
                        <a:lnSpc>
                          <a:spcPts val="2300"/>
                        </a:lnSpc>
                        <a:spcAft>
                          <a:spcPts val="0"/>
                        </a:spcAft>
                      </a:pPr>
                      <a:r>
                        <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СОШ </a:t>
                      </a:r>
                      <a:r>
                        <a:rPr lang="ru-RU" sz="2000" b="1" dirty="0">
                          <a:effectLst/>
                          <a:latin typeface="Times New Roman" panose="02020603050405020304" pitchFamily="18" charset="0"/>
                          <a:ea typeface="Times New Roman" panose="02020603050405020304" pitchFamily="18" charset="0"/>
                          <a:cs typeface="Times New Roman" panose="02020603050405020304" pitchFamily="18" charset="0"/>
                        </a:rPr>
                        <a:t>№ 10</a:t>
                      </a:r>
                      <a:endParaRPr lang="ru-RU"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2300"/>
                        </a:lnSpc>
                        <a:spcAft>
                          <a:spcPts val="0"/>
                        </a:spcAft>
                      </a:pPr>
                      <a:r>
                        <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rPr>
                        <a:t>Химко-биологический</a:t>
                      </a:r>
                      <a:endParaRPr lang="ru-RU" sz="2000" b="1"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2300"/>
                        </a:lnSpc>
                        <a:spcAft>
                          <a:spcPts val="0"/>
                        </a:spcAft>
                      </a:pPr>
                      <a:r>
                        <a:rPr lang="ru-RU" sz="2000" b="1" dirty="0">
                          <a:effectLst/>
                          <a:latin typeface="Times New Roman" panose="02020603050405020304" pitchFamily="18" charset="0"/>
                          <a:ea typeface="Times New Roman" panose="02020603050405020304" pitchFamily="18" charset="0"/>
                          <a:cs typeface="Times New Roman" panose="02020603050405020304" pitchFamily="18" charset="0"/>
                        </a:rPr>
                        <a:t>Социально-экономический</a:t>
                      </a:r>
                      <a:endParaRPr lang="ru-RU"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0601770"/>
                  </a:ext>
                </a:extLst>
              </a:tr>
              <a:tr h="263471">
                <a:tc>
                  <a:txBody>
                    <a:bodyPr/>
                    <a:lstStyle/>
                    <a:p>
                      <a:pPr algn="ctr">
                        <a:lnSpc>
                          <a:spcPts val="2300"/>
                        </a:lnSpc>
                        <a:spcAft>
                          <a:spcPts val="0"/>
                        </a:spcAft>
                      </a:pPr>
                      <a:r>
                        <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СОШ </a:t>
                      </a:r>
                      <a:r>
                        <a:rPr lang="ru-RU" sz="2000" b="1" dirty="0">
                          <a:effectLst/>
                          <a:latin typeface="Times New Roman" panose="02020603050405020304" pitchFamily="18" charset="0"/>
                          <a:ea typeface="Times New Roman" panose="02020603050405020304" pitchFamily="18" charset="0"/>
                          <a:cs typeface="Times New Roman" panose="02020603050405020304" pitchFamily="18" charset="0"/>
                        </a:rPr>
                        <a:t>№ 11</a:t>
                      </a:r>
                      <a:endParaRPr lang="ru-RU"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2300"/>
                        </a:lnSpc>
                        <a:spcAft>
                          <a:spcPts val="0"/>
                        </a:spcAft>
                      </a:pPr>
                      <a:r>
                        <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Социально-экономический</a:t>
                      </a:r>
                      <a:endParaRPr lang="ru-RU"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7246104"/>
                  </a:ext>
                </a:extLst>
              </a:tr>
              <a:tr h="269772">
                <a:tc>
                  <a:txBody>
                    <a:bodyPr/>
                    <a:lstStyle/>
                    <a:p>
                      <a:pPr algn="ctr">
                        <a:lnSpc>
                          <a:spcPts val="2300"/>
                        </a:lnSpc>
                        <a:spcAft>
                          <a:spcPts val="0"/>
                        </a:spcAft>
                      </a:pPr>
                      <a:r>
                        <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СОШ </a:t>
                      </a:r>
                      <a:r>
                        <a:rPr lang="ru-RU" sz="2000" b="1" dirty="0">
                          <a:effectLst/>
                          <a:latin typeface="Times New Roman" panose="02020603050405020304" pitchFamily="18" charset="0"/>
                          <a:ea typeface="Times New Roman" panose="02020603050405020304" pitchFamily="18" charset="0"/>
                          <a:cs typeface="Times New Roman" panose="02020603050405020304" pitchFamily="18" charset="0"/>
                        </a:rPr>
                        <a:t>№ 12</a:t>
                      </a:r>
                      <a:endParaRPr lang="ru-RU"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2300"/>
                        </a:lnSpc>
                        <a:spcAft>
                          <a:spcPts val="0"/>
                        </a:spcAft>
                      </a:pPr>
                      <a:r>
                        <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rPr>
                        <a:t>Гуманитарный, ИУ  </a:t>
                      </a:r>
                      <a:endParaRPr lang="ru-RU"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3513867"/>
                  </a:ext>
                </a:extLst>
              </a:tr>
              <a:tr h="353564">
                <a:tc>
                  <a:txBody>
                    <a:bodyPr/>
                    <a:lstStyle/>
                    <a:p>
                      <a:pPr algn="ctr">
                        <a:lnSpc>
                          <a:spcPts val="2300"/>
                        </a:lnSpc>
                        <a:spcAft>
                          <a:spcPts val="0"/>
                        </a:spcAft>
                      </a:pPr>
                      <a:r>
                        <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rPr>
                        <a:t>СОШ </a:t>
                      </a:r>
                      <a:r>
                        <a:rPr lang="ru-RU" sz="2000" b="1" dirty="0">
                          <a:effectLst/>
                          <a:latin typeface="Times New Roman" panose="02020603050405020304" pitchFamily="18" charset="0"/>
                          <a:ea typeface="Times New Roman" panose="02020603050405020304" pitchFamily="18" charset="0"/>
                          <a:cs typeface="Times New Roman" panose="02020603050405020304" pitchFamily="18" charset="0"/>
                        </a:rPr>
                        <a:t>№ 13</a:t>
                      </a:r>
                      <a:endParaRPr lang="ru-RU"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2300"/>
                        </a:lnSpc>
                        <a:spcAft>
                          <a:spcPts val="0"/>
                        </a:spcAft>
                      </a:pPr>
                      <a:r>
                        <a:rPr lang="ru-RU" sz="2000" b="1" dirty="0" smtClean="0">
                          <a:effectLst/>
                          <a:latin typeface="Times New Roman" panose="02020603050405020304" pitchFamily="18" charset="0"/>
                          <a:ea typeface="Times New Roman" panose="02020603050405020304" pitchFamily="18" charset="0"/>
                          <a:cs typeface="Times New Roman" panose="02020603050405020304" pitchFamily="18" charset="0"/>
                        </a:rPr>
                        <a:t>Естественно-математический</a:t>
                      </a:r>
                      <a:endParaRPr lang="ru-RU"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0276264"/>
                  </a:ext>
                </a:extLst>
              </a:tr>
              <a:tr h="248305">
                <a:tc>
                  <a:txBody>
                    <a:bodyPr/>
                    <a:lstStyle/>
                    <a:p>
                      <a:pPr algn="ctr">
                        <a:lnSpc>
                          <a:spcPts val="2300"/>
                        </a:lnSpc>
                        <a:spcAft>
                          <a:spcPts val="0"/>
                        </a:spcAft>
                      </a:pPr>
                      <a:r>
                        <a:rPr lang="ru-RU" sz="2000" b="1" dirty="0">
                          <a:effectLst/>
                          <a:latin typeface="Times New Roman" panose="02020603050405020304" pitchFamily="18" charset="0"/>
                          <a:ea typeface="Times New Roman" panose="02020603050405020304" pitchFamily="18" charset="0"/>
                          <a:cs typeface="Times New Roman" panose="02020603050405020304" pitchFamily="18" charset="0"/>
                        </a:rPr>
                        <a:t>ИТОГО:</a:t>
                      </a:r>
                      <a:endParaRPr lang="ru-RU"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300"/>
                        </a:lnSpc>
                        <a:spcAft>
                          <a:spcPts val="0"/>
                        </a:spcAft>
                      </a:pPr>
                      <a:r>
                        <a:rPr lang="ru-RU" sz="2000" b="0" dirty="0">
                          <a:effectLst/>
                          <a:latin typeface="Times New Roman" panose="02020603050405020304" pitchFamily="18" charset="0"/>
                          <a:ea typeface="Times New Roman" panose="02020603050405020304" pitchFamily="18" charset="0"/>
                          <a:cs typeface="Times New Roman" panose="02020603050405020304" pitchFamily="18" charset="0"/>
                        </a:rPr>
                        <a:t>18</a:t>
                      </a:r>
                      <a:endParaRPr lang="ru-RU" sz="2000" b="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6430" marR="464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3677193"/>
                  </a:ext>
                </a:extLst>
              </a:tr>
            </a:tbl>
          </a:graphicData>
        </a:graphic>
      </p:graphicFrame>
      <p:pic>
        <p:nvPicPr>
          <p:cNvPr id="3" name="Рисунок 2"/>
          <p:cNvPicPr>
            <a:picLocks noChangeAspect="1"/>
          </p:cNvPicPr>
          <p:nvPr/>
        </p:nvPicPr>
        <p:blipFill>
          <a:blip r:embed="rId2"/>
          <a:stretch>
            <a:fillRect/>
          </a:stretch>
        </p:blipFill>
        <p:spPr>
          <a:xfrm>
            <a:off x="150659" y="107330"/>
            <a:ext cx="1565054" cy="1596779"/>
          </a:xfrm>
          <a:prstGeom prst="rect">
            <a:avLst/>
          </a:prstGeom>
        </p:spPr>
      </p:pic>
    </p:spTree>
    <p:extLst>
      <p:ext uri="{BB962C8B-B14F-4D97-AF65-F5344CB8AC3E}">
        <p14:creationId xmlns:p14="http://schemas.microsoft.com/office/powerpoint/2010/main" val="35400034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4074480978"/>
              </p:ext>
            </p:extLst>
          </p:nvPr>
        </p:nvGraphicFramePr>
        <p:xfrm>
          <a:off x="15498" y="-1"/>
          <a:ext cx="12176502" cy="6443756"/>
        </p:xfrm>
        <a:graphic>
          <a:graphicData uri="http://schemas.openxmlformats.org/drawingml/2006/table">
            <a:tbl>
              <a:tblPr firstRow="1" firstCol="1" bandRow="1">
                <a:tableStyleId>{5940675A-B579-460E-94D1-54222C63F5DA}</a:tableStyleId>
              </a:tblPr>
              <a:tblGrid>
                <a:gridCol w="525414">
                  <a:extLst>
                    <a:ext uri="{9D8B030D-6E8A-4147-A177-3AD203B41FA5}">
                      <a16:colId xmlns:a16="http://schemas.microsoft.com/office/drawing/2014/main" val="2065479572"/>
                    </a:ext>
                  </a:extLst>
                </a:gridCol>
                <a:gridCol w="3426654">
                  <a:extLst>
                    <a:ext uri="{9D8B030D-6E8A-4147-A177-3AD203B41FA5}">
                      <a16:colId xmlns:a16="http://schemas.microsoft.com/office/drawing/2014/main" val="802646389"/>
                    </a:ext>
                  </a:extLst>
                </a:gridCol>
                <a:gridCol w="1425844">
                  <a:extLst>
                    <a:ext uri="{9D8B030D-6E8A-4147-A177-3AD203B41FA5}">
                      <a16:colId xmlns:a16="http://schemas.microsoft.com/office/drawing/2014/main" val="3767423206"/>
                    </a:ext>
                  </a:extLst>
                </a:gridCol>
                <a:gridCol w="1138286">
                  <a:extLst>
                    <a:ext uri="{9D8B030D-6E8A-4147-A177-3AD203B41FA5}">
                      <a16:colId xmlns:a16="http://schemas.microsoft.com/office/drawing/2014/main" val="2019482499"/>
                    </a:ext>
                  </a:extLst>
                </a:gridCol>
                <a:gridCol w="1899382">
                  <a:extLst>
                    <a:ext uri="{9D8B030D-6E8A-4147-A177-3AD203B41FA5}">
                      <a16:colId xmlns:a16="http://schemas.microsoft.com/office/drawing/2014/main" val="3894045065"/>
                    </a:ext>
                  </a:extLst>
                </a:gridCol>
                <a:gridCol w="2000808">
                  <a:extLst>
                    <a:ext uri="{9D8B030D-6E8A-4147-A177-3AD203B41FA5}">
                      <a16:colId xmlns:a16="http://schemas.microsoft.com/office/drawing/2014/main" val="3424015005"/>
                    </a:ext>
                  </a:extLst>
                </a:gridCol>
                <a:gridCol w="1760114">
                  <a:extLst>
                    <a:ext uri="{9D8B030D-6E8A-4147-A177-3AD203B41FA5}">
                      <a16:colId xmlns:a16="http://schemas.microsoft.com/office/drawing/2014/main" val="2684784751"/>
                    </a:ext>
                  </a:extLst>
                </a:gridCol>
              </a:tblGrid>
              <a:tr h="666428">
                <a:tc gridSpan="7">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Результаты ЕГЭ 2018 года по предметам, </a:t>
                      </a:r>
                      <a:r>
                        <a:rPr lang="ru-RU" sz="2000" b="1" dirty="0" err="1">
                          <a:effectLst/>
                          <a:latin typeface="Times New Roman" panose="02020603050405020304" pitchFamily="18" charset="0"/>
                          <a:cs typeface="Times New Roman" panose="02020603050405020304" pitchFamily="18" charset="0"/>
                        </a:rPr>
                        <a:t>изучавшимся</a:t>
                      </a:r>
                      <a:r>
                        <a:rPr lang="ru-RU" sz="2000" b="1" dirty="0">
                          <a:effectLst/>
                          <a:latin typeface="Times New Roman" panose="02020603050405020304" pitchFamily="18" charset="0"/>
                          <a:cs typeface="Times New Roman" panose="02020603050405020304" pitchFamily="18" charset="0"/>
                        </a:rPr>
                        <a:t> на профильном уровне в </a:t>
                      </a:r>
                      <a:r>
                        <a:rPr lang="ru-RU" sz="2000" b="1" dirty="0" smtClean="0">
                          <a:effectLst/>
                          <a:latin typeface="Times New Roman" panose="02020603050405020304" pitchFamily="18" charset="0"/>
                          <a:cs typeface="Times New Roman" panose="02020603050405020304" pitchFamily="18" charset="0"/>
                        </a:rPr>
                        <a:t>образовательных</a:t>
                      </a:r>
                      <a:r>
                        <a:rPr lang="ru-RU" sz="2000" b="1" baseline="0" dirty="0" smtClean="0">
                          <a:effectLst/>
                          <a:latin typeface="Times New Roman" panose="02020603050405020304" pitchFamily="18" charset="0"/>
                          <a:cs typeface="Times New Roman" panose="02020603050405020304" pitchFamily="18" charset="0"/>
                        </a:rPr>
                        <a:t> о</a:t>
                      </a:r>
                      <a:r>
                        <a:rPr lang="ru-RU" sz="2000" b="1" dirty="0" smtClean="0">
                          <a:effectLst/>
                          <a:latin typeface="Times New Roman" panose="02020603050405020304" pitchFamily="18" charset="0"/>
                          <a:cs typeface="Times New Roman" panose="02020603050405020304" pitchFamily="18" charset="0"/>
                        </a:rPr>
                        <a:t>рганизациях</a:t>
                      </a:r>
                      <a:r>
                        <a:rPr lang="ru-RU" sz="2000" b="1" dirty="0">
                          <a:effectLst/>
                          <a:latin typeface="Times New Roman" panose="02020603050405020304" pitchFamily="18" charset="0"/>
                          <a:cs typeface="Times New Roman" panose="02020603050405020304" pitchFamily="18" charset="0"/>
                        </a:rPr>
                        <a:t> </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3316747116"/>
                  </a:ext>
                </a:extLst>
              </a:tr>
              <a:tr h="1895147">
                <a:tc>
                  <a:txBody>
                    <a:bodyPr/>
                    <a:lstStyle/>
                    <a:p>
                      <a:pPr algn="ctr">
                        <a:lnSpc>
                          <a:spcPct val="107000"/>
                        </a:lnSpc>
                        <a:spcAft>
                          <a:spcPts val="0"/>
                        </a:spcAft>
                      </a:pPr>
                      <a:r>
                        <a:rPr lang="ru-RU" sz="1800" dirty="0" smtClean="0">
                          <a:effectLst/>
                          <a:latin typeface="Times New Roman" panose="02020603050405020304" pitchFamily="18" charset="0"/>
                          <a:cs typeface="Times New Roman" panose="02020603050405020304" pitchFamily="18" charset="0"/>
                        </a:rPr>
                        <a:t>№</a:t>
                      </a:r>
                      <a:r>
                        <a:rPr lang="ru-RU" sz="1800" baseline="0" dirty="0" smtClean="0">
                          <a:effectLst/>
                          <a:latin typeface="Times New Roman" panose="02020603050405020304" pitchFamily="18" charset="0"/>
                          <a:cs typeface="Times New Roman" panose="02020603050405020304" pitchFamily="18" charset="0"/>
                        </a:rPr>
                        <a:t> ОО</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smtClean="0">
                          <a:effectLst/>
                          <a:latin typeface="Times New Roman" panose="02020603050405020304" pitchFamily="18" charset="0"/>
                          <a:cs typeface="Times New Roman" panose="02020603050405020304" pitchFamily="18" charset="0"/>
                        </a:rPr>
                        <a:t>Профиль </a:t>
                      </a:r>
                      <a:r>
                        <a:rPr lang="ru-RU" sz="2000" b="1" dirty="0">
                          <a:effectLst/>
                          <a:latin typeface="Times New Roman" panose="02020603050405020304" pitchFamily="18" charset="0"/>
                          <a:cs typeface="Times New Roman" panose="02020603050405020304" pitchFamily="18" charset="0"/>
                        </a:rPr>
                        <a:t>класса (группы)</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r>
                        <a:rPr lang="ru-RU" sz="2000" b="1" kern="1200" dirty="0" smtClean="0">
                          <a:effectLst/>
                          <a:latin typeface="Times New Roman" panose="02020603050405020304" pitchFamily="18" charset="0"/>
                          <a:cs typeface="Times New Roman" panose="02020603050405020304" pitchFamily="18" charset="0"/>
                        </a:rPr>
                        <a:t>Профильные предметы</a:t>
                      </a:r>
                      <a:endParaRPr lang="ru-RU" sz="2000" b="1" dirty="0">
                        <a:solidFill>
                          <a:schemeClr val="tx1"/>
                        </a:solidFill>
                        <a:latin typeface="Times New Roman" panose="02020603050405020304" pitchFamily="18"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Численность </a:t>
                      </a:r>
                      <a:r>
                        <a:rPr lang="ru-RU" sz="2000" b="1" dirty="0" smtClean="0">
                          <a:effectLst/>
                          <a:latin typeface="Times New Roman" panose="02020603050405020304" pitchFamily="18" charset="0"/>
                          <a:cs typeface="Times New Roman" panose="02020603050405020304" pitchFamily="18" charset="0"/>
                        </a:rPr>
                        <a:t>учащихся</a:t>
                      </a:r>
                      <a:r>
                        <a:rPr lang="ru-RU" sz="2000" b="1" baseline="0" dirty="0" smtClean="0">
                          <a:effectLst/>
                          <a:latin typeface="Times New Roman" panose="02020603050405020304" pitchFamily="18" charset="0"/>
                          <a:cs typeface="Times New Roman" panose="02020603050405020304" pitchFamily="18" charset="0"/>
                        </a:rPr>
                        <a:t> в </a:t>
                      </a:r>
                      <a:r>
                        <a:rPr lang="ru-RU" sz="2000" b="1" dirty="0" smtClean="0">
                          <a:effectLst/>
                          <a:latin typeface="Times New Roman" panose="02020603050405020304" pitchFamily="18" charset="0"/>
                          <a:cs typeface="Times New Roman" panose="02020603050405020304" pitchFamily="18" charset="0"/>
                        </a:rPr>
                        <a:t>профиле</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Число учащихся, сдававших ЕГЭ по профильному </a:t>
                      </a:r>
                      <a:r>
                        <a:rPr lang="ru-RU" sz="2000" b="1" dirty="0" smtClean="0">
                          <a:effectLst/>
                          <a:latin typeface="Times New Roman" panose="02020603050405020304" pitchFamily="18" charset="0"/>
                          <a:cs typeface="Times New Roman" panose="02020603050405020304" pitchFamily="18" charset="0"/>
                        </a:rPr>
                        <a:t>предмету</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Доля </a:t>
                      </a:r>
                      <a:r>
                        <a:rPr lang="ru-RU" sz="2000" b="1" dirty="0" smtClean="0">
                          <a:effectLst/>
                          <a:latin typeface="Times New Roman" panose="02020603050405020304" pitchFamily="18" charset="0"/>
                          <a:cs typeface="Times New Roman" panose="02020603050405020304" pitchFamily="18" charset="0"/>
                        </a:rPr>
                        <a:t>учащихся, </a:t>
                      </a:r>
                      <a:r>
                        <a:rPr lang="ru-RU" sz="2000" b="1" dirty="0">
                          <a:effectLst/>
                          <a:latin typeface="Times New Roman" panose="02020603050405020304" pitchFamily="18" charset="0"/>
                          <a:cs typeface="Times New Roman" panose="02020603050405020304" pitchFamily="18" charset="0"/>
                        </a:rPr>
                        <a:t>сдавших ЕГЭ по профильному предмету в 2018 </a:t>
                      </a:r>
                      <a:r>
                        <a:rPr lang="ru-RU" sz="2000" b="1" dirty="0" smtClean="0">
                          <a:effectLst/>
                          <a:latin typeface="Times New Roman" panose="02020603050405020304" pitchFamily="18" charset="0"/>
                          <a:cs typeface="Times New Roman" panose="02020603050405020304" pitchFamily="18" charset="0"/>
                        </a:rPr>
                        <a:t>году</a:t>
                      </a:r>
                      <a:r>
                        <a:rPr lang="ru-RU" sz="2000" b="1" baseline="0" dirty="0" smtClean="0">
                          <a:effectLst/>
                          <a:latin typeface="Times New Roman" panose="02020603050405020304" pitchFamily="18" charset="0"/>
                          <a:cs typeface="Times New Roman" panose="02020603050405020304" pitchFamily="18" charset="0"/>
                        </a:rPr>
                        <a:t> </a:t>
                      </a:r>
                      <a:r>
                        <a:rPr lang="ru-RU" sz="2000" b="1" dirty="0" smtClean="0">
                          <a:effectLst/>
                          <a:latin typeface="Times New Roman" panose="02020603050405020304" pitchFamily="18" charset="0"/>
                          <a:cs typeface="Times New Roman" panose="02020603050405020304" pitchFamily="18" charset="0"/>
                        </a:rPr>
                        <a:t>(%)</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Средний балл ЕГЭ по профильному предмету в 2018 году (балл)</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extLst>
                  <a:ext uri="{0D108BD9-81ED-4DB2-BD59-A6C34878D82A}">
                    <a16:rowId xmlns:a16="http://schemas.microsoft.com/office/drawing/2014/main" val="4187841193"/>
                  </a:ext>
                </a:extLst>
              </a:tr>
              <a:tr h="615903">
                <a:tc rowSpan="2">
                  <a:txBody>
                    <a:bodyPr/>
                    <a:lstStyle/>
                    <a:p>
                      <a:pPr>
                        <a:lnSpc>
                          <a:spcPct val="107000"/>
                        </a:lnSpc>
                        <a:spcAft>
                          <a:spcPts val="0"/>
                        </a:spcAft>
                      </a:pPr>
                      <a:r>
                        <a:rPr lang="ru-RU" sz="1800" dirty="0" smtClean="0">
                          <a:effectLst/>
                          <a:latin typeface="Times New Roman" panose="02020603050405020304" pitchFamily="18" charset="0"/>
                          <a:cs typeface="Times New Roman" panose="02020603050405020304" pitchFamily="18" charset="0"/>
                        </a:rPr>
                        <a:t> </a:t>
                      </a:r>
                      <a:r>
                        <a:rPr lang="ru-RU" sz="1800" b="1" dirty="0">
                          <a:effectLst/>
                          <a:latin typeface="Times New Roman" panose="02020603050405020304" pitchFamily="18" charset="0"/>
                          <a:cs typeface="Times New Roman" panose="02020603050405020304" pitchFamily="18" charset="0"/>
                        </a:rPr>
                        <a:t>№</a:t>
                      </a:r>
                      <a:r>
                        <a:rPr lang="ru-RU" sz="1800" b="1" dirty="0" smtClean="0">
                          <a:effectLst/>
                          <a:latin typeface="Times New Roman" panose="02020603050405020304" pitchFamily="18" charset="0"/>
                          <a:cs typeface="Times New Roman" panose="02020603050405020304" pitchFamily="18" charset="0"/>
                        </a:rPr>
                        <a:t>1</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nSpc>
                          <a:spcPct val="107000"/>
                        </a:lnSpc>
                        <a:spcAft>
                          <a:spcPts val="0"/>
                        </a:spcAft>
                      </a:pPr>
                      <a:r>
                        <a:rPr lang="ru-RU" sz="2000" b="1" dirty="0">
                          <a:effectLst/>
                          <a:latin typeface="Times New Roman" panose="02020603050405020304" pitchFamily="18" charset="0"/>
                          <a:cs typeface="Times New Roman" panose="02020603050405020304" pitchFamily="18" charset="0"/>
                        </a:rPr>
                        <a:t>Агротехнологический</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r>
                        <a:rPr lang="ru-RU" sz="2000" b="1" kern="1200" dirty="0" smtClean="0">
                          <a:effectLst/>
                          <a:latin typeface="Times New Roman" panose="02020603050405020304" pitchFamily="18" charset="0"/>
                          <a:cs typeface="Times New Roman" panose="02020603050405020304" pitchFamily="18" charset="0"/>
                        </a:rPr>
                        <a:t>Информатика и ИКТ</a:t>
                      </a:r>
                      <a:endParaRPr lang="ru-RU" sz="2000" b="1" dirty="0">
                        <a:solidFill>
                          <a:schemeClr val="tx1"/>
                        </a:solidFill>
                        <a:latin typeface="Times New Roman" panose="02020603050405020304" pitchFamily="18"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7</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1</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14,2</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a:effectLst/>
                          <a:latin typeface="Times New Roman" panose="02020603050405020304" pitchFamily="18" charset="0"/>
                          <a:cs typeface="Times New Roman" panose="02020603050405020304" pitchFamily="18" charset="0"/>
                        </a:rPr>
                        <a:t>81</a:t>
                      </a:r>
                      <a:endParaRPr lang="ru-RU" sz="20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extLst>
                  <a:ext uri="{0D108BD9-81ED-4DB2-BD59-A6C34878D82A}">
                    <a16:rowId xmlns:a16="http://schemas.microsoft.com/office/drawing/2014/main" val="2071379318"/>
                  </a:ext>
                </a:extLst>
              </a:tr>
              <a:tr h="398235">
                <a:tc vMerge="1">
                  <a:txBody>
                    <a:bodyPr/>
                    <a:lstStyle/>
                    <a:p>
                      <a:pPr>
                        <a:lnSpc>
                          <a:spcPct val="10700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nSpc>
                          <a:spcPct val="107000"/>
                        </a:lnSpc>
                        <a:spcAft>
                          <a:spcPts val="0"/>
                        </a:spcAft>
                      </a:pPr>
                      <a:r>
                        <a:rPr lang="ru-RU" sz="2000" b="1" dirty="0">
                          <a:effectLst/>
                          <a:latin typeface="Times New Roman" panose="02020603050405020304" pitchFamily="18" charset="0"/>
                          <a:cs typeface="Times New Roman" panose="02020603050405020304" pitchFamily="18" charset="0"/>
                        </a:rPr>
                        <a:t>Агротехнологический</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nSpc>
                          <a:spcPct val="107000"/>
                        </a:lnSpc>
                        <a:spcAft>
                          <a:spcPts val="0"/>
                        </a:spcAft>
                      </a:pPr>
                      <a:r>
                        <a:rPr lang="ru-RU" sz="2000" b="1" dirty="0">
                          <a:effectLst/>
                          <a:latin typeface="Times New Roman" panose="02020603050405020304" pitchFamily="18" charset="0"/>
                          <a:cs typeface="Times New Roman" panose="02020603050405020304" pitchFamily="18" charset="0"/>
                        </a:rPr>
                        <a:t>Химия</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7</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4</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57,1</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solidFill>
                      <a:schemeClr val="accent2">
                        <a:lumMod val="40000"/>
                        <a:lumOff val="60000"/>
                      </a:schemeClr>
                    </a:solidFill>
                  </a:tcPr>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52,25</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extLst>
                  <a:ext uri="{0D108BD9-81ED-4DB2-BD59-A6C34878D82A}">
                    <a16:rowId xmlns:a16="http://schemas.microsoft.com/office/drawing/2014/main" val="2887897090"/>
                  </a:ext>
                </a:extLst>
              </a:tr>
              <a:tr h="582268">
                <a:tc rowSpan="4">
                  <a:txBody>
                    <a:bodyPr/>
                    <a:lstStyle/>
                    <a:p>
                      <a:pPr>
                        <a:lnSpc>
                          <a:spcPct val="107000"/>
                        </a:lnSpc>
                        <a:spcAft>
                          <a:spcPts val="0"/>
                        </a:spcAft>
                      </a:pPr>
                      <a:r>
                        <a:rPr lang="ru-RU" sz="1800" b="1" dirty="0" smtClean="0">
                          <a:effectLst/>
                          <a:latin typeface="Times New Roman" panose="02020603050405020304" pitchFamily="18" charset="0"/>
                          <a:cs typeface="Times New Roman" panose="02020603050405020304" pitchFamily="18" charset="0"/>
                        </a:rPr>
                        <a:t>№ 2</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nSpc>
                          <a:spcPct val="107000"/>
                        </a:lnSpc>
                        <a:spcAft>
                          <a:spcPts val="0"/>
                        </a:spcAft>
                      </a:pPr>
                      <a:r>
                        <a:rPr lang="ru-RU" sz="2000" b="1" dirty="0">
                          <a:effectLst/>
                          <a:latin typeface="Times New Roman" panose="02020603050405020304" pitchFamily="18" charset="0"/>
                          <a:cs typeface="Times New Roman" panose="02020603050405020304" pitchFamily="18" charset="0"/>
                        </a:rPr>
                        <a:t>Химико-биологический, медико-биологический</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nSpc>
                          <a:spcPct val="107000"/>
                        </a:lnSpc>
                        <a:spcAft>
                          <a:spcPts val="0"/>
                        </a:spcAft>
                      </a:pPr>
                      <a:r>
                        <a:rPr lang="ru-RU" sz="2000" b="1" dirty="0">
                          <a:effectLst/>
                          <a:latin typeface="Times New Roman" panose="02020603050405020304" pitchFamily="18" charset="0"/>
                          <a:cs typeface="Times New Roman" panose="02020603050405020304" pitchFamily="18" charset="0"/>
                        </a:rPr>
                        <a:t>Химия</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11</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9</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81,8</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solidFill>
                      <a:schemeClr val="accent2">
                        <a:lumMod val="40000"/>
                        <a:lumOff val="60000"/>
                      </a:schemeClr>
                    </a:solidFill>
                  </a:tcPr>
                </a:tc>
                <a:tc>
                  <a:txBody>
                    <a:bodyPr/>
                    <a:lstStyle/>
                    <a:p>
                      <a:pPr algn="ctr">
                        <a:lnSpc>
                          <a:spcPct val="107000"/>
                        </a:lnSpc>
                        <a:spcAft>
                          <a:spcPts val="0"/>
                        </a:spcAft>
                      </a:pPr>
                      <a:r>
                        <a:rPr lang="ru-RU" sz="2000" b="1">
                          <a:effectLst/>
                          <a:latin typeface="Times New Roman" panose="02020603050405020304" pitchFamily="18" charset="0"/>
                          <a:cs typeface="Times New Roman" panose="02020603050405020304" pitchFamily="18" charset="0"/>
                        </a:rPr>
                        <a:t>65,7</a:t>
                      </a:r>
                      <a:endParaRPr lang="ru-RU" sz="20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extLst>
                  <a:ext uri="{0D108BD9-81ED-4DB2-BD59-A6C34878D82A}">
                    <a16:rowId xmlns:a16="http://schemas.microsoft.com/office/drawing/2014/main" val="3333278352"/>
                  </a:ext>
                </a:extLst>
              </a:tr>
              <a:tr h="435748">
                <a:tc vMerge="1">
                  <a:txBody>
                    <a:bodyPr/>
                    <a:lstStyle/>
                    <a:p>
                      <a:pPr>
                        <a:lnSpc>
                          <a:spcPct val="10700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nSpc>
                          <a:spcPct val="107000"/>
                        </a:lnSpc>
                        <a:spcAft>
                          <a:spcPts val="0"/>
                        </a:spcAft>
                      </a:pPr>
                      <a:r>
                        <a:rPr lang="ru-RU" sz="2000" b="1" dirty="0">
                          <a:effectLst/>
                          <a:latin typeface="Times New Roman" panose="02020603050405020304" pitchFamily="18" charset="0"/>
                          <a:cs typeface="Times New Roman" panose="02020603050405020304" pitchFamily="18" charset="0"/>
                        </a:rPr>
                        <a:t>Химико-биологический, медико-биологический</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nSpc>
                          <a:spcPct val="107000"/>
                        </a:lnSpc>
                        <a:spcAft>
                          <a:spcPts val="0"/>
                        </a:spcAft>
                      </a:pPr>
                      <a:r>
                        <a:rPr lang="ru-RU" sz="2000" b="1" dirty="0">
                          <a:effectLst/>
                          <a:latin typeface="Times New Roman" panose="02020603050405020304" pitchFamily="18" charset="0"/>
                          <a:cs typeface="Times New Roman" panose="02020603050405020304" pitchFamily="18" charset="0"/>
                        </a:rPr>
                        <a:t>Биология</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11</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7</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63,6</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solidFill>
                      <a:schemeClr val="accent2">
                        <a:lumMod val="40000"/>
                        <a:lumOff val="60000"/>
                      </a:schemeClr>
                    </a:solidFill>
                  </a:tcPr>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64,1</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extLst>
                  <a:ext uri="{0D108BD9-81ED-4DB2-BD59-A6C34878D82A}">
                    <a16:rowId xmlns:a16="http://schemas.microsoft.com/office/drawing/2014/main" val="55736766"/>
                  </a:ext>
                </a:extLst>
              </a:tr>
              <a:tr h="526550">
                <a:tc vMerge="1">
                  <a:txBody>
                    <a:bodyPr/>
                    <a:lstStyle/>
                    <a:p>
                      <a:pPr>
                        <a:lnSpc>
                          <a:spcPct val="10700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nSpc>
                          <a:spcPct val="107000"/>
                        </a:lnSpc>
                        <a:spcAft>
                          <a:spcPts val="0"/>
                        </a:spcAft>
                      </a:pPr>
                      <a:r>
                        <a:rPr lang="ru-RU" sz="2000" b="1" dirty="0">
                          <a:effectLst/>
                          <a:latin typeface="Times New Roman" panose="02020603050405020304" pitchFamily="18" charset="0"/>
                          <a:cs typeface="Times New Roman" panose="02020603050405020304" pitchFamily="18" charset="0"/>
                        </a:rPr>
                        <a:t>Инженерно-математический, физико-математический</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nSpc>
                          <a:spcPct val="107000"/>
                        </a:lnSpc>
                        <a:spcAft>
                          <a:spcPts val="0"/>
                        </a:spcAft>
                      </a:pPr>
                      <a:r>
                        <a:rPr lang="ru-RU" sz="2000" b="1" dirty="0">
                          <a:effectLst/>
                          <a:latin typeface="Times New Roman" panose="02020603050405020304" pitchFamily="18" charset="0"/>
                          <a:cs typeface="Times New Roman" panose="02020603050405020304" pitchFamily="18" charset="0"/>
                        </a:rPr>
                        <a:t>Физика</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24</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21</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87,5</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solidFill>
                      <a:schemeClr val="accent2">
                        <a:lumMod val="40000"/>
                        <a:lumOff val="60000"/>
                      </a:schemeClr>
                    </a:solidFill>
                  </a:tcPr>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60,5</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extLst>
                  <a:ext uri="{0D108BD9-81ED-4DB2-BD59-A6C34878D82A}">
                    <a16:rowId xmlns:a16="http://schemas.microsoft.com/office/drawing/2014/main" val="2842681590"/>
                  </a:ext>
                </a:extLst>
              </a:tr>
              <a:tr h="849558">
                <a:tc vMerge="1">
                  <a:txBody>
                    <a:bodyPr/>
                    <a:lstStyle/>
                    <a:p>
                      <a:pPr>
                        <a:lnSpc>
                          <a:spcPct val="10700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nSpc>
                          <a:spcPct val="107000"/>
                        </a:lnSpc>
                        <a:spcAft>
                          <a:spcPts val="0"/>
                        </a:spcAft>
                      </a:pPr>
                      <a:r>
                        <a:rPr lang="ru-RU" sz="2000" b="1" dirty="0">
                          <a:effectLst/>
                          <a:latin typeface="Times New Roman" panose="02020603050405020304" pitchFamily="18" charset="0"/>
                          <a:cs typeface="Times New Roman" panose="02020603050405020304" pitchFamily="18" charset="0"/>
                        </a:rPr>
                        <a:t>Инженерно-математический, физико-математический</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nSpc>
                          <a:spcPct val="107000"/>
                        </a:lnSpc>
                        <a:spcAft>
                          <a:spcPts val="0"/>
                        </a:spcAft>
                      </a:pPr>
                      <a:r>
                        <a:rPr lang="ru-RU" sz="2000" b="1" dirty="0">
                          <a:effectLst/>
                          <a:latin typeface="Times New Roman" panose="02020603050405020304" pitchFamily="18" charset="0"/>
                          <a:cs typeface="Times New Roman" panose="02020603050405020304" pitchFamily="18" charset="0"/>
                        </a:rPr>
                        <a:t>Математика (проф.)</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24</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24</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100</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solidFill>
                      <a:schemeClr val="accent2">
                        <a:lumMod val="40000"/>
                        <a:lumOff val="60000"/>
                      </a:schemeClr>
                    </a:solidFill>
                  </a:tcPr>
                </a:tc>
                <a:tc>
                  <a:txBody>
                    <a:bodyPr/>
                    <a:lstStyle/>
                    <a:p>
                      <a:pPr algn="ctr">
                        <a:lnSpc>
                          <a:spcPct val="107000"/>
                        </a:lnSpc>
                        <a:spcAft>
                          <a:spcPts val="0"/>
                        </a:spcAft>
                      </a:pPr>
                      <a:r>
                        <a:rPr lang="ru-RU" sz="2000" b="1" dirty="0">
                          <a:effectLst/>
                          <a:latin typeface="Times New Roman" panose="02020603050405020304" pitchFamily="18" charset="0"/>
                          <a:cs typeface="Times New Roman" panose="02020603050405020304" pitchFamily="18" charset="0"/>
                        </a:rPr>
                        <a:t>62,1</a:t>
                      </a:r>
                      <a:endParaRPr lang="ru-RU" sz="20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tc>
                <a:extLst>
                  <a:ext uri="{0D108BD9-81ED-4DB2-BD59-A6C34878D82A}">
                    <a16:rowId xmlns:a16="http://schemas.microsoft.com/office/drawing/2014/main" val="2022313293"/>
                  </a:ext>
                </a:extLst>
              </a:tr>
            </a:tbl>
          </a:graphicData>
        </a:graphic>
      </p:graphicFrame>
    </p:spTree>
    <p:extLst>
      <p:ext uri="{BB962C8B-B14F-4D97-AF65-F5344CB8AC3E}">
        <p14:creationId xmlns:p14="http://schemas.microsoft.com/office/powerpoint/2010/main" val="23286762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85718854"/>
              </p:ext>
            </p:extLst>
          </p:nvPr>
        </p:nvGraphicFramePr>
        <p:xfrm>
          <a:off x="2" y="-4"/>
          <a:ext cx="12191999" cy="6509290"/>
        </p:xfrm>
        <a:graphic>
          <a:graphicData uri="http://schemas.openxmlformats.org/drawingml/2006/table">
            <a:tbl>
              <a:tblPr firstRow="1" firstCol="1" bandRow="1">
                <a:tableStyleId>{5C22544A-7EE6-4342-B048-85BDC9FD1C3A}</a:tableStyleId>
              </a:tblPr>
              <a:tblGrid>
                <a:gridCol w="759415">
                  <a:extLst>
                    <a:ext uri="{9D8B030D-6E8A-4147-A177-3AD203B41FA5}">
                      <a16:colId xmlns:a16="http://schemas.microsoft.com/office/drawing/2014/main" val="435952097"/>
                    </a:ext>
                  </a:extLst>
                </a:gridCol>
                <a:gridCol w="2942124">
                  <a:extLst>
                    <a:ext uri="{9D8B030D-6E8A-4147-A177-3AD203B41FA5}">
                      <a16:colId xmlns:a16="http://schemas.microsoft.com/office/drawing/2014/main" val="3777252638"/>
                    </a:ext>
                  </a:extLst>
                </a:gridCol>
                <a:gridCol w="1831354">
                  <a:extLst>
                    <a:ext uri="{9D8B030D-6E8A-4147-A177-3AD203B41FA5}">
                      <a16:colId xmlns:a16="http://schemas.microsoft.com/office/drawing/2014/main" val="3517906348"/>
                    </a:ext>
                  </a:extLst>
                </a:gridCol>
                <a:gridCol w="1720312">
                  <a:extLst>
                    <a:ext uri="{9D8B030D-6E8A-4147-A177-3AD203B41FA5}">
                      <a16:colId xmlns:a16="http://schemas.microsoft.com/office/drawing/2014/main" val="2243451103"/>
                    </a:ext>
                  </a:extLst>
                </a:gridCol>
                <a:gridCol w="1673817">
                  <a:extLst>
                    <a:ext uri="{9D8B030D-6E8A-4147-A177-3AD203B41FA5}">
                      <a16:colId xmlns:a16="http://schemas.microsoft.com/office/drawing/2014/main" val="120629979"/>
                    </a:ext>
                  </a:extLst>
                </a:gridCol>
                <a:gridCol w="1700945">
                  <a:extLst>
                    <a:ext uri="{9D8B030D-6E8A-4147-A177-3AD203B41FA5}">
                      <a16:colId xmlns:a16="http://schemas.microsoft.com/office/drawing/2014/main" val="4227134328"/>
                    </a:ext>
                  </a:extLst>
                </a:gridCol>
                <a:gridCol w="1564032">
                  <a:extLst>
                    <a:ext uri="{9D8B030D-6E8A-4147-A177-3AD203B41FA5}">
                      <a16:colId xmlns:a16="http://schemas.microsoft.com/office/drawing/2014/main" val="3781833991"/>
                    </a:ext>
                  </a:extLst>
                </a:gridCol>
              </a:tblGrid>
              <a:tr h="753961">
                <a:tc gridSpan="7">
                  <a:txBody>
                    <a:bodyPr/>
                    <a:lstStyle/>
                    <a:p>
                      <a:pPr algn="ctr">
                        <a:lnSpc>
                          <a:spcPct val="107000"/>
                        </a:lnSpc>
                        <a:spcAft>
                          <a:spcPts val="0"/>
                        </a:spcAft>
                      </a:pPr>
                      <a:r>
                        <a:rPr lang="ru-RU" sz="2000" b="1" dirty="0">
                          <a:solidFill>
                            <a:schemeClr val="tx1"/>
                          </a:solidFill>
                          <a:effectLst/>
                          <a:latin typeface="Times New Roman" panose="02020603050405020304" pitchFamily="18" charset="0"/>
                          <a:cs typeface="Times New Roman" panose="02020603050405020304" pitchFamily="18" charset="0"/>
                        </a:rPr>
                        <a:t>Результаты ЕГЭ 2018 года по предметам, </a:t>
                      </a:r>
                      <a:r>
                        <a:rPr lang="ru-RU" sz="2000" b="1" dirty="0" err="1">
                          <a:solidFill>
                            <a:schemeClr val="tx1"/>
                          </a:solidFill>
                          <a:effectLst/>
                          <a:latin typeface="Times New Roman" panose="02020603050405020304" pitchFamily="18" charset="0"/>
                          <a:cs typeface="Times New Roman" panose="02020603050405020304" pitchFamily="18" charset="0"/>
                        </a:rPr>
                        <a:t>изучавшимся</a:t>
                      </a:r>
                      <a:r>
                        <a:rPr lang="ru-RU" sz="2000" b="1" dirty="0">
                          <a:solidFill>
                            <a:schemeClr val="tx1"/>
                          </a:solidFill>
                          <a:effectLst/>
                          <a:latin typeface="Times New Roman" panose="02020603050405020304" pitchFamily="18" charset="0"/>
                          <a:cs typeface="Times New Roman" panose="02020603050405020304" pitchFamily="18" charset="0"/>
                        </a:rPr>
                        <a:t> на профильном уровне в образовательных </a:t>
                      </a:r>
                      <a:r>
                        <a:rPr lang="ru-RU" sz="2000" b="1" dirty="0" smtClean="0">
                          <a:solidFill>
                            <a:schemeClr val="tx1"/>
                          </a:solidFill>
                          <a:effectLst/>
                          <a:latin typeface="Times New Roman" panose="02020603050405020304" pitchFamily="18" charset="0"/>
                          <a:cs typeface="Times New Roman" panose="02020603050405020304" pitchFamily="18" charset="0"/>
                        </a:rPr>
                        <a:t>организациях</a:t>
                      </a:r>
                      <a:r>
                        <a:rPr lang="ru-RU" sz="1600" b="1" dirty="0">
                          <a:solidFill>
                            <a:schemeClr val="tx1"/>
                          </a:solidFill>
                          <a:effectLst/>
                          <a:latin typeface="Times New Roman" panose="02020603050405020304" pitchFamily="18" charset="0"/>
                          <a:cs typeface="Times New Roman" panose="02020603050405020304" pitchFamily="18" charset="0"/>
                        </a:rPr>
                        <a:t> </a:t>
                      </a: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633993797"/>
                  </a:ext>
                </a:extLst>
              </a:tr>
              <a:tr h="1862343">
                <a:tc>
                  <a:txBody>
                    <a:bodyPr/>
                    <a:lstStyle/>
                    <a:p>
                      <a:pPr algn="ctr">
                        <a:lnSpc>
                          <a:spcPct val="107000"/>
                        </a:lnSpc>
                        <a:spcAft>
                          <a:spcPts val="0"/>
                        </a:spcAft>
                      </a:pPr>
                      <a:r>
                        <a:rPr lang="ru-RU" sz="1800" b="1" dirty="0" smtClean="0">
                          <a:solidFill>
                            <a:schemeClr val="tx1"/>
                          </a:solidFill>
                          <a:effectLst/>
                          <a:latin typeface="Times New Roman" panose="02020603050405020304" pitchFamily="18" charset="0"/>
                          <a:ea typeface="+mn-ea"/>
                          <a:cs typeface="Times New Roman" panose="02020603050405020304" pitchFamily="18" charset="0"/>
                        </a:rPr>
                        <a:t>ОО</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Наименование профиля класса (группы)</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b="1" kern="1200" dirty="0" smtClean="0">
                          <a:solidFill>
                            <a:schemeClr val="tx1"/>
                          </a:solidFill>
                          <a:effectLst/>
                          <a:latin typeface="Times New Roman" panose="02020603050405020304" pitchFamily="18" charset="0"/>
                          <a:ea typeface="+mn-ea"/>
                          <a:cs typeface="Times New Roman" panose="02020603050405020304" pitchFamily="18" charset="0"/>
                        </a:rPr>
                        <a:t>Профильные</a:t>
                      </a:r>
                      <a:r>
                        <a:rPr lang="ru-RU" sz="1800" b="1"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1800" b="1" kern="1200" dirty="0" smtClean="0">
                          <a:solidFill>
                            <a:schemeClr val="tx1"/>
                          </a:solidFill>
                          <a:effectLst/>
                          <a:latin typeface="Times New Roman" panose="02020603050405020304" pitchFamily="18" charset="0"/>
                          <a:ea typeface="+mn-ea"/>
                          <a:cs typeface="Times New Roman" panose="02020603050405020304" pitchFamily="18" charset="0"/>
                        </a:rPr>
                        <a:t>предметы</a:t>
                      </a:r>
                      <a:endParaRPr lang="ru-RU" sz="1800" b="1" dirty="0">
                        <a:solidFill>
                          <a:schemeClr val="tx1"/>
                        </a:solidFill>
                        <a:latin typeface="Times New Roman" panose="02020603050405020304" pitchFamily="18"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Численность учащихся </a:t>
                      </a:r>
                      <a:r>
                        <a:rPr lang="ru-RU" sz="1800" b="1" dirty="0" smtClean="0">
                          <a:solidFill>
                            <a:schemeClr val="tx1"/>
                          </a:solidFill>
                          <a:effectLst/>
                          <a:latin typeface="Times New Roman" panose="02020603050405020304" pitchFamily="18" charset="0"/>
                          <a:cs typeface="Times New Roman" panose="02020603050405020304" pitchFamily="18" charset="0"/>
                        </a:rPr>
                        <a:t>профиле</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Число учащихся, сдававших ЕГЭ по профильному </a:t>
                      </a:r>
                      <a:r>
                        <a:rPr lang="ru-RU" sz="1800" b="1" dirty="0" smtClean="0">
                          <a:solidFill>
                            <a:schemeClr val="tx1"/>
                          </a:solidFill>
                          <a:effectLst/>
                          <a:latin typeface="Times New Roman" panose="02020603050405020304" pitchFamily="18" charset="0"/>
                          <a:cs typeface="Times New Roman" panose="02020603050405020304" pitchFamily="18" charset="0"/>
                        </a:rPr>
                        <a:t>предмету</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Доля </a:t>
                      </a:r>
                      <a:r>
                        <a:rPr lang="ru-RU" sz="1800" b="1" dirty="0" smtClean="0">
                          <a:solidFill>
                            <a:schemeClr val="tx1"/>
                          </a:solidFill>
                          <a:effectLst/>
                          <a:latin typeface="Times New Roman" panose="02020603050405020304" pitchFamily="18" charset="0"/>
                          <a:cs typeface="Times New Roman" panose="02020603050405020304" pitchFamily="18" charset="0"/>
                        </a:rPr>
                        <a:t>учащихся, </a:t>
                      </a:r>
                      <a:r>
                        <a:rPr lang="ru-RU" sz="1800" b="1" dirty="0">
                          <a:solidFill>
                            <a:schemeClr val="tx1"/>
                          </a:solidFill>
                          <a:effectLst/>
                          <a:latin typeface="Times New Roman" panose="02020603050405020304" pitchFamily="18" charset="0"/>
                          <a:cs typeface="Times New Roman" panose="02020603050405020304" pitchFamily="18" charset="0"/>
                        </a:rPr>
                        <a:t>сдавших ЕГЭ по профильному предмету в 2018 </a:t>
                      </a:r>
                      <a:r>
                        <a:rPr lang="ru-RU" sz="1800" b="1" dirty="0" smtClean="0">
                          <a:solidFill>
                            <a:schemeClr val="tx1"/>
                          </a:solidFill>
                          <a:effectLst/>
                          <a:latin typeface="Times New Roman" panose="02020603050405020304" pitchFamily="18" charset="0"/>
                          <a:cs typeface="Times New Roman" panose="02020603050405020304" pitchFamily="18" charset="0"/>
                        </a:rPr>
                        <a:t>году</a:t>
                      </a:r>
                      <a:r>
                        <a:rPr lang="ru-RU" sz="1800" b="1" baseline="0" dirty="0" smtClean="0">
                          <a:solidFill>
                            <a:schemeClr val="tx1"/>
                          </a:solidFill>
                          <a:effectLst/>
                          <a:latin typeface="Times New Roman" panose="02020603050405020304" pitchFamily="18" charset="0"/>
                          <a:cs typeface="Times New Roman" panose="02020603050405020304" pitchFamily="18" charset="0"/>
                        </a:rPr>
                        <a:t> </a:t>
                      </a:r>
                      <a:r>
                        <a:rPr lang="ru-RU" sz="1800" b="1" dirty="0" smtClean="0">
                          <a:solidFill>
                            <a:schemeClr val="tx1"/>
                          </a:solidFill>
                          <a:effectLst/>
                          <a:latin typeface="Times New Roman" panose="02020603050405020304" pitchFamily="18" charset="0"/>
                          <a:cs typeface="Times New Roman" panose="02020603050405020304" pitchFamily="18" charset="0"/>
                        </a:rPr>
                        <a:t>(%)</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Средний балл ЕГЭ по профильному предмету в 2018 году (балл)</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65295835"/>
                  </a:ext>
                </a:extLst>
              </a:tr>
              <a:tr h="620781">
                <a:tc rowSpan="2">
                  <a:txBody>
                    <a:bodyPr/>
                    <a:lstStyle/>
                    <a:p>
                      <a:pPr>
                        <a:lnSpc>
                          <a:spcPct val="107000"/>
                        </a:lnSpc>
                        <a:spcAft>
                          <a:spcPts val="0"/>
                        </a:spcAft>
                      </a:pPr>
                      <a:r>
                        <a:rPr lang="ru-RU" sz="1800" b="1" dirty="0" smtClean="0">
                          <a:solidFill>
                            <a:schemeClr val="tx1"/>
                          </a:solidFill>
                          <a:effectLst/>
                          <a:latin typeface="Times New Roman" panose="02020603050405020304" pitchFamily="18" charset="0"/>
                          <a:cs typeface="Times New Roman" panose="02020603050405020304" pitchFamily="18" charset="0"/>
                        </a:rPr>
                        <a:t> </a:t>
                      </a:r>
                      <a:r>
                        <a:rPr lang="ru-RU" sz="1800" b="1" dirty="0">
                          <a:solidFill>
                            <a:schemeClr val="tx1"/>
                          </a:solidFill>
                          <a:effectLst/>
                          <a:latin typeface="Times New Roman" panose="02020603050405020304" pitchFamily="18" charset="0"/>
                          <a:cs typeface="Times New Roman" panose="02020603050405020304" pitchFamily="18" charset="0"/>
                        </a:rPr>
                        <a:t>№ 3</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0"/>
                        </a:spcAft>
                      </a:pP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Агротехнологический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Информатика и ИКТ</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14</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1</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7,1</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59</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7694733"/>
                  </a:ext>
                </a:extLst>
              </a:tr>
              <a:tr h="351338">
                <a:tc vMerge="1">
                  <a:txBody>
                    <a:bodyPr/>
                    <a:lstStyle/>
                    <a:p>
                      <a:pPr>
                        <a:lnSpc>
                          <a:spcPct val="10700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Агротехнологический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Биология</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14</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5</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35,7</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54,7</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7491676"/>
                  </a:ext>
                </a:extLst>
              </a:tr>
              <a:tr h="351338">
                <a:tc rowSpan="2">
                  <a:txBody>
                    <a:bodyPr/>
                    <a:lstStyle/>
                    <a:p>
                      <a:pPr>
                        <a:lnSpc>
                          <a:spcPct val="107000"/>
                        </a:lnSpc>
                        <a:spcAft>
                          <a:spcPts val="0"/>
                        </a:spcAft>
                      </a:pPr>
                      <a:r>
                        <a:rPr lang="ru-RU" sz="1800" b="1" dirty="0" smtClean="0">
                          <a:solidFill>
                            <a:schemeClr val="tx1"/>
                          </a:solidFill>
                          <a:effectLst/>
                          <a:latin typeface="Times New Roman" panose="02020603050405020304" pitchFamily="18" charset="0"/>
                          <a:cs typeface="Times New Roman" panose="02020603050405020304" pitchFamily="18" charset="0"/>
                        </a:rPr>
                        <a:t> </a:t>
                      </a:r>
                      <a:r>
                        <a:rPr lang="ru-RU" sz="1800" b="1" dirty="0">
                          <a:solidFill>
                            <a:schemeClr val="tx1"/>
                          </a:solidFill>
                          <a:effectLst/>
                          <a:latin typeface="Times New Roman" panose="02020603050405020304" pitchFamily="18" charset="0"/>
                          <a:cs typeface="Times New Roman" panose="02020603050405020304" pitchFamily="18" charset="0"/>
                        </a:rPr>
                        <a:t>№ 4</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0"/>
                        </a:spcAft>
                      </a:pP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Туризм и сервис</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География</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19</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 </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5016175"/>
                  </a:ext>
                </a:extLst>
              </a:tr>
              <a:tr h="310390">
                <a:tc vMerge="1">
                  <a:txBody>
                    <a:bodyPr/>
                    <a:lstStyle/>
                    <a:p>
                      <a:pPr>
                        <a:lnSpc>
                          <a:spcPct val="10700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Туризм и сервис</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Обществознание</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19</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5</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26,3</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65</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7357436"/>
                  </a:ext>
                </a:extLst>
              </a:tr>
              <a:tr h="310390">
                <a:tc rowSpan="2">
                  <a:txBody>
                    <a:bodyPr/>
                    <a:lstStyle/>
                    <a:p>
                      <a:pPr>
                        <a:lnSpc>
                          <a:spcPct val="107000"/>
                        </a:lnSpc>
                        <a:spcAft>
                          <a:spcPts val="0"/>
                        </a:spcAft>
                      </a:pPr>
                      <a:r>
                        <a:rPr lang="ru-RU" sz="1800" b="1" dirty="0" smtClean="0">
                          <a:solidFill>
                            <a:schemeClr val="tx1"/>
                          </a:solidFill>
                          <a:effectLst/>
                          <a:latin typeface="Times New Roman" panose="02020603050405020304" pitchFamily="18" charset="0"/>
                          <a:cs typeface="Times New Roman" panose="02020603050405020304" pitchFamily="18" charset="0"/>
                        </a:rPr>
                        <a:t> </a:t>
                      </a:r>
                      <a:r>
                        <a:rPr lang="ru-RU" sz="1800" b="1" dirty="0">
                          <a:solidFill>
                            <a:schemeClr val="tx1"/>
                          </a:solidFill>
                          <a:effectLst/>
                          <a:latin typeface="Times New Roman" panose="02020603050405020304" pitchFamily="18" charset="0"/>
                          <a:cs typeface="Times New Roman" panose="02020603050405020304" pitchFamily="18" charset="0"/>
                        </a:rPr>
                        <a:t>№</a:t>
                      </a:r>
                      <a:r>
                        <a:rPr lang="ru-RU" sz="1800" b="1" dirty="0" smtClean="0">
                          <a:solidFill>
                            <a:schemeClr val="tx1"/>
                          </a:solidFill>
                          <a:effectLst/>
                          <a:latin typeface="Times New Roman" panose="02020603050405020304" pitchFamily="18" charset="0"/>
                          <a:cs typeface="Times New Roman" panose="02020603050405020304" pitchFamily="18" charset="0"/>
                        </a:rPr>
                        <a:t>6</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Социально-педагогический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Биология</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26</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2</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7,7</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80,5</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9825857"/>
                  </a:ext>
                </a:extLst>
              </a:tr>
              <a:tr h="310390">
                <a:tc vMerge="1">
                  <a:txBody>
                    <a:bodyPr/>
                    <a:lstStyle/>
                    <a:p>
                      <a:pPr>
                        <a:lnSpc>
                          <a:spcPct val="10700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Социально-педагогический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Обществознание</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26</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19</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73,0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55,64</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55887365"/>
                  </a:ext>
                </a:extLst>
              </a:tr>
              <a:tr h="310390">
                <a:tc rowSpan="3">
                  <a:txBody>
                    <a:bodyPr/>
                    <a:lstStyle/>
                    <a:p>
                      <a:pPr>
                        <a:lnSpc>
                          <a:spcPct val="107000"/>
                        </a:lnSpc>
                        <a:spcAft>
                          <a:spcPts val="0"/>
                        </a:spcAft>
                      </a:pPr>
                      <a:r>
                        <a:rPr lang="ru-RU" sz="1800" b="1" dirty="0" smtClean="0">
                          <a:solidFill>
                            <a:schemeClr val="tx1"/>
                          </a:solidFill>
                          <a:effectLst/>
                          <a:latin typeface="Times New Roman" panose="02020603050405020304" pitchFamily="18" charset="0"/>
                          <a:cs typeface="Times New Roman" panose="02020603050405020304" pitchFamily="18" charset="0"/>
                        </a:rPr>
                        <a:t>№ </a:t>
                      </a:r>
                      <a:r>
                        <a:rPr lang="ru-RU" sz="1800" b="1" dirty="0">
                          <a:solidFill>
                            <a:schemeClr val="tx1"/>
                          </a:solidFill>
                          <a:effectLst/>
                          <a:latin typeface="Times New Roman" panose="02020603050405020304" pitchFamily="18" charset="0"/>
                          <a:cs typeface="Times New Roman" panose="02020603050405020304" pitchFamily="18" charset="0"/>
                        </a:rPr>
                        <a:t>10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0"/>
                        </a:spcAft>
                      </a:pP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Социально-экономический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Обществознание</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17</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7</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41,1</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63,6</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09150976"/>
                  </a:ext>
                </a:extLst>
              </a:tr>
              <a:tr h="599896">
                <a:tc vMerge="1">
                  <a:txBody>
                    <a:bodyPr/>
                    <a:lstStyle/>
                    <a:p>
                      <a:pPr>
                        <a:lnSpc>
                          <a:spcPct val="10700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Химико-биологический, медико-биологический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Химия</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3</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3</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100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63,3</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9099190"/>
                  </a:ext>
                </a:extLst>
              </a:tr>
              <a:tr h="728073">
                <a:tc vMerge="1">
                  <a:txBody>
                    <a:bodyPr/>
                    <a:lstStyle/>
                    <a:p>
                      <a:pPr>
                        <a:lnSpc>
                          <a:spcPct val="10700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Химико-биологический, медико-биологический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Биология</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3</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3</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100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72</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79649797"/>
                  </a:ext>
                </a:extLst>
              </a:tr>
            </a:tbl>
          </a:graphicData>
        </a:graphic>
      </p:graphicFrame>
    </p:spTree>
    <p:extLst>
      <p:ext uri="{BB962C8B-B14F-4D97-AF65-F5344CB8AC3E}">
        <p14:creationId xmlns:p14="http://schemas.microsoft.com/office/powerpoint/2010/main" val="15266309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895291000"/>
              </p:ext>
            </p:extLst>
          </p:nvPr>
        </p:nvGraphicFramePr>
        <p:xfrm>
          <a:off x="108489" y="1"/>
          <a:ext cx="12192000" cy="6006582"/>
        </p:xfrm>
        <a:graphic>
          <a:graphicData uri="http://schemas.openxmlformats.org/drawingml/2006/table">
            <a:tbl>
              <a:tblPr firstRow="1" firstCol="1" bandRow="1">
                <a:tableStyleId>{5C22544A-7EE6-4342-B048-85BDC9FD1C3A}</a:tableStyleId>
              </a:tblPr>
              <a:tblGrid>
                <a:gridCol w="619931">
                  <a:extLst>
                    <a:ext uri="{9D8B030D-6E8A-4147-A177-3AD203B41FA5}">
                      <a16:colId xmlns:a16="http://schemas.microsoft.com/office/drawing/2014/main" val="2812291785"/>
                    </a:ext>
                  </a:extLst>
                </a:gridCol>
                <a:gridCol w="2324746">
                  <a:extLst>
                    <a:ext uri="{9D8B030D-6E8A-4147-A177-3AD203B41FA5}">
                      <a16:colId xmlns:a16="http://schemas.microsoft.com/office/drawing/2014/main" val="3806965242"/>
                    </a:ext>
                  </a:extLst>
                </a:gridCol>
                <a:gridCol w="2588217">
                  <a:extLst>
                    <a:ext uri="{9D8B030D-6E8A-4147-A177-3AD203B41FA5}">
                      <a16:colId xmlns:a16="http://schemas.microsoft.com/office/drawing/2014/main" val="1791021306"/>
                    </a:ext>
                  </a:extLst>
                </a:gridCol>
                <a:gridCol w="1565329">
                  <a:extLst>
                    <a:ext uri="{9D8B030D-6E8A-4147-A177-3AD203B41FA5}">
                      <a16:colId xmlns:a16="http://schemas.microsoft.com/office/drawing/2014/main" val="1047951953"/>
                    </a:ext>
                  </a:extLst>
                </a:gridCol>
                <a:gridCol w="1704813">
                  <a:extLst>
                    <a:ext uri="{9D8B030D-6E8A-4147-A177-3AD203B41FA5}">
                      <a16:colId xmlns:a16="http://schemas.microsoft.com/office/drawing/2014/main" val="1362830534"/>
                    </a:ext>
                  </a:extLst>
                </a:gridCol>
                <a:gridCol w="1569827">
                  <a:extLst>
                    <a:ext uri="{9D8B030D-6E8A-4147-A177-3AD203B41FA5}">
                      <a16:colId xmlns:a16="http://schemas.microsoft.com/office/drawing/2014/main" val="1347524704"/>
                    </a:ext>
                  </a:extLst>
                </a:gridCol>
                <a:gridCol w="1819137">
                  <a:extLst>
                    <a:ext uri="{9D8B030D-6E8A-4147-A177-3AD203B41FA5}">
                      <a16:colId xmlns:a16="http://schemas.microsoft.com/office/drawing/2014/main" val="576939755"/>
                    </a:ext>
                  </a:extLst>
                </a:gridCol>
              </a:tblGrid>
              <a:tr h="528118">
                <a:tc gridSpan="7">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Результаты ЕГЭ 2018 года по предметам, </a:t>
                      </a:r>
                      <a:r>
                        <a:rPr lang="ru-RU" sz="1800" b="1" dirty="0" err="1">
                          <a:solidFill>
                            <a:schemeClr val="tx1"/>
                          </a:solidFill>
                          <a:effectLst/>
                          <a:latin typeface="Times New Roman" panose="02020603050405020304" pitchFamily="18" charset="0"/>
                          <a:cs typeface="Times New Roman" panose="02020603050405020304" pitchFamily="18" charset="0"/>
                        </a:rPr>
                        <a:t>изучавшимся</a:t>
                      </a:r>
                      <a:r>
                        <a:rPr lang="ru-RU" sz="1800" b="1" dirty="0">
                          <a:solidFill>
                            <a:schemeClr val="tx1"/>
                          </a:solidFill>
                          <a:effectLst/>
                          <a:latin typeface="Times New Roman" panose="02020603050405020304" pitchFamily="18" charset="0"/>
                          <a:cs typeface="Times New Roman" panose="02020603050405020304" pitchFamily="18" charset="0"/>
                        </a:rPr>
                        <a:t> на профильном уровне в образовательных </a:t>
                      </a:r>
                      <a:r>
                        <a:rPr lang="ru-RU" sz="1800" b="1" dirty="0" smtClean="0">
                          <a:solidFill>
                            <a:schemeClr val="tx1"/>
                          </a:solidFill>
                          <a:effectLst/>
                          <a:latin typeface="Times New Roman" panose="02020603050405020304" pitchFamily="18" charset="0"/>
                          <a:cs typeface="Times New Roman" panose="02020603050405020304" pitchFamily="18" charset="0"/>
                        </a:rPr>
                        <a:t>организациях </a:t>
                      </a:r>
                    </a:p>
                    <a:p>
                      <a:pPr algn="ctr">
                        <a:lnSpc>
                          <a:spcPct val="107000"/>
                        </a:lnSpc>
                        <a:spcAft>
                          <a:spcPts val="0"/>
                        </a:spcAft>
                      </a:pP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2695338400"/>
                  </a:ext>
                </a:extLst>
              </a:tr>
              <a:tr h="1632933">
                <a:tc>
                  <a:txBody>
                    <a:bodyPr/>
                    <a:lstStyle/>
                    <a:p>
                      <a:pPr algn="ctr">
                        <a:lnSpc>
                          <a:spcPct val="107000"/>
                        </a:lnSpc>
                        <a:spcAft>
                          <a:spcPts val="0"/>
                        </a:spcAft>
                      </a:pPr>
                      <a:r>
                        <a:rPr lang="ru-RU" sz="1800" b="1" dirty="0" smtClean="0">
                          <a:solidFill>
                            <a:schemeClr val="tx1"/>
                          </a:solidFill>
                          <a:effectLst/>
                          <a:latin typeface="Times New Roman" panose="02020603050405020304" pitchFamily="18" charset="0"/>
                          <a:ea typeface="+mn-ea"/>
                          <a:cs typeface="Times New Roman" panose="02020603050405020304" pitchFamily="18" charset="0"/>
                        </a:rPr>
                        <a:t>ОО</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Наименование профиля класса (группы)</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smtClean="0">
                          <a:solidFill>
                            <a:schemeClr val="tx1"/>
                          </a:solidFill>
                          <a:effectLst/>
                          <a:latin typeface="Times New Roman" panose="02020603050405020304" pitchFamily="18" charset="0"/>
                          <a:cs typeface="Times New Roman" panose="02020603050405020304" pitchFamily="18" charset="0"/>
                        </a:rPr>
                        <a:t>Профильные предметы                                    </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Численность </a:t>
                      </a:r>
                      <a:r>
                        <a:rPr lang="ru-RU" sz="1800" b="1" dirty="0" smtClean="0">
                          <a:solidFill>
                            <a:schemeClr val="tx1"/>
                          </a:solidFill>
                          <a:effectLst/>
                          <a:latin typeface="Times New Roman" panose="02020603050405020304" pitchFamily="18" charset="0"/>
                          <a:cs typeface="Times New Roman" panose="02020603050405020304" pitchFamily="18" charset="0"/>
                        </a:rPr>
                        <a:t>учащихся</a:t>
                      </a:r>
                      <a:r>
                        <a:rPr lang="ru-RU" sz="1800" b="1" baseline="0" dirty="0" smtClean="0">
                          <a:solidFill>
                            <a:schemeClr val="tx1"/>
                          </a:solidFill>
                          <a:effectLst/>
                          <a:latin typeface="Times New Roman" panose="02020603050405020304" pitchFamily="18" charset="0"/>
                          <a:cs typeface="Times New Roman" panose="02020603050405020304" pitchFamily="18" charset="0"/>
                        </a:rPr>
                        <a:t> в профиле</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Число учащихся, сдававших ЕГЭ по профильному предмету в 2018 году (чел.)</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Доля </a:t>
                      </a:r>
                      <a:r>
                        <a:rPr lang="ru-RU" sz="1800" b="1" dirty="0" smtClean="0">
                          <a:solidFill>
                            <a:schemeClr val="tx1"/>
                          </a:solidFill>
                          <a:effectLst/>
                          <a:latin typeface="Times New Roman" panose="02020603050405020304" pitchFamily="18" charset="0"/>
                          <a:cs typeface="Times New Roman" panose="02020603050405020304" pitchFamily="18" charset="0"/>
                        </a:rPr>
                        <a:t>учащихся, </a:t>
                      </a:r>
                      <a:r>
                        <a:rPr lang="ru-RU" sz="1800" b="1" dirty="0">
                          <a:solidFill>
                            <a:schemeClr val="tx1"/>
                          </a:solidFill>
                          <a:effectLst/>
                          <a:latin typeface="Times New Roman" panose="02020603050405020304" pitchFamily="18" charset="0"/>
                          <a:cs typeface="Times New Roman" panose="02020603050405020304" pitchFamily="18" charset="0"/>
                        </a:rPr>
                        <a:t>сдавших ЕГЭ по профильному предмету в 2018 </a:t>
                      </a:r>
                      <a:r>
                        <a:rPr lang="ru-RU" sz="1800" b="1" dirty="0" smtClean="0">
                          <a:solidFill>
                            <a:schemeClr val="tx1"/>
                          </a:solidFill>
                          <a:effectLst/>
                          <a:latin typeface="Times New Roman" panose="02020603050405020304" pitchFamily="18" charset="0"/>
                          <a:cs typeface="Times New Roman" panose="02020603050405020304" pitchFamily="18" charset="0"/>
                        </a:rPr>
                        <a:t>году</a:t>
                      </a:r>
                      <a:r>
                        <a:rPr lang="ru-RU" sz="1800" b="1" baseline="0" dirty="0" smtClean="0">
                          <a:solidFill>
                            <a:schemeClr val="tx1"/>
                          </a:solidFill>
                          <a:effectLst/>
                          <a:latin typeface="Times New Roman" panose="02020603050405020304" pitchFamily="18" charset="0"/>
                          <a:cs typeface="Times New Roman" panose="02020603050405020304" pitchFamily="18" charset="0"/>
                        </a:rPr>
                        <a:t> </a:t>
                      </a:r>
                      <a:r>
                        <a:rPr lang="ru-RU" sz="1800" b="1" dirty="0" smtClean="0">
                          <a:solidFill>
                            <a:schemeClr val="tx1"/>
                          </a:solidFill>
                          <a:effectLst/>
                          <a:latin typeface="Times New Roman" panose="02020603050405020304" pitchFamily="18" charset="0"/>
                          <a:cs typeface="Times New Roman" panose="02020603050405020304" pitchFamily="18" charset="0"/>
                        </a:rPr>
                        <a:t>(%)</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Средний балл ЕГЭ по профильному предмету в 2018 году (балл)</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1142406"/>
                  </a:ext>
                </a:extLst>
              </a:tr>
              <a:tr h="496071">
                <a:tc rowSpan="4">
                  <a:txBody>
                    <a:bodyPr/>
                    <a:lstStyle/>
                    <a:p>
                      <a:pPr>
                        <a:lnSpc>
                          <a:spcPct val="107000"/>
                        </a:lnSpc>
                        <a:spcAft>
                          <a:spcPts val="0"/>
                        </a:spcAft>
                      </a:pPr>
                      <a:r>
                        <a:rPr lang="ru-RU" sz="1800" b="1" dirty="0" smtClean="0">
                          <a:solidFill>
                            <a:schemeClr val="tx1"/>
                          </a:solidFill>
                          <a:effectLst/>
                          <a:latin typeface="Times New Roman" panose="02020603050405020304" pitchFamily="18" charset="0"/>
                          <a:cs typeface="Times New Roman" panose="02020603050405020304" pitchFamily="18" charset="0"/>
                        </a:rPr>
                        <a:t>№</a:t>
                      </a:r>
                      <a:r>
                        <a:rPr lang="ru-RU" sz="1800" b="1" dirty="0">
                          <a:solidFill>
                            <a:schemeClr val="tx1"/>
                          </a:solidFill>
                          <a:effectLst/>
                          <a:latin typeface="Times New Roman" panose="02020603050405020304" pitchFamily="18" charset="0"/>
                          <a:cs typeface="Times New Roman" panose="02020603050405020304" pitchFamily="18" charset="0"/>
                        </a:rPr>
                        <a:t>11 </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Историко-правовой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Обществознание,</a:t>
                      </a:r>
                    </a:p>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история</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17</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16</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94,1</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72,1</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3028539"/>
                  </a:ext>
                </a:extLst>
              </a:tr>
              <a:tr h="367139">
                <a:tc vMerge="1">
                  <a:txBody>
                    <a:bodyPr/>
                    <a:lstStyle/>
                    <a:p>
                      <a:pPr>
                        <a:lnSpc>
                          <a:spcPct val="10700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Историко-правовой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история</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17</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6</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35,2</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67</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45392402"/>
                  </a:ext>
                </a:extLst>
              </a:tr>
              <a:tr h="495946">
                <a:tc vMerge="1">
                  <a:txBody>
                    <a:bodyPr/>
                    <a:lstStyle/>
                    <a:p>
                      <a:pPr>
                        <a:lnSpc>
                          <a:spcPct val="10700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экономико-математический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математика профильный уровень</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9</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6</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66,6</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52</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820090"/>
                  </a:ext>
                </a:extLst>
              </a:tr>
              <a:tr h="362652">
                <a:tc vMerge="1">
                  <a:txBody>
                    <a:bodyPr/>
                    <a:lstStyle/>
                    <a:p>
                      <a:pPr>
                        <a:lnSpc>
                          <a:spcPct val="10700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экономико-математический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обществознание</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9</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3</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33,3</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73,67</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6582224"/>
                  </a:ext>
                </a:extLst>
              </a:tr>
              <a:tr h="523826">
                <a:tc rowSpan="2">
                  <a:txBody>
                    <a:bodyPr/>
                    <a:lstStyle/>
                    <a:p>
                      <a:pPr>
                        <a:lnSpc>
                          <a:spcPct val="107000"/>
                        </a:lnSpc>
                        <a:spcAft>
                          <a:spcPts val="0"/>
                        </a:spcAft>
                      </a:pPr>
                      <a:r>
                        <a:rPr lang="ru-RU" sz="1800" b="1" dirty="0" smtClean="0">
                          <a:solidFill>
                            <a:schemeClr val="tx1"/>
                          </a:solidFill>
                          <a:effectLst/>
                          <a:latin typeface="Times New Roman" panose="02020603050405020304" pitchFamily="18" charset="0"/>
                          <a:cs typeface="Times New Roman" panose="02020603050405020304" pitchFamily="18" charset="0"/>
                        </a:rPr>
                        <a:t>№ </a:t>
                      </a:r>
                      <a:r>
                        <a:rPr lang="ru-RU" sz="1800" b="1" dirty="0">
                          <a:solidFill>
                            <a:schemeClr val="tx1"/>
                          </a:solidFill>
                          <a:effectLst/>
                          <a:latin typeface="Times New Roman" panose="02020603050405020304" pitchFamily="18" charset="0"/>
                          <a:cs typeface="Times New Roman" panose="02020603050405020304" pitchFamily="18" charset="0"/>
                        </a:rPr>
                        <a:t>12</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0"/>
                        </a:spcAft>
                      </a:pPr>
                      <a:r>
                        <a:rPr lang="ru-RU" sz="1800" b="1" dirty="0" smtClean="0">
                          <a:solidFill>
                            <a:schemeClr val="tx1"/>
                          </a:solidFill>
                          <a:effectLst/>
                          <a:latin typeface="Times New Roman" panose="02020603050405020304" pitchFamily="18" charset="0"/>
                          <a:cs typeface="Times New Roman" panose="02020603050405020304" pitchFamily="18" charset="0"/>
                        </a:rPr>
                        <a:t> </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Социально-экономический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Математика (проф.)</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10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8</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80,0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50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6381674"/>
                  </a:ext>
                </a:extLst>
              </a:tr>
              <a:tr h="649994">
                <a:tc vMerge="1">
                  <a:txBody>
                    <a:bodyPr/>
                    <a:lstStyle/>
                    <a:p>
                      <a:pPr>
                        <a:lnSpc>
                          <a:spcPct val="10700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Социально-экономический</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Обществознание</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10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4</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40,0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61,25</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44322099"/>
                  </a:ext>
                </a:extLst>
              </a:tr>
            </a:tbl>
          </a:graphicData>
        </a:graphic>
      </p:graphicFrame>
    </p:spTree>
    <p:extLst>
      <p:ext uri="{BB962C8B-B14F-4D97-AF65-F5344CB8AC3E}">
        <p14:creationId xmlns:p14="http://schemas.microsoft.com/office/powerpoint/2010/main" val="13371093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35382" y="955964"/>
            <a:ext cx="8818418" cy="1211522"/>
          </a:xfrm>
        </p:spPr>
        <p:txBody>
          <a:bodyPr>
            <a:noAutofit/>
          </a:bodyPr>
          <a:lstStyle/>
          <a:p>
            <a:pPr algn="ctr"/>
            <a:r>
              <a:rPr lang="ru-RU" sz="3600" b="1" u="sng" dirty="0" smtClean="0">
                <a:latin typeface="Times New Roman" panose="02020603050405020304" pitchFamily="18" charset="0"/>
                <a:cs typeface="Times New Roman" panose="02020603050405020304" pitchFamily="18" charset="0"/>
              </a:rPr>
              <a:t>Вопросы для обсуждения:</a:t>
            </a:r>
            <a:br>
              <a:rPr lang="ru-RU" sz="3600" b="1" u="sng" dirty="0" smtClean="0">
                <a:latin typeface="Times New Roman" panose="02020603050405020304" pitchFamily="18" charset="0"/>
                <a:cs typeface="Times New Roman" panose="02020603050405020304" pitchFamily="18" charset="0"/>
              </a:rPr>
            </a:br>
            <a:endParaRPr lang="ru-RU" sz="3600" b="1" u="sng"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340963" y="2495227"/>
            <a:ext cx="11643219" cy="3681736"/>
          </a:xfrm>
        </p:spPr>
        <p:txBody>
          <a:bodyPr/>
          <a:lstStyle/>
          <a:p>
            <a:pPr marL="0" indent="0">
              <a:buNone/>
            </a:pPr>
            <a:r>
              <a:rPr lang="ru-RU" b="1" dirty="0" smtClean="0">
                <a:latin typeface="Times New Roman" panose="02020603050405020304" pitchFamily="18" charset="0"/>
                <a:cs typeface="Times New Roman" panose="02020603050405020304" pitchFamily="18" charset="0"/>
              </a:rPr>
              <a:t>1</a:t>
            </a:r>
            <a:r>
              <a:rPr lang="ru-RU" sz="3200" b="1" dirty="0" smtClean="0">
                <a:latin typeface="Times New Roman" panose="02020603050405020304" pitchFamily="18" charset="0"/>
                <a:cs typeface="Times New Roman" panose="02020603050405020304" pitchFamily="18" charset="0"/>
              </a:rPr>
              <a:t>. Профильное обучение –нормативно-правовое обеспечение.</a:t>
            </a:r>
          </a:p>
          <a:p>
            <a:pPr marL="0" indent="0">
              <a:buNone/>
            </a:pPr>
            <a:r>
              <a:rPr lang="ru-RU" sz="3200" b="1" dirty="0" smtClean="0">
                <a:latin typeface="Times New Roman" panose="02020603050405020304" pitchFamily="18" charset="0"/>
                <a:cs typeface="Times New Roman" panose="02020603050405020304" pitchFamily="18" charset="0"/>
              </a:rPr>
              <a:t>2. Как выбрать профиль обучения?</a:t>
            </a:r>
            <a:endParaRPr lang="en-US" sz="3200" b="1" dirty="0" smtClean="0">
              <a:latin typeface="Times New Roman" panose="02020603050405020304" pitchFamily="18" charset="0"/>
              <a:cs typeface="Times New Roman" panose="02020603050405020304" pitchFamily="18" charset="0"/>
            </a:endParaRPr>
          </a:p>
          <a:p>
            <a:pPr marL="0" indent="0">
              <a:buNone/>
            </a:pPr>
            <a:r>
              <a:rPr lang="en-US" sz="3200" b="1" dirty="0" smtClean="0">
                <a:latin typeface="Times New Roman" panose="02020603050405020304" pitchFamily="18" charset="0"/>
                <a:cs typeface="Times New Roman" panose="02020603050405020304" pitchFamily="18" charset="0"/>
              </a:rPr>
              <a:t>3. </a:t>
            </a:r>
            <a:r>
              <a:rPr lang="ru-RU" sz="3200" b="1" dirty="0" smtClean="0">
                <a:latin typeface="Times New Roman" panose="02020603050405020304" pitchFamily="18" charset="0"/>
                <a:cs typeface="Times New Roman" panose="02020603050405020304" pitchFamily="18" charset="0"/>
              </a:rPr>
              <a:t>Как выбрать и разработать учебный план?</a:t>
            </a:r>
          </a:p>
          <a:p>
            <a:pPr marL="0" indent="0">
              <a:buNone/>
            </a:pPr>
            <a:endParaRPr lang="ru-RU" sz="3200" b="1" dirty="0"/>
          </a:p>
        </p:txBody>
      </p:sp>
      <p:pic>
        <p:nvPicPr>
          <p:cNvPr id="4" name="Рисунок 3"/>
          <p:cNvPicPr>
            <a:picLocks noChangeAspect="1"/>
          </p:cNvPicPr>
          <p:nvPr/>
        </p:nvPicPr>
        <p:blipFill>
          <a:blip r:embed="rId2"/>
          <a:stretch>
            <a:fillRect/>
          </a:stretch>
        </p:blipFill>
        <p:spPr>
          <a:xfrm>
            <a:off x="566297" y="326334"/>
            <a:ext cx="1804572" cy="1841152"/>
          </a:xfrm>
          <a:prstGeom prst="rect">
            <a:avLst/>
          </a:prstGeom>
        </p:spPr>
      </p:pic>
    </p:spTree>
    <p:extLst>
      <p:ext uri="{BB962C8B-B14F-4D97-AF65-F5344CB8AC3E}">
        <p14:creationId xmlns:p14="http://schemas.microsoft.com/office/powerpoint/2010/main" val="15345383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541887390"/>
              </p:ext>
            </p:extLst>
          </p:nvPr>
        </p:nvGraphicFramePr>
        <p:xfrm>
          <a:off x="325465" y="216979"/>
          <a:ext cx="11499743" cy="5736710"/>
        </p:xfrm>
        <a:graphic>
          <a:graphicData uri="http://schemas.openxmlformats.org/drawingml/2006/table">
            <a:tbl>
              <a:tblPr firstRow="1" firstCol="1" bandRow="1">
                <a:tableStyleId>{5C22544A-7EE6-4342-B048-85BDC9FD1C3A}</a:tableStyleId>
              </a:tblPr>
              <a:tblGrid>
                <a:gridCol w="799591">
                  <a:extLst>
                    <a:ext uri="{9D8B030D-6E8A-4147-A177-3AD203B41FA5}">
                      <a16:colId xmlns:a16="http://schemas.microsoft.com/office/drawing/2014/main" val="197916365"/>
                    </a:ext>
                  </a:extLst>
                </a:gridCol>
                <a:gridCol w="2694760">
                  <a:extLst>
                    <a:ext uri="{9D8B030D-6E8A-4147-A177-3AD203B41FA5}">
                      <a16:colId xmlns:a16="http://schemas.microsoft.com/office/drawing/2014/main" val="679379238"/>
                    </a:ext>
                  </a:extLst>
                </a:gridCol>
                <a:gridCol w="1649637">
                  <a:extLst>
                    <a:ext uri="{9D8B030D-6E8A-4147-A177-3AD203B41FA5}">
                      <a16:colId xmlns:a16="http://schemas.microsoft.com/office/drawing/2014/main" val="3069858256"/>
                    </a:ext>
                  </a:extLst>
                </a:gridCol>
                <a:gridCol w="1311451">
                  <a:extLst>
                    <a:ext uri="{9D8B030D-6E8A-4147-A177-3AD203B41FA5}">
                      <a16:colId xmlns:a16="http://schemas.microsoft.com/office/drawing/2014/main" val="823278376"/>
                    </a:ext>
                  </a:extLst>
                </a:gridCol>
                <a:gridCol w="1715847">
                  <a:extLst>
                    <a:ext uri="{9D8B030D-6E8A-4147-A177-3AD203B41FA5}">
                      <a16:colId xmlns:a16="http://schemas.microsoft.com/office/drawing/2014/main" val="3238096865"/>
                    </a:ext>
                  </a:extLst>
                </a:gridCol>
                <a:gridCol w="1612610">
                  <a:extLst>
                    <a:ext uri="{9D8B030D-6E8A-4147-A177-3AD203B41FA5}">
                      <a16:colId xmlns:a16="http://schemas.microsoft.com/office/drawing/2014/main" val="1860389160"/>
                    </a:ext>
                  </a:extLst>
                </a:gridCol>
                <a:gridCol w="1715847">
                  <a:extLst>
                    <a:ext uri="{9D8B030D-6E8A-4147-A177-3AD203B41FA5}">
                      <a16:colId xmlns:a16="http://schemas.microsoft.com/office/drawing/2014/main" val="3192677310"/>
                    </a:ext>
                  </a:extLst>
                </a:gridCol>
              </a:tblGrid>
              <a:tr h="588933">
                <a:tc gridSpan="7">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Результаты ЕГЭ 2018 года по предметам, </a:t>
                      </a:r>
                      <a:r>
                        <a:rPr lang="ru-RU" sz="1800" b="1" dirty="0" err="1">
                          <a:solidFill>
                            <a:schemeClr val="tx1"/>
                          </a:solidFill>
                          <a:effectLst/>
                          <a:latin typeface="Times New Roman" panose="02020603050405020304" pitchFamily="18" charset="0"/>
                          <a:cs typeface="Times New Roman" panose="02020603050405020304" pitchFamily="18" charset="0"/>
                        </a:rPr>
                        <a:t>изучавшимся</a:t>
                      </a:r>
                      <a:r>
                        <a:rPr lang="ru-RU" sz="1800" b="1" dirty="0">
                          <a:solidFill>
                            <a:schemeClr val="tx1"/>
                          </a:solidFill>
                          <a:effectLst/>
                          <a:latin typeface="Times New Roman" panose="02020603050405020304" pitchFamily="18" charset="0"/>
                          <a:cs typeface="Times New Roman" panose="02020603050405020304" pitchFamily="18" charset="0"/>
                        </a:rPr>
                        <a:t> на профильном уровне в образовательных </a:t>
                      </a:r>
                      <a:r>
                        <a:rPr lang="ru-RU" sz="1800" b="1" dirty="0" smtClean="0">
                          <a:solidFill>
                            <a:schemeClr val="tx1"/>
                          </a:solidFill>
                          <a:effectLst/>
                          <a:latin typeface="Times New Roman" panose="02020603050405020304" pitchFamily="18" charset="0"/>
                          <a:cs typeface="Times New Roman" panose="02020603050405020304" pitchFamily="18" charset="0"/>
                        </a:rPr>
                        <a:t>организациях</a:t>
                      </a:r>
                      <a:r>
                        <a:rPr lang="ru-RU" sz="1800" b="1" dirty="0">
                          <a:solidFill>
                            <a:schemeClr val="tx1"/>
                          </a:solidFill>
                          <a:effectLst/>
                          <a:latin typeface="Times New Roman" panose="02020603050405020304" pitchFamily="18" charset="0"/>
                          <a:cs typeface="Times New Roman" panose="02020603050405020304" pitchFamily="18" charset="0"/>
                        </a:rPr>
                        <a:t> </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3972133702"/>
                  </a:ext>
                </a:extLst>
              </a:tr>
              <a:tr h="2135150">
                <a:tc>
                  <a:txBody>
                    <a:bodyPr/>
                    <a:lstStyle/>
                    <a:p>
                      <a:pPr algn="ctr">
                        <a:lnSpc>
                          <a:spcPct val="107000"/>
                        </a:lnSpc>
                        <a:spcAft>
                          <a:spcPts val="0"/>
                        </a:spcAft>
                      </a:pPr>
                      <a:r>
                        <a:rPr lang="ru-RU" sz="1600" b="1" dirty="0" smtClean="0">
                          <a:solidFill>
                            <a:schemeClr val="tx1"/>
                          </a:solidFill>
                          <a:effectLst/>
                          <a:latin typeface="Times New Roman" panose="02020603050405020304" pitchFamily="18" charset="0"/>
                          <a:ea typeface="+mn-ea"/>
                          <a:cs typeface="Times New Roman" panose="02020603050405020304" pitchFamily="18" charset="0"/>
                        </a:rPr>
                        <a:t>ОО</a:t>
                      </a: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Наименование профиля класса (группы)</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smtClean="0">
                          <a:solidFill>
                            <a:schemeClr val="tx1"/>
                          </a:solidFill>
                          <a:effectLst/>
                          <a:latin typeface="Times New Roman" panose="02020603050405020304" pitchFamily="18" charset="0"/>
                          <a:cs typeface="Times New Roman" panose="02020603050405020304" pitchFamily="18" charset="0"/>
                        </a:rPr>
                        <a:t>Профильные предметы</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Численность учащихся </a:t>
                      </a:r>
                      <a:r>
                        <a:rPr lang="ru-RU" sz="1800" b="1" dirty="0" smtClean="0">
                          <a:solidFill>
                            <a:schemeClr val="tx1"/>
                          </a:solidFill>
                          <a:effectLst/>
                          <a:latin typeface="Times New Roman" panose="02020603050405020304" pitchFamily="18" charset="0"/>
                          <a:cs typeface="Times New Roman" panose="02020603050405020304" pitchFamily="18" charset="0"/>
                        </a:rPr>
                        <a:t>в</a:t>
                      </a:r>
                      <a:r>
                        <a:rPr lang="ru-RU" sz="1800" b="1" baseline="0" dirty="0" smtClean="0">
                          <a:solidFill>
                            <a:schemeClr val="tx1"/>
                          </a:solidFill>
                          <a:effectLst/>
                          <a:latin typeface="Times New Roman" panose="02020603050405020304" pitchFamily="18" charset="0"/>
                          <a:cs typeface="Times New Roman" panose="02020603050405020304" pitchFamily="18" charset="0"/>
                        </a:rPr>
                        <a:t> профиле</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Число учащихся, сдававших ЕГЭ по профильному предмету в 2018 году (чел.)</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Доля </a:t>
                      </a:r>
                      <a:r>
                        <a:rPr lang="ru-RU" sz="1800" b="1" dirty="0" smtClean="0">
                          <a:solidFill>
                            <a:schemeClr val="tx1"/>
                          </a:solidFill>
                          <a:effectLst/>
                          <a:latin typeface="Times New Roman" panose="02020603050405020304" pitchFamily="18" charset="0"/>
                          <a:cs typeface="Times New Roman" panose="02020603050405020304" pitchFamily="18" charset="0"/>
                        </a:rPr>
                        <a:t>учащихся, </a:t>
                      </a:r>
                      <a:r>
                        <a:rPr lang="ru-RU" sz="1800" b="1" dirty="0">
                          <a:solidFill>
                            <a:schemeClr val="tx1"/>
                          </a:solidFill>
                          <a:effectLst/>
                          <a:latin typeface="Times New Roman" panose="02020603050405020304" pitchFamily="18" charset="0"/>
                          <a:cs typeface="Times New Roman" panose="02020603050405020304" pitchFamily="18" charset="0"/>
                        </a:rPr>
                        <a:t>сдавших ЕГЭ по профильному предмету в 2018 </a:t>
                      </a:r>
                      <a:r>
                        <a:rPr lang="ru-RU" sz="1800" b="1" dirty="0" smtClean="0">
                          <a:solidFill>
                            <a:schemeClr val="tx1"/>
                          </a:solidFill>
                          <a:effectLst/>
                          <a:latin typeface="Times New Roman" panose="02020603050405020304" pitchFamily="18" charset="0"/>
                          <a:cs typeface="Times New Roman" panose="02020603050405020304" pitchFamily="18" charset="0"/>
                        </a:rPr>
                        <a:t>году</a:t>
                      </a:r>
                      <a:r>
                        <a:rPr lang="ru-RU" sz="1800" b="1" baseline="0" dirty="0" smtClean="0">
                          <a:solidFill>
                            <a:schemeClr val="tx1"/>
                          </a:solidFill>
                          <a:effectLst/>
                          <a:latin typeface="Times New Roman" panose="02020603050405020304" pitchFamily="18" charset="0"/>
                          <a:cs typeface="Times New Roman" panose="02020603050405020304" pitchFamily="18" charset="0"/>
                        </a:rPr>
                        <a:t> </a:t>
                      </a:r>
                      <a:r>
                        <a:rPr lang="ru-RU" sz="1800" b="1" dirty="0" smtClean="0">
                          <a:solidFill>
                            <a:schemeClr val="tx1"/>
                          </a:solidFill>
                          <a:effectLst/>
                          <a:latin typeface="Times New Roman" panose="02020603050405020304" pitchFamily="18" charset="0"/>
                          <a:cs typeface="Times New Roman" panose="02020603050405020304" pitchFamily="18" charset="0"/>
                        </a:rPr>
                        <a:t>(%)</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Средний балл ЕГЭ по профильному предмету в 2018 году (балл)</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6212020"/>
                  </a:ext>
                </a:extLst>
              </a:tr>
              <a:tr h="564558">
                <a:tc>
                  <a:txBody>
                    <a:bodyPr/>
                    <a:lstStyle/>
                    <a:p>
                      <a:pPr>
                        <a:lnSpc>
                          <a:spcPct val="107000"/>
                        </a:lnSpc>
                        <a:spcAft>
                          <a:spcPts val="0"/>
                        </a:spcAft>
                      </a:pPr>
                      <a:r>
                        <a:rPr lang="ru-RU" sz="1600" b="1" dirty="0" smtClean="0">
                          <a:solidFill>
                            <a:schemeClr val="tx1"/>
                          </a:solidFill>
                          <a:effectLst/>
                          <a:latin typeface="Times New Roman" panose="02020603050405020304" pitchFamily="18" charset="0"/>
                          <a:cs typeface="Times New Roman" panose="02020603050405020304" pitchFamily="18" charset="0"/>
                        </a:rPr>
                        <a:t>№</a:t>
                      </a:r>
                      <a:r>
                        <a:rPr lang="ru-RU" sz="1600" b="1" dirty="0">
                          <a:solidFill>
                            <a:schemeClr val="tx1"/>
                          </a:solidFill>
                          <a:effectLst/>
                          <a:latin typeface="Times New Roman" panose="02020603050405020304" pitchFamily="18" charset="0"/>
                          <a:cs typeface="Times New Roman" panose="02020603050405020304" pitchFamily="18" charset="0"/>
                        </a:rPr>
                        <a:t>9</a:t>
                      </a: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Экономико-математический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Математика (проф.)</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13</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a:solidFill>
                            <a:schemeClr val="tx1"/>
                          </a:solidFill>
                          <a:effectLst/>
                          <a:latin typeface="Times New Roman" panose="02020603050405020304" pitchFamily="18" charset="0"/>
                          <a:cs typeface="Times New Roman" panose="02020603050405020304" pitchFamily="18" charset="0"/>
                        </a:rPr>
                        <a:t>7</a:t>
                      </a:r>
                      <a:endParaRPr lang="ru-RU" sz="18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53,8</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41,4</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19671529"/>
                  </a:ext>
                </a:extLst>
              </a:tr>
              <a:tr h="508756">
                <a:tc rowSpan="2">
                  <a:txBody>
                    <a:bodyPr/>
                    <a:lstStyle/>
                    <a:p>
                      <a:pPr>
                        <a:lnSpc>
                          <a:spcPct val="107000"/>
                        </a:lnSpc>
                        <a:spcAft>
                          <a:spcPts val="0"/>
                        </a:spcAft>
                      </a:pPr>
                      <a:r>
                        <a:rPr lang="ru-RU" sz="1600" b="1" dirty="0" smtClean="0">
                          <a:solidFill>
                            <a:schemeClr val="tx1"/>
                          </a:solidFill>
                          <a:effectLst/>
                          <a:latin typeface="Times New Roman" panose="02020603050405020304" pitchFamily="18" charset="0"/>
                          <a:cs typeface="Times New Roman" panose="02020603050405020304" pitchFamily="18" charset="0"/>
                        </a:rPr>
                        <a:t>№</a:t>
                      </a:r>
                      <a:r>
                        <a:rPr lang="ru-RU" sz="1600" b="1" dirty="0">
                          <a:solidFill>
                            <a:schemeClr val="tx1"/>
                          </a:solidFill>
                          <a:effectLst/>
                          <a:latin typeface="Times New Roman" panose="02020603050405020304" pitchFamily="18" charset="0"/>
                          <a:cs typeface="Times New Roman" panose="02020603050405020304" pitchFamily="18" charset="0"/>
                        </a:rPr>
                        <a:t>8</a:t>
                      </a: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Социально-педагогический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Биология</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11</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3</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27,2</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64</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104239"/>
                  </a:ext>
                </a:extLst>
              </a:tr>
              <a:tr h="545944">
                <a:tc vMerge="1">
                  <a:txBody>
                    <a:bodyPr/>
                    <a:lstStyle/>
                    <a:p>
                      <a:pPr>
                        <a:lnSpc>
                          <a:spcPct val="10700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Социально-педагогический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Обществознание</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11</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8</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72,7</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cs typeface="Times New Roman" panose="02020603050405020304" pitchFamily="18" charset="0"/>
                        </a:rPr>
                        <a:t>58,17</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2249" marR="222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9537005"/>
                  </a:ext>
                </a:extLst>
              </a:tr>
              <a:tr h="536637">
                <a:tc rowSpan="2">
                  <a:txBody>
                    <a:bodyPr/>
                    <a:lstStyle/>
                    <a:p>
                      <a:pPr>
                        <a:lnSpc>
                          <a:spcPct val="107000"/>
                        </a:lnSpc>
                        <a:spcAft>
                          <a:spcPts val="0"/>
                        </a:spcAft>
                      </a:pPr>
                      <a:r>
                        <a:rPr lang="ru-RU" sz="1600" b="1"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6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13</a:t>
                      </a: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0"/>
                        </a:spcAft>
                      </a:pPr>
                      <a:r>
                        <a:rPr lang="ru-RU" sz="16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Естественно-математический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Математика (проф.)</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8417604"/>
                  </a:ext>
                </a:extLst>
              </a:tr>
              <a:tr h="664651">
                <a:tc vMerge="1">
                  <a:txBody>
                    <a:bodyPr/>
                    <a:lstStyle/>
                    <a:p>
                      <a:pPr>
                        <a:lnSpc>
                          <a:spcPct val="10700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Естественно-математический</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7000"/>
                        </a:lnSpc>
                        <a:spcAft>
                          <a:spcPts val="0"/>
                        </a:spcAft>
                      </a:pPr>
                      <a:r>
                        <a:rPr lang="ru-RU"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Биология</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0"/>
                        </a:spcAft>
                      </a:pPr>
                      <a:r>
                        <a:rPr lang="ru-RU"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lang="ru-RU" sz="1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4552819"/>
                  </a:ext>
                </a:extLst>
              </a:tr>
            </a:tbl>
          </a:graphicData>
        </a:graphic>
      </p:graphicFrame>
    </p:spTree>
    <p:extLst>
      <p:ext uri="{BB962C8B-B14F-4D97-AF65-F5344CB8AC3E}">
        <p14:creationId xmlns:p14="http://schemas.microsoft.com/office/powerpoint/2010/main" val="33363431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55230" y="365125"/>
            <a:ext cx="9398569" cy="1325563"/>
          </a:xfrm>
        </p:spPr>
        <p:txBody>
          <a:bodyPr>
            <a:normAutofit fontScale="90000"/>
          </a:bodyPr>
          <a:lstStyle/>
          <a:p>
            <a:pPr algn="ctr"/>
            <a:r>
              <a:rPr lang="ru-RU" b="1" u="sng" dirty="0" err="1">
                <a:latin typeface="Times New Roman" panose="02020603050405020304" pitchFamily="18" charset="0"/>
                <a:cs typeface="Times New Roman" panose="02020603050405020304" pitchFamily="18" charset="0"/>
              </a:rPr>
              <a:t>Психолого</a:t>
            </a:r>
            <a:r>
              <a:rPr lang="ru-RU" b="1" u="sng" dirty="0">
                <a:latin typeface="Times New Roman" panose="02020603050405020304" pitchFamily="18" charset="0"/>
                <a:cs typeface="Times New Roman" panose="02020603050405020304" pitchFamily="18" charset="0"/>
              </a:rPr>
              <a:t>–педагогическое сопровождение профильного обучения</a:t>
            </a:r>
            <a:br>
              <a:rPr lang="ru-RU" b="1" u="sng" dirty="0">
                <a:latin typeface="Times New Roman" panose="02020603050405020304" pitchFamily="18" charset="0"/>
                <a:cs typeface="Times New Roman" panose="02020603050405020304" pitchFamily="18" charset="0"/>
              </a:rPr>
            </a:br>
            <a:endParaRPr lang="ru-RU" u="sng"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977685" y="1376174"/>
            <a:ext cx="10515600" cy="4745656"/>
          </a:xfrm>
        </p:spPr>
        <p:txBody>
          <a:bodyPr>
            <a:noAutofit/>
          </a:bodyPr>
          <a:lstStyle/>
          <a:p>
            <a:pPr algn="just"/>
            <a:r>
              <a:rPr lang="ru-RU" sz="2400" b="1" i="1" dirty="0">
                <a:latin typeface="Times New Roman" panose="02020603050405020304" pitchFamily="18" charset="0"/>
                <a:cs typeface="Times New Roman" panose="02020603050405020304" pitchFamily="18" charset="0"/>
              </a:rPr>
              <a:t>Цель</a:t>
            </a:r>
            <a:r>
              <a:rPr lang="ru-RU" sz="2400" i="1" dirty="0">
                <a:latin typeface="Times New Roman" panose="02020603050405020304" pitchFamily="18" charset="0"/>
                <a:cs typeface="Times New Roman" panose="02020603050405020304" pitchFamily="18" charset="0"/>
              </a:rPr>
              <a:t> </a:t>
            </a:r>
            <a:r>
              <a:rPr lang="ru-RU" sz="2400" b="1" i="1" dirty="0">
                <a:latin typeface="Times New Roman" panose="02020603050405020304" pitchFamily="18" charset="0"/>
                <a:cs typeface="Times New Roman" panose="02020603050405020304" pitchFamily="18" charset="0"/>
              </a:rPr>
              <a:t>психологического  сопровождения</a:t>
            </a:r>
            <a:r>
              <a:rPr lang="ru-RU" sz="2400" dirty="0">
                <a:latin typeface="Times New Roman" panose="02020603050405020304" pitchFamily="18" charset="0"/>
                <a:cs typeface="Times New Roman" panose="02020603050405020304" pitchFamily="18" charset="0"/>
              </a:rPr>
              <a:t> профильного обучения: формирование психологической готовности к выбору профессии,  содействие   в профессиональном и личностном самоопределении  школьников</a:t>
            </a:r>
            <a:r>
              <a:rPr lang="ru-RU" sz="2400" dirty="0" smtClean="0">
                <a:latin typeface="Times New Roman" panose="02020603050405020304" pitchFamily="18" charset="0"/>
                <a:cs typeface="Times New Roman" panose="02020603050405020304" pitchFamily="18" charset="0"/>
              </a:rPr>
              <a:t>.</a:t>
            </a:r>
          </a:p>
          <a:p>
            <a:pPr algn="just"/>
            <a:r>
              <a:rPr lang="ru-RU" sz="2400" b="1" i="1" dirty="0">
                <a:latin typeface="Times New Roman" panose="02020603050405020304" pitchFamily="18" charset="0"/>
                <a:cs typeface="Times New Roman" panose="02020603050405020304" pitchFamily="18" charset="0"/>
              </a:rPr>
              <a:t>Задачи </a:t>
            </a:r>
            <a:r>
              <a:rPr lang="ru-RU" sz="2400" dirty="0">
                <a:latin typeface="Times New Roman" panose="02020603050405020304" pitchFamily="18" charset="0"/>
                <a:cs typeface="Times New Roman" panose="02020603050405020304" pitchFamily="18" charset="0"/>
              </a:rPr>
              <a:t>психологического сопровождения:</a:t>
            </a:r>
          </a:p>
          <a:p>
            <a:pPr algn="just"/>
            <a:r>
              <a:rPr lang="ru-RU" sz="2400" dirty="0">
                <a:latin typeface="Times New Roman" panose="02020603050405020304" pitchFamily="18" charset="0"/>
                <a:cs typeface="Times New Roman" panose="02020603050405020304" pitchFamily="18" charset="0"/>
              </a:rPr>
              <a:t>мониторинг и своевременное устранение возможных неравномерностей развития учащихся на протяжении всего периода обучения;</a:t>
            </a:r>
          </a:p>
          <a:p>
            <a:pPr algn="just"/>
            <a:r>
              <a:rPr lang="ru-RU" sz="2400" dirty="0">
                <a:latin typeface="Times New Roman" panose="02020603050405020304" pitchFamily="18" charset="0"/>
                <a:cs typeface="Times New Roman" panose="02020603050405020304" pitchFamily="18" charset="0"/>
              </a:rPr>
              <a:t>выявление интересов, склонностей и способностей учащихся, содействие в формировании представлений о мире профессий и характере труда;</a:t>
            </a:r>
          </a:p>
          <a:p>
            <a:pPr algn="just"/>
            <a:r>
              <a:rPr lang="ru-RU" sz="2400" dirty="0">
                <a:latin typeface="Times New Roman" panose="02020603050405020304" pitchFamily="18" charset="0"/>
                <a:cs typeface="Times New Roman" panose="02020603050405020304" pitchFamily="18" charset="0"/>
              </a:rPr>
              <a:t>психологическая диагностика при отборе учащихся в </a:t>
            </a:r>
            <a:r>
              <a:rPr lang="ru-RU" sz="2400" dirty="0" smtClean="0">
                <a:latin typeface="Times New Roman" panose="02020603050405020304" pitchFamily="18" charset="0"/>
                <a:cs typeface="Times New Roman" panose="02020603050405020304" pitchFamily="18" charset="0"/>
              </a:rPr>
              <a:t>профильные</a:t>
            </a:r>
            <a:r>
              <a:rPr lang="ru-RU" sz="2400" dirty="0">
                <a:latin typeface="Times New Roman" panose="02020603050405020304" pitchFamily="18" charset="0"/>
                <a:cs typeface="Times New Roman" panose="02020603050405020304" pitchFamily="18" charset="0"/>
              </a:rPr>
              <a:t>  классы;</a:t>
            </a:r>
          </a:p>
          <a:p>
            <a:pPr algn="just"/>
            <a:r>
              <a:rPr lang="ru-RU" sz="2400" dirty="0">
                <a:latin typeface="Times New Roman" panose="02020603050405020304" pitchFamily="18" charset="0"/>
                <a:cs typeface="Times New Roman" panose="02020603050405020304" pitchFamily="18" charset="0"/>
              </a:rPr>
              <a:t>психологическая поддержка углубленной профориентации учащихся на этапе перехода  в профильные классы;</a:t>
            </a:r>
          </a:p>
          <a:p>
            <a:pPr algn="just"/>
            <a:r>
              <a:rPr lang="ru-RU" sz="2400" dirty="0">
                <a:latin typeface="Times New Roman" panose="02020603050405020304" pitchFamily="18" charset="0"/>
                <a:cs typeface="Times New Roman" panose="02020603050405020304" pitchFamily="18" charset="0"/>
              </a:rPr>
              <a:t>содействие в профессиональном и личностном самоопределении старшеклассников.</a:t>
            </a:r>
          </a:p>
          <a:p>
            <a:pPr algn="just"/>
            <a:endParaRPr lang="ru-RU" sz="2400" dirty="0"/>
          </a:p>
        </p:txBody>
      </p:sp>
      <p:pic>
        <p:nvPicPr>
          <p:cNvPr id="4" name="Рисунок 3"/>
          <p:cNvPicPr>
            <a:picLocks noChangeAspect="1"/>
          </p:cNvPicPr>
          <p:nvPr/>
        </p:nvPicPr>
        <p:blipFill>
          <a:blip r:embed="rId3"/>
          <a:stretch>
            <a:fillRect/>
          </a:stretch>
        </p:blipFill>
        <p:spPr>
          <a:xfrm>
            <a:off x="0" y="39428"/>
            <a:ext cx="1379349" cy="1407309"/>
          </a:xfrm>
          <a:prstGeom prst="rect">
            <a:avLst/>
          </a:prstGeom>
        </p:spPr>
      </p:pic>
    </p:spTree>
    <p:extLst>
      <p:ext uri="{BB962C8B-B14F-4D97-AF65-F5344CB8AC3E}">
        <p14:creationId xmlns:p14="http://schemas.microsoft.com/office/powerpoint/2010/main" val="33025271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38766" y="365125"/>
            <a:ext cx="9215034" cy="1325563"/>
          </a:xfrm>
        </p:spPr>
        <p:txBody>
          <a:bodyPr>
            <a:normAutofit/>
          </a:bodyPr>
          <a:lstStyle/>
          <a:p>
            <a:pPr algn="ctr"/>
            <a:r>
              <a:rPr lang="ru-RU" sz="4000" b="1" u="sng" dirty="0">
                <a:latin typeface="Times New Roman" panose="02020603050405020304" pitchFamily="18" charset="0"/>
                <a:cs typeface="Times New Roman" panose="02020603050405020304" pitchFamily="18" charset="0"/>
              </a:rPr>
              <a:t>Работа </a:t>
            </a:r>
            <a:r>
              <a:rPr lang="ru-RU" sz="4000" b="1" u="sng" dirty="0" smtClean="0">
                <a:latin typeface="Times New Roman" panose="02020603050405020304" pitchFamily="18" charset="0"/>
                <a:cs typeface="Times New Roman" panose="02020603050405020304" pitchFamily="18" charset="0"/>
              </a:rPr>
              <a:t>педагога-психолога и классного руководителя</a:t>
            </a:r>
            <a:endParaRPr lang="ru-RU" sz="4000" u="sng"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algn="just"/>
            <a:r>
              <a:rPr lang="ru-RU" dirty="0" smtClean="0">
                <a:latin typeface="Times New Roman" panose="02020603050405020304" pitchFamily="18" charset="0"/>
                <a:cs typeface="Times New Roman" panose="02020603050405020304" pitchFamily="18" charset="0"/>
              </a:rPr>
              <a:t>Подготовительная </a:t>
            </a:r>
            <a:r>
              <a:rPr lang="ru-RU" dirty="0">
                <a:latin typeface="Times New Roman" panose="02020603050405020304" pitchFamily="18" charset="0"/>
                <a:cs typeface="Times New Roman" panose="02020603050405020304" pitchFamily="18" charset="0"/>
              </a:rPr>
              <a:t>работа к профильному обучению должна начинается c </a:t>
            </a:r>
            <a:r>
              <a:rPr lang="ru-RU" b="1" dirty="0">
                <a:latin typeface="Times New Roman" panose="02020603050405020304" pitchFamily="18" charset="0"/>
                <a:cs typeface="Times New Roman" panose="02020603050405020304" pitchFamily="18" charset="0"/>
              </a:rPr>
              <a:t>1 уровня образования</a:t>
            </a:r>
            <a:r>
              <a:rPr lang="ru-RU" dirty="0">
                <a:latin typeface="Times New Roman" panose="02020603050405020304" pitchFamily="18" charset="0"/>
                <a:cs typeface="Times New Roman" panose="02020603050405020304" pitchFamily="18" charset="0"/>
              </a:rPr>
              <a:t>, на котором </a:t>
            </a:r>
            <a:r>
              <a:rPr lang="ru-RU" dirty="0" smtClean="0">
                <a:latin typeface="Times New Roman" panose="02020603050405020304" pitchFamily="18" charset="0"/>
                <a:cs typeface="Times New Roman" panose="02020603050405020304" pitchFamily="18" charset="0"/>
              </a:rPr>
              <a:t>необходимо:</a:t>
            </a:r>
          </a:p>
          <a:p>
            <a:pPr algn="just"/>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выявить интересы и склонности учащихся, их </a:t>
            </a:r>
            <a:r>
              <a:rPr lang="ru-RU" dirty="0" smtClean="0">
                <a:latin typeface="Times New Roman" panose="02020603050405020304" pitchFamily="18" charset="0"/>
                <a:cs typeface="Times New Roman" panose="02020603050405020304" pitchFamily="18" charset="0"/>
              </a:rPr>
              <a:t>одаренность;</a:t>
            </a:r>
          </a:p>
          <a:p>
            <a:pPr algn="just"/>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составить </a:t>
            </a:r>
            <a:r>
              <a:rPr lang="ru-RU" dirty="0" smtClean="0">
                <a:latin typeface="Times New Roman" panose="02020603050405020304" pitchFamily="18" charset="0"/>
                <a:cs typeface="Times New Roman" panose="02020603050405020304" pitchFamily="18" charset="0"/>
              </a:rPr>
              <a:t>психологические портреты </a:t>
            </a:r>
            <a:r>
              <a:rPr lang="ru-RU" dirty="0">
                <a:latin typeface="Times New Roman" panose="02020603050405020304" pitchFamily="18" charset="0"/>
                <a:cs typeface="Times New Roman" panose="02020603050405020304" pitchFamily="18" charset="0"/>
              </a:rPr>
              <a:t>учащихся 2-4 </a:t>
            </a:r>
            <a:r>
              <a:rPr lang="ru-RU" dirty="0" smtClean="0">
                <a:latin typeface="Times New Roman" panose="02020603050405020304" pitchFamily="18" charset="0"/>
                <a:cs typeface="Times New Roman" panose="02020603050405020304" pitchFamily="18" charset="0"/>
              </a:rPr>
              <a:t>классов, </a:t>
            </a:r>
            <a:r>
              <a:rPr lang="ru-RU" dirty="0">
                <a:latin typeface="Times New Roman" panose="02020603050405020304" pitchFamily="18" charset="0"/>
                <a:cs typeface="Times New Roman" panose="02020603050405020304" pitchFamily="18" charset="0"/>
              </a:rPr>
              <a:t>отразить основные личностные особенности </a:t>
            </a:r>
            <a:r>
              <a:rPr lang="ru-RU" dirty="0" smtClean="0">
                <a:latin typeface="Times New Roman" panose="02020603050405020304" pitchFamily="18" charset="0"/>
                <a:cs typeface="Times New Roman" panose="02020603050405020304" pitchFamily="18" charset="0"/>
              </a:rPr>
              <a:t>ученика; </a:t>
            </a:r>
          </a:p>
          <a:p>
            <a:pPr algn="just"/>
            <a:r>
              <a:rPr lang="ru-RU" dirty="0" smtClean="0">
                <a:latin typeface="Times New Roman" panose="02020603050405020304" pitchFamily="18" charset="0"/>
                <a:cs typeface="Times New Roman" panose="02020603050405020304" pitchFamily="18" charset="0"/>
              </a:rPr>
              <a:t>развивать </a:t>
            </a:r>
            <a:r>
              <a:rPr lang="ru-RU" dirty="0">
                <a:latin typeface="Times New Roman" panose="02020603050405020304" pitchFamily="18" charset="0"/>
                <a:cs typeface="Times New Roman" panose="02020603050405020304" pitchFamily="18" charset="0"/>
              </a:rPr>
              <a:t>учебно-познавательные и широкие социальные </a:t>
            </a:r>
            <a:r>
              <a:rPr lang="ru-RU" dirty="0" smtClean="0">
                <a:latin typeface="Times New Roman" panose="02020603050405020304" pitchFamily="18" charset="0"/>
                <a:cs typeface="Times New Roman" panose="02020603050405020304" pitchFamily="18" charset="0"/>
              </a:rPr>
              <a:t>мотивы, </a:t>
            </a:r>
            <a:r>
              <a:rPr lang="ru-RU" dirty="0">
                <a:latin typeface="Times New Roman" panose="02020603050405020304" pitchFamily="18" charset="0"/>
                <a:cs typeface="Times New Roman" panose="02020603050405020304" pitchFamily="18" charset="0"/>
              </a:rPr>
              <a:t>через формирование представлений о профессиях в процессе </a:t>
            </a:r>
            <a:r>
              <a:rPr lang="ru-RU" dirty="0" smtClean="0">
                <a:latin typeface="Times New Roman" panose="02020603050405020304" pitchFamily="18" charset="0"/>
                <a:cs typeface="Times New Roman" panose="02020603050405020304" pitchFamily="18" charset="0"/>
              </a:rPr>
              <a:t>творческой и </a:t>
            </a:r>
            <a:r>
              <a:rPr lang="ru-RU" dirty="0">
                <a:latin typeface="Times New Roman" panose="02020603050405020304" pitchFamily="18" charset="0"/>
                <a:cs typeface="Times New Roman" panose="02020603050405020304" pitchFamily="18" charset="0"/>
              </a:rPr>
              <a:t>проектной деятельности.</a:t>
            </a:r>
          </a:p>
          <a:p>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150659" y="107330"/>
            <a:ext cx="1804572" cy="1841152"/>
          </a:xfrm>
          <a:prstGeom prst="rect">
            <a:avLst/>
          </a:prstGeom>
        </p:spPr>
      </p:pic>
      <p:pic>
        <p:nvPicPr>
          <p:cNvPr id="5" name="Рисунок 4"/>
          <p:cNvPicPr>
            <a:picLocks noChangeAspect="1"/>
          </p:cNvPicPr>
          <p:nvPr/>
        </p:nvPicPr>
        <p:blipFill>
          <a:blip r:embed="rId2"/>
          <a:stretch>
            <a:fillRect/>
          </a:stretch>
        </p:blipFill>
        <p:spPr>
          <a:xfrm>
            <a:off x="0" y="107330"/>
            <a:ext cx="1804572" cy="1841152"/>
          </a:xfrm>
          <a:prstGeom prst="rect">
            <a:avLst/>
          </a:prstGeom>
        </p:spPr>
      </p:pic>
    </p:spTree>
    <p:extLst>
      <p:ext uri="{BB962C8B-B14F-4D97-AF65-F5344CB8AC3E}">
        <p14:creationId xmlns:p14="http://schemas.microsoft.com/office/powerpoint/2010/main" val="9380140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u="sng" dirty="0" smtClean="0">
                <a:latin typeface="Times New Roman" panose="02020603050405020304" pitchFamily="18" charset="0"/>
                <a:cs typeface="Times New Roman" panose="02020603050405020304" pitchFamily="18" charset="0"/>
              </a:rPr>
              <a:t>Работа педагога-психолога и</a:t>
            </a:r>
            <a:br>
              <a:rPr lang="ru-RU" b="1" u="sng" dirty="0" smtClean="0">
                <a:latin typeface="Times New Roman" panose="02020603050405020304" pitchFamily="18" charset="0"/>
                <a:cs typeface="Times New Roman" panose="02020603050405020304" pitchFamily="18" charset="0"/>
              </a:rPr>
            </a:br>
            <a:r>
              <a:rPr lang="ru-RU" b="1" u="sng" dirty="0" smtClean="0">
                <a:latin typeface="Times New Roman" panose="02020603050405020304" pitchFamily="18" charset="0"/>
                <a:cs typeface="Times New Roman" panose="02020603050405020304" pitchFamily="18" charset="0"/>
              </a:rPr>
              <a:t> классного руководителя</a:t>
            </a:r>
            <a:endParaRPr lang="ru-RU" dirty="0"/>
          </a:p>
        </p:txBody>
      </p:sp>
      <p:sp>
        <p:nvSpPr>
          <p:cNvPr id="3" name="Объект 2"/>
          <p:cNvSpPr>
            <a:spLocks noGrp="1"/>
          </p:cNvSpPr>
          <p:nvPr>
            <p:ph idx="1"/>
          </p:nvPr>
        </p:nvSpPr>
        <p:spPr/>
        <p:txBody>
          <a:bodyPr>
            <a:normAutofit fontScale="92500"/>
          </a:bodyPr>
          <a:lstStyle/>
          <a:p>
            <a:pPr algn="just"/>
            <a:r>
              <a:rPr lang="ru-RU" dirty="0">
                <a:latin typeface="Times New Roman" panose="02020603050405020304" pitchFamily="18" charset="0"/>
                <a:cs typeface="Times New Roman" panose="02020603050405020304" pitchFamily="18" charset="0"/>
              </a:rPr>
              <a:t>Цель </a:t>
            </a:r>
            <a:r>
              <a:rPr lang="ru-RU" dirty="0" err="1" smtClean="0">
                <a:latin typeface="Times New Roman" panose="02020603050405020304" pitchFamily="18" charset="0"/>
                <a:cs typeface="Times New Roman" panose="02020603050405020304" pitchFamily="18" charset="0"/>
              </a:rPr>
              <a:t>предпрофильной</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подготовки в рамках средней школы (5 – 7-е классы) – </a:t>
            </a:r>
            <a:r>
              <a:rPr lang="ru-RU" b="1" i="1" dirty="0">
                <a:latin typeface="Times New Roman" panose="02020603050405020304" pitchFamily="18" charset="0"/>
                <a:cs typeface="Times New Roman" panose="02020603050405020304" pitchFamily="18" charset="0"/>
              </a:rPr>
              <a:t>выявление интересов, склонностей, формирование представлений о мире профессий и характере труда. </a:t>
            </a:r>
            <a:endParaRPr lang="ru-RU" b="1" i="1" dirty="0" smtClean="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 8</a:t>
            </a:r>
            <a:r>
              <a:rPr lang="ru-RU" dirty="0" smtClean="0">
                <a:latin typeface="Times New Roman" panose="02020603050405020304" pitchFamily="18" charset="0"/>
                <a:cs typeface="Times New Roman" panose="02020603050405020304" pitchFamily="18" charset="0"/>
              </a:rPr>
              <a:t>–9-х классах</a:t>
            </a:r>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необходимо </a:t>
            </a:r>
            <a:r>
              <a:rPr lang="ru-RU" dirty="0">
                <a:latin typeface="Times New Roman" panose="02020603050405020304" pitchFamily="18" charset="0"/>
                <a:cs typeface="Times New Roman" panose="02020603050405020304" pitchFamily="18" charset="0"/>
              </a:rPr>
              <a:t>проводить  </a:t>
            </a:r>
            <a:r>
              <a:rPr lang="ru-RU" b="1" dirty="0">
                <a:latin typeface="Times New Roman" panose="02020603050405020304" pitchFamily="18" charset="0"/>
                <a:cs typeface="Times New Roman" panose="02020603050405020304" pitchFamily="18" charset="0"/>
              </a:rPr>
              <a:t>углубленную </a:t>
            </a:r>
            <a:r>
              <a:rPr lang="ru-RU" b="1" dirty="0" err="1">
                <a:latin typeface="Times New Roman" panose="02020603050405020304" pitchFamily="18" charset="0"/>
                <a:cs typeface="Times New Roman" panose="02020603050405020304" pitchFamily="18" charset="0"/>
              </a:rPr>
              <a:t>профориентационную</a:t>
            </a:r>
            <a:r>
              <a:rPr lang="ru-RU" b="1" dirty="0">
                <a:latin typeface="Times New Roman" panose="02020603050405020304" pitchFamily="18" charset="0"/>
                <a:cs typeface="Times New Roman" panose="02020603050405020304" pitchFamily="18" charset="0"/>
              </a:rPr>
              <a:t> работу</a:t>
            </a:r>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(экскурсии, </a:t>
            </a:r>
            <a:r>
              <a:rPr lang="ru-RU" dirty="0" err="1" smtClean="0">
                <a:latin typeface="Times New Roman" panose="02020603050405020304" pitchFamily="18" charset="0"/>
                <a:cs typeface="Times New Roman" panose="02020603050405020304" pitchFamily="18" charset="0"/>
              </a:rPr>
              <a:t>профконсультирование</a:t>
            </a:r>
            <a:r>
              <a:rPr lang="ru-RU" dirty="0" smtClean="0">
                <a:latin typeface="Times New Roman" panose="02020603050405020304" pitchFamily="18" charset="0"/>
                <a:cs typeface="Times New Roman" panose="02020603050405020304" pitchFamily="18" charset="0"/>
              </a:rPr>
              <a:t>, профессиональные пробы, курсы по выбору и </a:t>
            </a:r>
            <a:r>
              <a:rPr lang="ru-RU" dirty="0" err="1" smtClean="0">
                <a:latin typeface="Times New Roman" panose="02020603050405020304" pitchFamily="18" charset="0"/>
                <a:cs typeface="Times New Roman" panose="02020603050405020304" pitchFamily="18" charset="0"/>
              </a:rPr>
              <a:t>тд</a:t>
            </a:r>
            <a:r>
              <a:rPr lang="ru-RU" dirty="0" smtClean="0">
                <a:latin typeface="Times New Roman" panose="02020603050405020304" pitchFamily="18" charset="0"/>
                <a:cs typeface="Times New Roman" panose="02020603050405020304" pitchFamily="18" charset="0"/>
              </a:rPr>
              <a:t>.).</a:t>
            </a:r>
          </a:p>
          <a:p>
            <a:pPr marL="0" indent="0" algn="just">
              <a:buNone/>
            </a:pPr>
            <a:r>
              <a:rPr lang="ru-RU" dirty="0" smtClean="0">
                <a:latin typeface="Times New Roman" panose="02020603050405020304" pitchFamily="18" charset="0"/>
                <a:cs typeface="Times New Roman" panose="02020603050405020304" pitchFamily="18" charset="0"/>
              </a:rPr>
              <a:t>	Целесообразно </a:t>
            </a:r>
            <a:r>
              <a:rPr lang="ru-RU" dirty="0">
                <a:latin typeface="Times New Roman" panose="02020603050405020304" pitchFamily="18" charset="0"/>
                <a:cs typeface="Times New Roman" panose="02020603050405020304" pitchFamily="18" charset="0"/>
              </a:rPr>
              <a:t>использовать результаты психодиагностики  для стимулирования потребностей учащегося к самопознанию и самосовершенствованию, тем более,  что в этом возрасте особо велик интерес к собственному </a:t>
            </a:r>
            <a:r>
              <a:rPr lang="ru-RU" b="1" dirty="0">
                <a:latin typeface="Times New Roman" panose="02020603050405020304" pitchFamily="18" charset="0"/>
                <a:cs typeface="Times New Roman" panose="02020603050405020304" pitchFamily="18" charset="0"/>
              </a:rPr>
              <a:t>Я</a:t>
            </a:r>
            <a:r>
              <a:rPr lang="ru-RU" dirty="0">
                <a:latin typeface="Times New Roman" panose="02020603050405020304" pitchFamily="18" charset="0"/>
                <a:cs typeface="Times New Roman" panose="02020603050405020304" pitchFamily="18" charset="0"/>
              </a:rPr>
              <a:t>. (см. книги Г. </a:t>
            </a:r>
            <a:r>
              <a:rPr lang="ru-RU" dirty="0" err="1">
                <a:latin typeface="Times New Roman" panose="02020603050405020304" pitchFamily="18" charset="0"/>
                <a:cs typeface="Times New Roman" panose="02020603050405020304" pitchFamily="18" charset="0"/>
              </a:rPr>
              <a:t>Резапкиной</a:t>
            </a:r>
            <a:r>
              <a:rPr lang="ru-RU" dirty="0">
                <a:latin typeface="Times New Roman" panose="02020603050405020304" pitchFamily="18" charset="0"/>
                <a:cs typeface="Times New Roman" panose="02020603050405020304" pitchFamily="18" charset="0"/>
              </a:rPr>
              <a:t>, Н. </a:t>
            </a:r>
            <a:r>
              <a:rPr lang="ru-RU" dirty="0" err="1">
                <a:latin typeface="Times New Roman" panose="02020603050405020304" pitchFamily="18" charset="0"/>
                <a:cs typeface="Times New Roman" panose="02020603050405020304" pitchFamily="18" charset="0"/>
              </a:rPr>
              <a:t>Пряжникова</a:t>
            </a:r>
            <a:r>
              <a:rPr lang="ru-RU" dirty="0">
                <a:latin typeface="Times New Roman" panose="02020603050405020304" pitchFamily="18" charset="0"/>
                <a:cs typeface="Times New Roman" panose="02020603050405020304" pitchFamily="18" charset="0"/>
              </a:rPr>
              <a:t>.)</a:t>
            </a:r>
          </a:p>
          <a:p>
            <a:pPr algn="just"/>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0" y="107330"/>
            <a:ext cx="1804572" cy="1841152"/>
          </a:xfrm>
          <a:prstGeom prst="rect">
            <a:avLst/>
          </a:prstGeom>
        </p:spPr>
      </p:pic>
    </p:spTree>
    <p:extLst>
      <p:ext uri="{BB962C8B-B14F-4D97-AF65-F5344CB8AC3E}">
        <p14:creationId xmlns:p14="http://schemas.microsoft.com/office/powerpoint/2010/main" val="21912703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18834" y="365125"/>
            <a:ext cx="9834966" cy="1325563"/>
          </a:xfrm>
        </p:spPr>
        <p:txBody>
          <a:bodyPr/>
          <a:lstStyle/>
          <a:p>
            <a:pPr algn="ctr"/>
            <a:r>
              <a:rPr lang="ru-RU" b="1" u="sng" dirty="0">
                <a:latin typeface="Times New Roman" panose="02020603050405020304" pitchFamily="18" charset="0"/>
                <a:cs typeface="Times New Roman" panose="02020603050405020304" pitchFamily="18" charset="0"/>
              </a:rPr>
              <a:t>Работа психолога с профильными классами</a:t>
            </a:r>
          </a:p>
        </p:txBody>
      </p:sp>
      <p:sp>
        <p:nvSpPr>
          <p:cNvPr id="3" name="Объект 2"/>
          <p:cNvSpPr>
            <a:spLocks noGrp="1"/>
          </p:cNvSpPr>
          <p:nvPr>
            <p:ph idx="1"/>
          </p:nvPr>
        </p:nvSpPr>
        <p:spPr/>
        <p:txBody>
          <a:bodyPr/>
          <a:lstStyle/>
          <a:p>
            <a:pPr algn="just"/>
            <a:r>
              <a:rPr lang="ru-RU" dirty="0">
                <a:latin typeface="Times New Roman" panose="02020603050405020304" pitchFamily="18" charset="0"/>
                <a:cs typeface="Times New Roman" panose="02020603050405020304" pitchFamily="18" charset="0"/>
              </a:rPr>
              <a:t>Психологическое сопровождение  </a:t>
            </a:r>
            <a:r>
              <a:rPr lang="ru-RU" dirty="0" smtClean="0">
                <a:latin typeface="Times New Roman" panose="02020603050405020304" pitchFamily="18" charset="0"/>
                <a:cs typeface="Times New Roman" panose="02020603050405020304" pitchFamily="18" charset="0"/>
              </a:rPr>
              <a:t>учащихся 10-11-х </a:t>
            </a:r>
            <a:r>
              <a:rPr lang="ru-RU" dirty="0">
                <a:latin typeface="Times New Roman" panose="02020603050405020304" pitchFamily="18" charset="0"/>
                <a:cs typeface="Times New Roman" panose="02020603050405020304" pitchFamily="18" charset="0"/>
              </a:rPr>
              <a:t>классов может заключаться </a:t>
            </a:r>
            <a:r>
              <a:rPr lang="ru-RU" dirty="0" smtClean="0">
                <a:latin typeface="Times New Roman" panose="02020603050405020304" pitchFamily="18" charset="0"/>
                <a:cs typeface="Times New Roman" panose="02020603050405020304" pitchFamily="18" charset="0"/>
              </a:rPr>
              <a:t>в</a:t>
            </a:r>
            <a:r>
              <a:rPr lang="ru-RU" dirty="0">
                <a:latin typeface="Times New Roman" panose="02020603050405020304" pitchFamily="18" charset="0"/>
                <a:cs typeface="Times New Roman" panose="02020603050405020304" pitchFamily="18" charset="0"/>
              </a:rPr>
              <a:t>  исследовании эмоционального состояния в начале обучения,  диагностике социально-психологического климата в  классах, диагностике уровня удовлетворенности организацией учебного процесса. </a:t>
            </a:r>
            <a:endParaRPr lang="ru-RU" dirty="0" smtClean="0">
              <a:latin typeface="Times New Roman" panose="02020603050405020304" pitchFamily="18" charset="0"/>
              <a:cs typeface="Times New Roman" panose="02020603050405020304" pitchFamily="18" charset="0"/>
            </a:endParaRPr>
          </a:p>
          <a:p>
            <a:pPr algn="just"/>
            <a:r>
              <a:rPr lang="ru-RU" i="1" dirty="0" err="1">
                <a:latin typeface="Times New Roman" panose="02020603050405020304" pitchFamily="18" charset="0"/>
                <a:cs typeface="Times New Roman" panose="02020603050405020304" pitchFamily="18" charset="0"/>
              </a:rPr>
              <a:t>Профконсультирование</a:t>
            </a:r>
            <a:r>
              <a:rPr lang="ru-RU" dirty="0">
                <a:latin typeface="Times New Roman" panose="02020603050405020304" pitchFamily="18" charset="0"/>
                <a:cs typeface="Times New Roman" panose="02020603050405020304" pitchFamily="18" charset="0"/>
              </a:rPr>
              <a:t> и  </a:t>
            </a:r>
            <a:r>
              <a:rPr lang="ru-RU" i="1" dirty="0">
                <a:latin typeface="Times New Roman" panose="02020603050405020304" pitchFamily="18" charset="0"/>
                <a:cs typeface="Times New Roman" panose="02020603050405020304" pitchFamily="18" charset="0"/>
              </a:rPr>
              <a:t>возрастно-психологическое консультирование</a:t>
            </a:r>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должны быть направлены </a:t>
            </a:r>
            <a:r>
              <a:rPr lang="ru-RU" dirty="0">
                <a:latin typeface="Times New Roman" panose="02020603050405020304" pitchFamily="18" charset="0"/>
                <a:cs typeface="Times New Roman" panose="02020603050405020304" pitchFamily="18" charset="0"/>
              </a:rPr>
              <a:t>на  формирование у учащегося стремления к самостоятельному выбору профессии с учетом полученных  с помощью психолога знаний о себе, своих способностях и перспективах развития.</a:t>
            </a:r>
          </a:p>
        </p:txBody>
      </p:sp>
      <p:pic>
        <p:nvPicPr>
          <p:cNvPr id="4" name="Рисунок 3"/>
          <p:cNvPicPr>
            <a:picLocks noChangeAspect="1"/>
          </p:cNvPicPr>
          <p:nvPr/>
        </p:nvPicPr>
        <p:blipFill>
          <a:blip r:embed="rId2"/>
          <a:stretch>
            <a:fillRect/>
          </a:stretch>
        </p:blipFill>
        <p:spPr>
          <a:xfrm>
            <a:off x="0" y="107330"/>
            <a:ext cx="1804572" cy="1841152"/>
          </a:xfrm>
          <a:prstGeom prst="rect">
            <a:avLst/>
          </a:prstGeom>
        </p:spPr>
      </p:pic>
    </p:spTree>
    <p:extLst>
      <p:ext uri="{BB962C8B-B14F-4D97-AF65-F5344CB8AC3E}">
        <p14:creationId xmlns:p14="http://schemas.microsoft.com/office/powerpoint/2010/main" val="37289396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04572" y="365125"/>
            <a:ext cx="9549228" cy="1325563"/>
          </a:xfrm>
        </p:spPr>
        <p:txBody>
          <a:bodyPr/>
          <a:lstStyle/>
          <a:p>
            <a:pPr algn="ctr"/>
            <a:r>
              <a:rPr lang="ru-RU" b="1" u="sng" dirty="0">
                <a:latin typeface="Times New Roman" panose="02020603050405020304" pitchFamily="18" charset="0"/>
                <a:cs typeface="Times New Roman" panose="02020603050405020304" pitchFamily="18" charset="0"/>
              </a:rPr>
              <a:t>М</a:t>
            </a:r>
            <a:r>
              <a:rPr lang="ru-RU" b="1" u="sng" dirty="0" smtClean="0">
                <a:latin typeface="Times New Roman" panose="02020603050405020304" pitchFamily="18" charset="0"/>
                <a:cs typeface="Times New Roman" panose="02020603050405020304" pitchFamily="18" charset="0"/>
              </a:rPr>
              <a:t>етоды </a:t>
            </a:r>
            <a:r>
              <a:rPr lang="ru-RU" b="1" u="sng" dirty="0">
                <a:latin typeface="Times New Roman" panose="02020603050405020304" pitchFamily="18" charset="0"/>
                <a:cs typeface="Times New Roman" panose="02020603050405020304" pitchFamily="18" charset="0"/>
              </a:rPr>
              <a:t>и </a:t>
            </a:r>
            <a:r>
              <a:rPr lang="ru-RU" b="1" u="sng" dirty="0" smtClean="0">
                <a:latin typeface="Times New Roman" panose="02020603050405020304" pitchFamily="18" charset="0"/>
                <a:cs typeface="Times New Roman" panose="02020603050405020304" pitchFamily="18" charset="0"/>
              </a:rPr>
              <a:t>формы </a:t>
            </a:r>
            <a:r>
              <a:rPr lang="ru-RU" b="1" u="sng" dirty="0">
                <a:latin typeface="Times New Roman" panose="02020603050405020304" pitchFamily="18" charset="0"/>
                <a:cs typeface="Times New Roman" panose="02020603050405020304" pitchFamily="18" charset="0"/>
              </a:rPr>
              <a:t>профессиональной ориентации </a:t>
            </a:r>
          </a:p>
        </p:txBody>
      </p:sp>
      <p:sp>
        <p:nvSpPr>
          <p:cNvPr id="3" name="Объект 2"/>
          <p:cNvSpPr>
            <a:spLocks noGrp="1"/>
          </p:cNvSpPr>
          <p:nvPr>
            <p:ph idx="1"/>
          </p:nvPr>
        </p:nvSpPr>
        <p:spPr/>
        <p:txBody>
          <a:bodyPr/>
          <a:lstStyle/>
          <a:p>
            <a:r>
              <a:rPr lang="ru-RU" b="1" smtClean="0">
                <a:latin typeface="Times New Roman" panose="02020603050405020304" pitchFamily="18" charset="0"/>
                <a:cs typeface="Times New Roman" panose="02020603050405020304" pitchFamily="18" charset="0"/>
              </a:rPr>
              <a:t>Метод профконсультирования</a:t>
            </a:r>
            <a:r>
              <a:rPr lang="ru-RU" smtClean="0">
                <a:latin typeface="Times New Roman" panose="02020603050405020304" pitchFamily="18" charset="0"/>
                <a:cs typeface="Times New Roman" panose="02020603050405020304" pitchFamily="18" charset="0"/>
              </a:rPr>
              <a:t> </a:t>
            </a:r>
          </a:p>
          <a:p>
            <a:r>
              <a:rPr lang="ru-RU" b="1" smtClean="0">
                <a:latin typeface="Times New Roman" panose="02020603050405020304" pitchFamily="18" charset="0"/>
                <a:cs typeface="Times New Roman" panose="02020603050405020304" pitchFamily="18" charset="0"/>
              </a:rPr>
              <a:t>Метод исследования</a:t>
            </a:r>
            <a:r>
              <a:rPr lang="ru-RU" smtClean="0">
                <a:latin typeface="Times New Roman" panose="02020603050405020304" pitchFamily="18" charset="0"/>
                <a:cs typeface="Times New Roman" panose="02020603050405020304" pitchFamily="18" charset="0"/>
              </a:rPr>
              <a:t> </a:t>
            </a:r>
          </a:p>
          <a:p>
            <a:r>
              <a:rPr lang="ru-RU" b="1" smtClean="0">
                <a:latin typeface="Times New Roman" panose="02020603050405020304" pitchFamily="18" charset="0"/>
                <a:cs typeface="Times New Roman" panose="02020603050405020304" pitchFamily="18" charset="0"/>
              </a:rPr>
              <a:t>Метод предъявления обучающемуся сведений о профессиях, специфике труда </a:t>
            </a:r>
          </a:p>
          <a:p>
            <a:r>
              <a:rPr lang="ru-RU" b="1" smtClean="0">
                <a:latin typeface="Times New Roman" panose="02020603050405020304" pitchFamily="18" charset="0"/>
                <a:cs typeface="Times New Roman" panose="02020603050405020304" pitchFamily="18" charset="0"/>
              </a:rPr>
              <a:t>Метод публичной демонстрации</a:t>
            </a:r>
            <a:r>
              <a:rPr lang="ru-RU" smtClean="0">
                <a:latin typeface="Times New Roman" panose="02020603050405020304" pitchFamily="18" charset="0"/>
                <a:cs typeface="Times New Roman" panose="02020603050405020304" pitchFamily="18" charset="0"/>
              </a:rPr>
              <a:t> </a:t>
            </a:r>
          </a:p>
          <a:p>
            <a:r>
              <a:rPr lang="ru-RU" b="1" smtClean="0">
                <a:latin typeface="Times New Roman" panose="02020603050405020304" pitchFamily="18" charset="0"/>
                <a:cs typeface="Times New Roman" panose="02020603050405020304" pitchFamily="18" charset="0"/>
              </a:rPr>
              <a:t>Метод профессиональных проб</a:t>
            </a:r>
            <a:r>
              <a:rPr lang="ru-RU" smtClean="0">
                <a:latin typeface="Times New Roman" panose="02020603050405020304" pitchFamily="18" charset="0"/>
                <a:cs typeface="Times New Roman" panose="02020603050405020304" pitchFamily="18" charset="0"/>
              </a:rPr>
              <a:t> </a:t>
            </a:r>
          </a:p>
          <a:p>
            <a:r>
              <a:rPr lang="ru-RU" b="1" smtClean="0">
                <a:latin typeface="Times New Roman" panose="02020603050405020304" pitchFamily="18" charset="0"/>
                <a:cs typeface="Times New Roman" panose="02020603050405020304" pitchFamily="18" charset="0"/>
              </a:rPr>
              <a:t>Метод моделирования условий труда – деловая игра</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0" y="0"/>
            <a:ext cx="1804572" cy="1841152"/>
          </a:xfrm>
          <a:prstGeom prst="rect">
            <a:avLst/>
          </a:prstGeom>
        </p:spPr>
      </p:pic>
      <p:sp>
        <p:nvSpPr>
          <p:cNvPr id="7" name="Объект 2"/>
          <p:cNvSpPr txBox="1">
            <a:spLocks/>
          </p:cNvSpPr>
          <p:nvPr/>
        </p:nvSpPr>
        <p:spPr>
          <a:xfrm>
            <a:off x="990600" y="5579390"/>
            <a:ext cx="10515600" cy="749972"/>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11785" indent="0" algn="ctr">
              <a:lnSpc>
                <a:spcPct val="150000"/>
              </a:lnSpc>
              <a:spcAft>
                <a:spcPts val="500"/>
              </a:spcAft>
              <a:buNone/>
              <a:tabLst>
                <a:tab pos="6113780" algn="r"/>
              </a:tabLst>
            </a:pPr>
            <a:r>
              <a:rPr lang="ru-RU" b="1" u="sng" dirty="0" smtClean="0">
                <a:latin typeface="Times New Roman" panose="02020603050405020304" pitchFamily="18" charset="0"/>
                <a:ea typeface="Calibri" panose="020F0502020204030204" pitchFamily="34" charset="0"/>
              </a:rPr>
              <a:t>ПРИМЕРНАЯ ОСНОВНАЯ ОБРАЗОВАТЕЛЬНАЯ ПРОГРАММА СРЕДНЕГО ОБЩЕГО ОБРАЗОВАНИЯ</a:t>
            </a:r>
            <a:endParaRPr lang="ru-RU" b="1" u="sng" dirty="0">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728630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55230" y="365125"/>
            <a:ext cx="9398569" cy="1325563"/>
          </a:xfrm>
        </p:spPr>
        <p:txBody>
          <a:bodyPr>
            <a:normAutofit/>
          </a:bodyPr>
          <a:lstStyle/>
          <a:p>
            <a:pPr algn="ctr"/>
            <a:r>
              <a:rPr lang="ru-RU" sz="4000" b="1" u="sng" dirty="0">
                <a:latin typeface="Times New Roman" panose="02020603050405020304" pitchFamily="18" charset="0"/>
                <a:cs typeface="Times New Roman" panose="02020603050405020304" pitchFamily="18" charset="0"/>
              </a:rPr>
              <a:t>Проблемы </a:t>
            </a:r>
            <a:r>
              <a:rPr lang="ru-RU" sz="4000" b="1" u="sng" dirty="0" smtClean="0">
                <a:latin typeface="Times New Roman" panose="02020603050405020304" pitchFamily="18" charset="0"/>
                <a:cs typeface="Times New Roman" panose="02020603050405020304" pitchFamily="18" charset="0"/>
              </a:rPr>
              <a:t>организации</a:t>
            </a:r>
            <a:br>
              <a:rPr lang="ru-RU" sz="4000" b="1" u="sng" dirty="0" smtClean="0">
                <a:latin typeface="Times New Roman" panose="02020603050405020304" pitchFamily="18" charset="0"/>
                <a:cs typeface="Times New Roman" panose="02020603050405020304" pitchFamily="18" charset="0"/>
              </a:rPr>
            </a:br>
            <a:r>
              <a:rPr lang="ru-RU" sz="4000" b="1" u="sng" dirty="0" smtClean="0">
                <a:latin typeface="Times New Roman" panose="02020603050405020304" pitchFamily="18" charset="0"/>
                <a:cs typeface="Times New Roman" panose="02020603050405020304" pitchFamily="18" charset="0"/>
              </a:rPr>
              <a:t> </a:t>
            </a:r>
            <a:r>
              <a:rPr lang="ru-RU" sz="4000" b="1" u="sng" dirty="0">
                <a:latin typeface="Times New Roman" panose="02020603050405020304" pitchFamily="18" charset="0"/>
                <a:cs typeface="Times New Roman" panose="02020603050405020304" pitchFamily="18" charset="0"/>
              </a:rPr>
              <a:t>профильного обучения:</a:t>
            </a:r>
          </a:p>
        </p:txBody>
      </p:sp>
      <p:sp>
        <p:nvSpPr>
          <p:cNvPr id="3" name="Объект 2"/>
          <p:cNvSpPr>
            <a:spLocks noGrp="1"/>
          </p:cNvSpPr>
          <p:nvPr>
            <p:ph idx="1"/>
          </p:nvPr>
        </p:nvSpPr>
        <p:spPr>
          <a:xfrm>
            <a:off x="838200" y="1825625"/>
            <a:ext cx="10515600" cy="4893830"/>
          </a:xfrm>
        </p:spPr>
        <p:txBody>
          <a:bodyPr>
            <a:normAutofit fontScale="77500" lnSpcReduction="20000"/>
          </a:bodyPr>
          <a:lstStyle/>
          <a:p>
            <a:pPr algn="just"/>
            <a:r>
              <a:rPr lang="ru-RU" dirty="0">
                <a:latin typeface="Times New Roman" panose="02020603050405020304" pitchFamily="18" charset="0"/>
                <a:cs typeface="Times New Roman" panose="02020603050405020304" pitchFamily="18" charset="0"/>
              </a:rPr>
              <a:t>Недостаточная подготовленность кадров к реализации программ профильного уровня, использованию современного учебно-лабораторного оборудования, дистанционных технологий обучения, сетевых форм взаимодействия с коллегами.</a:t>
            </a:r>
          </a:p>
          <a:p>
            <a:pPr algn="just"/>
            <a:r>
              <a:rPr lang="ru-RU" dirty="0">
                <a:latin typeface="Times New Roman" panose="02020603050405020304" pitchFamily="18" charset="0"/>
                <a:cs typeface="Times New Roman" panose="02020603050405020304" pitchFamily="18" charset="0"/>
              </a:rPr>
              <a:t>Сложность организации профильного обучения в небольших школах при отсутствии или недостатке необходимых условий (кадровых, финансовых, материально-технических, учебно-методических).</a:t>
            </a:r>
          </a:p>
          <a:p>
            <a:pPr algn="just"/>
            <a:r>
              <a:rPr lang="ru-RU" dirty="0">
                <a:latin typeface="Times New Roman" panose="02020603050405020304" pitchFamily="18" charset="0"/>
                <a:cs typeface="Times New Roman" panose="02020603050405020304" pitchFamily="18" charset="0"/>
              </a:rPr>
              <a:t>Сложность организации сетевой формы реализации программ в связи с низкой скоростью передачи данных через ИТС «Интернет</a:t>
            </a:r>
            <a:r>
              <a:rPr lang="ru-RU" dirty="0" smtClean="0">
                <a:latin typeface="Times New Roman" panose="02020603050405020304" pitchFamily="18" charset="0"/>
                <a:cs typeface="Times New Roman" panose="02020603050405020304" pitchFamily="18" charset="0"/>
              </a:rPr>
              <a:t>». </a:t>
            </a:r>
          </a:p>
          <a:p>
            <a:pPr algn="just"/>
            <a:r>
              <a:rPr lang="ru-RU" dirty="0" smtClean="0">
                <a:latin typeface="Times New Roman" panose="02020603050405020304" pitchFamily="18" charset="0"/>
                <a:cs typeface="Times New Roman" panose="02020603050405020304" pitchFamily="18" charset="0"/>
              </a:rPr>
              <a:t>Неэффективная </a:t>
            </a:r>
            <a:r>
              <a:rPr lang="ru-RU" dirty="0">
                <a:latin typeface="Times New Roman" panose="02020603050405020304" pitchFamily="18" charset="0"/>
                <a:cs typeface="Times New Roman" panose="02020603050405020304" pitchFamily="18" charset="0"/>
              </a:rPr>
              <a:t>система работы с родителями учащихся (лицами, их заменяющими) и </a:t>
            </a:r>
            <a:r>
              <a:rPr lang="ru-RU" dirty="0" err="1">
                <a:latin typeface="Times New Roman" panose="02020603050405020304" pitchFamily="18" charset="0"/>
                <a:cs typeface="Times New Roman" panose="02020603050405020304" pitchFamily="18" charset="0"/>
              </a:rPr>
              <a:t>профориентационной</a:t>
            </a:r>
            <a:r>
              <a:rPr lang="ru-RU" dirty="0">
                <a:latin typeface="Times New Roman" panose="02020603050405020304" pitchFamily="18" charset="0"/>
                <a:cs typeface="Times New Roman" panose="02020603050405020304" pitchFamily="18" charset="0"/>
              </a:rPr>
              <a:t> работы в школах (формальный подход, устаревшие формы, содержание, сведения, отсутствие подготовленных кадров, современной системы диагностики </a:t>
            </a:r>
            <a:r>
              <a:rPr lang="ru-RU" dirty="0" err="1">
                <a:latin typeface="Times New Roman" panose="02020603050405020304" pitchFamily="18" charset="0"/>
                <a:cs typeface="Times New Roman" panose="02020603050405020304" pitchFamily="18" charset="0"/>
              </a:rPr>
              <a:t>профпредпочтений</a:t>
            </a:r>
            <a:r>
              <a:rPr lang="ru-RU" dirty="0">
                <a:latin typeface="Times New Roman" panose="02020603050405020304" pitchFamily="18" charset="0"/>
                <a:cs typeface="Times New Roman" panose="02020603050405020304" pitchFamily="18" charset="0"/>
              </a:rPr>
              <a:t> и т.д.).</a:t>
            </a:r>
          </a:p>
          <a:p>
            <a:pPr algn="just"/>
            <a:r>
              <a:rPr lang="ru-RU" dirty="0">
                <a:latin typeface="Times New Roman" panose="02020603050405020304" pitchFamily="18" charset="0"/>
                <a:cs typeface="Times New Roman" panose="02020603050405020304" pitchFamily="18" charset="0"/>
              </a:rPr>
              <a:t>Низкое качество </a:t>
            </a:r>
            <a:r>
              <a:rPr lang="ru-RU" dirty="0" err="1">
                <a:latin typeface="Times New Roman" panose="02020603050405020304" pitchFamily="18" charset="0"/>
                <a:cs typeface="Times New Roman" panose="02020603050405020304" pitchFamily="18" charset="0"/>
              </a:rPr>
              <a:t>предпрофильной</a:t>
            </a:r>
            <a:r>
              <a:rPr lang="ru-RU" dirty="0">
                <a:latin typeface="Times New Roman" panose="02020603050405020304" pitchFamily="18" charset="0"/>
                <a:cs typeface="Times New Roman" panose="02020603050405020304" pitchFamily="18" charset="0"/>
              </a:rPr>
              <a:t> подготовки в 8-9 классах (отсутствие учета интересов 7-классников, регионального рынка труда, выбора элективных кусов, профессиональных проб и т.д</a:t>
            </a:r>
            <a:r>
              <a:rPr lang="ru-RU" dirty="0" smtClean="0">
                <a:latin typeface="Times New Roman" panose="02020603050405020304" pitchFamily="18" charset="0"/>
                <a:cs typeface="Times New Roman" panose="02020603050405020304" pitchFamily="18" charset="0"/>
              </a:rPr>
              <a:t>.).</a:t>
            </a:r>
          </a:p>
          <a:p>
            <a:pPr algn="just"/>
            <a:r>
              <a:rPr lang="ru-RU" dirty="0" smtClean="0">
                <a:latin typeface="Times New Roman" panose="02020603050405020304" pitchFamily="18" charset="0"/>
                <a:cs typeface="Times New Roman" panose="02020603050405020304" pitchFamily="18" charset="0"/>
              </a:rPr>
              <a:t>Неэффективная подготовительная работа к профильному обучению.</a:t>
            </a:r>
            <a:endParaRPr lang="ru-RU"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150659" y="107330"/>
            <a:ext cx="1804572" cy="1841152"/>
          </a:xfrm>
          <a:prstGeom prst="rect">
            <a:avLst/>
          </a:prstGeom>
        </p:spPr>
      </p:pic>
    </p:spTree>
    <p:extLst>
      <p:ext uri="{BB962C8B-B14F-4D97-AF65-F5344CB8AC3E}">
        <p14:creationId xmlns:p14="http://schemas.microsoft.com/office/powerpoint/2010/main" val="31585335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u="sng" dirty="0">
                <a:latin typeface="Times New Roman" panose="02020603050405020304" pitchFamily="18" charset="0"/>
                <a:cs typeface="Times New Roman" panose="02020603050405020304" pitchFamily="18" charset="0"/>
              </a:rPr>
              <a:t>Пути решения и перспективы:</a:t>
            </a:r>
          </a:p>
        </p:txBody>
      </p:sp>
      <p:sp>
        <p:nvSpPr>
          <p:cNvPr id="3" name="Объект 2"/>
          <p:cNvSpPr>
            <a:spLocks noGrp="1"/>
          </p:cNvSpPr>
          <p:nvPr>
            <p:ph idx="1"/>
          </p:nvPr>
        </p:nvSpPr>
        <p:spPr/>
        <p:txBody>
          <a:bodyPr>
            <a:normAutofit fontScale="92500" lnSpcReduction="10000"/>
          </a:bodyPr>
          <a:lstStyle/>
          <a:p>
            <a:pPr algn="just"/>
            <a:r>
              <a:rPr lang="ru-RU" dirty="0">
                <a:latin typeface="Times New Roman" panose="02020603050405020304" pitchFamily="18" charset="0"/>
                <a:cs typeface="Times New Roman" panose="02020603050405020304" pitchFamily="18" charset="0"/>
              </a:rPr>
              <a:t>Изучение, обобщение и распространение опыта создания условий для организации профильного обучения на уровне муниципального образования и образовательной организации.</a:t>
            </a:r>
          </a:p>
          <a:p>
            <a:pPr algn="just"/>
            <a:r>
              <a:rPr lang="ru-RU" dirty="0">
                <a:latin typeface="Times New Roman" panose="02020603050405020304" pitchFamily="18" charset="0"/>
                <a:cs typeface="Times New Roman" panose="02020603050405020304" pitchFamily="18" charset="0"/>
              </a:rPr>
              <a:t>Организация </a:t>
            </a:r>
            <a:r>
              <a:rPr lang="ru-RU" dirty="0" smtClean="0">
                <a:latin typeface="Times New Roman" panose="02020603050405020304" pitchFamily="18" charset="0"/>
                <a:cs typeface="Times New Roman" panose="02020603050405020304" pitchFamily="18" charset="0"/>
              </a:rPr>
              <a:t>семинаров </a:t>
            </a:r>
            <a:r>
              <a:rPr lang="ru-RU" dirty="0">
                <a:latin typeface="Times New Roman" panose="02020603050405020304" pitchFamily="18" charset="0"/>
                <a:cs typeface="Times New Roman" panose="02020603050405020304" pitchFamily="18" charset="0"/>
              </a:rPr>
              <a:t>по использованию современного учебно-лабораторного оборудования, дистанционных образовательных технологий.</a:t>
            </a:r>
          </a:p>
          <a:p>
            <a:pPr algn="just"/>
            <a:r>
              <a:rPr lang="ru-RU" dirty="0" smtClean="0">
                <a:latin typeface="Times New Roman" panose="02020603050405020304" pitchFamily="18" charset="0"/>
                <a:cs typeface="Times New Roman" panose="02020603050405020304" pitchFamily="18" charset="0"/>
              </a:rPr>
              <a:t>Организация эффективной </a:t>
            </a:r>
            <a:r>
              <a:rPr lang="ru-RU" dirty="0" err="1">
                <a:latin typeface="Times New Roman" panose="02020603050405020304" pitchFamily="18" charset="0"/>
                <a:cs typeface="Times New Roman" panose="02020603050405020304" pitchFamily="18" charset="0"/>
              </a:rPr>
              <a:t>профориентационной</a:t>
            </a:r>
            <a:r>
              <a:rPr lang="ru-RU" dirty="0">
                <a:latin typeface="Times New Roman" panose="02020603050405020304" pitchFamily="18" charset="0"/>
                <a:cs typeface="Times New Roman" panose="02020603050405020304" pitchFamily="18" charset="0"/>
              </a:rPr>
              <a:t> работы и работы с родителями, </a:t>
            </a:r>
            <a:r>
              <a:rPr lang="ru-RU" dirty="0" err="1">
                <a:latin typeface="Times New Roman" panose="02020603050405020304" pitchFamily="18" charset="0"/>
                <a:cs typeface="Times New Roman" panose="02020603050405020304" pitchFamily="18" charset="0"/>
              </a:rPr>
              <a:t>предпрофильной</a:t>
            </a:r>
            <a:r>
              <a:rPr lang="ru-RU" dirty="0">
                <a:latin typeface="Times New Roman" panose="02020603050405020304" pitchFamily="18" charset="0"/>
                <a:cs typeface="Times New Roman" panose="02020603050405020304" pitchFamily="18" charset="0"/>
              </a:rPr>
              <a:t> подготовки и профильного обучения </a:t>
            </a:r>
            <a:r>
              <a:rPr lang="ru-RU" dirty="0" smtClean="0">
                <a:latin typeface="Times New Roman" panose="02020603050405020304" pitchFamily="18" charset="0"/>
                <a:cs typeface="Times New Roman" panose="02020603050405020304" pitchFamily="18" charset="0"/>
              </a:rPr>
              <a:t> в образовательной </a:t>
            </a:r>
            <a:r>
              <a:rPr lang="ru-RU" dirty="0">
                <a:latin typeface="Times New Roman" panose="02020603050405020304" pitchFamily="18" charset="0"/>
                <a:cs typeface="Times New Roman" panose="02020603050405020304" pitchFamily="18" charset="0"/>
              </a:rPr>
              <a:t>организации</a:t>
            </a:r>
            <a:r>
              <a:rPr lang="ru-RU" dirty="0" smtClean="0">
                <a:latin typeface="Times New Roman" panose="02020603050405020304" pitchFamily="18" charset="0"/>
                <a:cs typeface="Times New Roman" panose="02020603050405020304" pitchFamily="18" charset="0"/>
              </a:rPr>
              <a:t>.</a:t>
            </a:r>
          </a:p>
          <a:p>
            <a:pPr algn="just"/>
            <a:r>
              <a:rPr lang="ru-RU" dirty="0" smtClean="0">
                <a:latin typeface="Times New Roman" panose="02020603050405020304" pitchFamily="18" charset="0"/>
                <a:cs typeface="Times New Roman" panose="02020603050405020304" pitchFamily="18" charset="0"/>
              </a:rPr>
              <a:t> Организация </a:t>
            </a:r>
            <a:r>
              <a:rPr lang="ru-RU" dirty="0">
                <a:latin typeface="Times New Roman" panose="02020603050405020304" pitchFamily="18" charset="0"/>
                <a:cs typeface="Times New Roman" panose="02020603050405020304" pitchFamily="18" charset="0"/>
              </a:rPr>
              <a:t>непрерывного образования </a:t>
            </a:r>
            <a:r>
              <a:rPr lang="ru-RU" dirty="0" smtClean="0">
                <a:latin typeface="Times New Roman" panose="02020603050405020304" pitchFamily="18" charset="0"/>
                <a:cs typeface="Times New Roman" panose="02020603050405020304" pitchFamily="18" charset="0"/>
              </a:rPr>
              <a:t>и подготовка </a:t>
            </a:r>
            <a:r>
              <a:rPr lang="ru-RU" dirty="0">
                <a:latin typeface="Times New Roman" panose="02020603050405020304" pitchFamily="18" charset="0"/>
                <a:cs typeface="Times New Roman" panose="02020603050405020304" pitchFamily="18" charset="0"/>
              </a:rPr>
              <a:t>к дальнейшему профессиональному </a:t>
            </a:r>
            <a:r>
              <a:rPr lang="ru-RU" dirty="0" smtClean="0">
                <a:latin typeface="Times New Roman" panose="02020603050405020304" pitchFamily="18" charset="0"/>
                <a:cs typeface="Times New Roman" panose="02020603050405020304" pitchFamily="18" charset="0"/>
              </a:rPr>
              <a:t>самоопределению через сотрудничество </a:t>
            </a:r>
            <a:r>
              <a:rPr lang="ru-RU">
                <a:latin typeface="Times New Roman" panose="02020603050405020304" pitchFamily="18" charset="0"/>
                <a:cs typeface="Times New Roman" panose="02020603050405020304" pitchFamily="18" charset="0"/>
              </a:rPr>
              <a:t>с </a:t>
            </a:r>
            <a:r>
              <a:rPr lang="ru-RU" smtClean="0">
                <a:latin typeface="Times New Roman" panose="02020603050405020304" pitchFamily="18" charset="0"/>
                <a:cs typeface="Times New Roman" panose="02020603050405020304" pitchFamily="18" charset="0"/>
              </a:rPr>
              <a:t>ВУЗами.</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150659" y="107330"/>
            <a:ext cx="1804572" cy="1841152"/>
          </a:xfrm>
          <a:prstGeom prst="rect">
            <a:avLst/>
          </a:prstGeom>
        </p:spPr>
      </p:pic>
    </p:spTree>
    <p:extLst>
      <p:ext uri="{BB962C8B-B14F-4D97-AF65-F5344CB8AC3E}">
        <p14:creationId xmlns:p14="http://schemas.microsoft.com/office/powerpoint/2010/main" val="32961215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110837" y="107330"/>
            <a:ext cx="1804572" cy="1841152"/>
          </a:xfrm>
          <a:prstGeom prst="rect">
            <a:avLst/>
          </a:prstGeom>
        </p:spPr>
      </p:pic>
      <p:sp>
        <p:nvSpPr>
          <p:cNvPr id="2" name="Заголовок 1"/>
          <p:cNvSpPr>
            <a:spLocks noGrp="1"/>
          </p:cNvSpPr>
          <p:nvPr>
            <p:ph type="title"/>
          </p:nvPr>
        </p:nvSpPr>
        <p:spPr>
          <a:xfrm>
            <a:off x="2064327" y="365125"/>
            <a:ext cx="9289473" cy="1325563"/>
          </a:xfrm>
        </p:spPr>
        <p:txBody>
          <a:bodyPr>
            <a:noAutofit/>
          </a:bodyPr>
          <a:lstStyle/>
          <a:p>
            <a:pPr algn="ctr">
              <a:lnSpc>
                <a:spcPct val="100000"/>
              </a:lnSpc>
            </a:pPr>
            <a:r>
              <a:rPr lang="ru-RU" sz="3600" b="1" u="sng" dirty="0">
                <a:latin typeface="Times New Roman" panose="02020603050405020304" pitchFamily="18" charset="0"/>
                <a:cs typeface="Times New Roman" panose="02020603050405020304" pitchFamily="18" charset="0"/>
              </a:rPr>
              <a:t>Среднее общее образование направлено на:</a:t>
            </a:r>
            <a:br>
              <a:rPr lang="ru-RU" sz="3600" b="1" u="sng" dirty="0">
                <a:latin typeface="Times New Roman" panose="02020603050405020304" pitchFamily="18" charset="0"/>
                <a:cs typeface="Times New Roman" panose="02020603050405020304" pitchFamily="18" charset="0"/>
              </a:rPr>
            </a:br>
            <a:endParaRPr lang="ru-RU" sz="3600" b="1" u="sng"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948481"/>
            <a:ext cx="10515600" cy="3745737"/>
          </a:xfrm>
        </p:spPr>
        <p:txBody>
          <a:bodyPr>
            <a:normAutofit/>
          </a:bodyPr>
          <a:lstStyle/>
          <a:p>
            <a:pPr marL="0" indent="0">
              <a:buNone/>
            </a:pPr>
            <a:endParaRPr lang="ru-RU" b="1" u="sng" dirty="0" smtClean="0">
              <a:latin typeface="Times New Roman" panose="02020603050405020304" pitchFamily="18" charset="0"/>
              <a:cs typeface="Times New Roman" panose="02020603050405020304" pitchFamily="18" charset="0"/>
            </a:endParaRPr>
          </a:p>
          <a:p>
            <a:pPr algn="just"/>
            <a:r>
              <a:rPr lang="ru-RU" sz="2400" b="1" dirty="0" smtClean="0">
                <a:latin typeface="Times New Roman" panose="02020603050405020304" pitchFamily="18" charset="0"/>
                <a:cs typeface="Times New Roman" panose="02020603050405020304" pitchFamily="18" charset="0"/>
              </a:rPr>
              <a:t>Формирование навыков самостоятельной учебной деятельности на основе индивидуализации и профессиональной ориентации</a:t>
            </a:r>
            <a:r>
              <a:rPr lang="ru-RU" sz="2400" dirty="0" smtClean="0">
                <a:latin typeface="Times New Roman" panose="02020603050405020304" pitchFamily="18" charset="0"/>
                <a:cs typeface="Times New Roman" panose="02020603050405020304" pitchFamily="18" charset="0"/>
              </a:rPr>
              <a:t> содержания среднего общего образования, подготовку обучающегося к жизни в обществе, самостоятельному жизненному выбору, продолжению образования и </a:t>
            </a:r>
            <a:r>
              <a:rPr lang="ru-RU" sz="2400" b="1" dirty="0" smtClean="0">
                <a:latin typeface="Times New Roman" panose="02020603050405020304" pitchFamily="18" charset="0"/>
                <a:cs typeface="Times New Roman" panose="02020603050405020304" pitchFamily="18" charset="0"/>
              </a:rPr>
              <a:t>началу профессиональной деятельности.</a:t>
            </a:r>
            <a:endParaRPr lang="ru-RU" sz="2400" b="1"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87927" y="6128781"/>
            <a:ext cx="11804073" cy="369332"/>
          </a:xfrm>
          <a:prstGeom prst="rect">
            <a:avLst/>
          </a:prstGeom>
        </p:spPr>
        <p:txBody>
          <a:bodyPr wrap="square">
            <a:spAutoFit/>
          </a:bodyPr>
          <a:lstStyle/>
          <a:p>
            <a:pPr algn="ctr"/>
            <a:r>
              <a:rPr lang="ru-RU" b="1" u="sng" dirty="0">
                <a:latin typeface="Times New Roman" panose="02020603050405020304" pitchFamily="18" charset="0"/>
                <a:cs typeface="Times New Roman" panose="02020603050405020304" pitchFamily="18" charset="0"/>
              </a:rPr>
              <a:t>ФЕДЕРАЛЬНЫЙ ЗАКОН «ОБ ОБРАЗОВАНИИИ В РОСИИЙСКОЙ ФЕДЕРАЦИИ» № 273 (</a:t>
            </a:r>
            <a:r>
              <a:rPr lang="ru-RU" sz="1600" b="1" u="sng" dirty="0">
                <a:latin typeface="Times New Roman" panose="02020603050405020304" pitchFamily="18" charset="0"/>
                <a:cs typeface="Times New Roman" panose="02020603050405020304" pitchFamily="18" charset="0"/>
              </a:rPr>
              <a:t>СТАТЬЯ 66) </a:t>
            </a:r>
            <a:endParaRPr lang="ru-RU" b="1" dirty="0"/>
          </a:p>
        </p:txBody>
      </p:sp>
    </p:spTree>
    <p:extLst>
      <p:ext uri="{BB962C8B-B14F-4D97-AF65-F5344CB8AC3E}">
        <p14:creationId xmlns:p14="http://schemas.microsoft.com/office/powerpoint/2010/main" val="16177756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7454" y="365125"/>
            <a:ext cx="9206345" cy="1325563"/>
          </a:xfrm>
        </p:spPr>
        <p:txBody>
          <a:bodyPr/>
          <a:lstStyle/>
          <a:p>
            <a:pPr algn="ctr"/>
            <a:r>
              <a:rPr lang="ru-RU" b="1" u="sng" dirty="0">
                <a:latin typeface="Times New Roman" panose="02020603050405020304" pitchFamily="18" charset="0"/>
                <a:cs typeface="Times New Roman" panose="02020603050405020304" pitchFamily="18" charset="0"/>
              </a:rPr>
              <a:t>П</a:t>
            </a:r>
            <a:r>
              <a:rPr lang="ru-RU" b="1" u="sng" dirty="0" smtClean="0">
                <a:latin typeface="Times New Roman" panose="02020603050405020304" pitchFamily="18" charset="0"/>
                <a:cs typeface="Times New Roman" panose="02020603050405020304" pitchFamily="18" charset="0"/>
              </a:rPr>
              <a:t>рофиль </a:t>
            </a:r>
            <a:r>
              <a:rPr lang="ru-RU" b="1" u="sng" dirty="0">
                <a:latin typeface="Times New Roman" panose="02020603050405020304" pitchFamily="18" charset="0"/>
                <a:cs typeface="Times New Roman" panose="02020603050405020304" pitchFamily="18" charset="0"/>
              </a:rPr>
              <a:t>образования</a:t>
            </a:r>
            <a:endParaRPr lang="ru-RU" b="1" u="sng" dirty="0"/>
          </a:p>
        </p:txBody>
      </p:sp>
      <p:sp>
        <p:nvSpPr>
          <p:cNvPr id="3" name="Объект 2"/>
          <p:cNvSpPr>
            <a:spLocks noGrp="1"/>
          </p:cNvSpPr>
          <p:nvPr>
            <p:ph idx="1"/>
          </p:nvPr>
        </p:nvSpPr>
        <p:spPr>
          <a:xfrm>
            <a:off x="838200" y="2590801"/>
            <a:ext cx="10515600" cy="3586162"/>
          </a:xfrm>
        </p:spPr>
        <p:txBody>
          <a:bodyPr/>
          <a:lstStyle/>
          <a:p>
            <a:pPr algn="just"/>
            <a:r>
              <a:rPr lang="ru-RU" dirty="0">
                <a:latin typeface="Times New Roman" panose="02020603050405020304" pitchFamily="18" charset="0"/>
                <a:cs typeface="Times New Roman" panose="02020603050405020304" pitchFamily="18" charset="0"/>
              </a:rPr>
              <a:t>направленность (</a:t>
            </a:r>
            <a:r>
              <a:rPr lang="ru-RU" b="1" dirty="0">
                <a:latin typeface="Times New Roman" panose="02020603050405020304" pitchFamily="18" charset="0"/>
                <a:cs typeface="Times New Roman" panose="02020603050405020304" pitchFamily="18" charset="0"/>
              </a:rPr>
              <a:t>профиль</a:t>
            </a:r>
            <a:r>
              <a:rPr lang="ru-RU" dirty="0">
                <a:latin typeface="Times New Roman" panose="02020603050405020304" pitchFamily="18" charset="0"/>
                <a:cs typeface="Times New Roman" panose="02020603050405020304" pitchFamily="18" charset="0"/>
              </a:rPr>
              <a:t>) образования - </a:t>
            </a:r>
            <a:r>
              <a:rPr lang="ru-RU" b="1" dirty="0">
                <a:latin typeface="Times New Roman" panose="02020603050405020304" pitchFamily="18" charset="0"/>
                <a:cs typeface="Times New Roman" panose="02020603050405020304" pitchFamily="18" charset="0"/>
              </a:rPr>
              <a:t>ориентация образовательной программы на</a:t>
            </a:r>
            <a:r>
              <a:rPr lang="ru-RU" dirty="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конкретные области знания и (или) виды деятельности, определяющая ее предметно-тематическое содержание,</a:t>
            </a:r>
            <a:r>
              <a:rPr lang="ru-RU" dirty="0">
                <a:latin typeface="Times New Roman" panose="02020603050405020304" pitchFamily="18" charset="0"/>
                <a:cs typeface="Times New Roman" panose="02020603050405020304" pitchFamily="18" charset="0"/>
              </a:rPr>
              <a:t> преобладающие виды учебной деятельности обучающегося и требования к результатам освоения образовательной программы;</a:t>
            </a:r>
          </a:p>
        </p:txBody>
      </p:sp>
      <p:sp>
        <p:nvSpPr>
          <p:cNvPr id="4" name="Прямоугольник 3"/>
          <p:cNvSpPr/>
          <p:nvPr/>
        </p:nvSpPr>
        <p:spPr>
          <a:xfrm>
            <a:off x="609599" y="5665569"/>
            <a:ext cx="11748655" cy="369332"/>
          </a:xfrm>
          <a:prstGeom prst="rect">
            <a:avLst/>
          </a:prstGeom>
        </p:spPr>
        <p:txBody>
          <a:bodyPr wrap="square">
            <a:spAutoFit/>
          </a:bodyPr>
          <a:lstStyle/>
          <a:p>
            <a:pPr algn="ctr"/>
            <a:r>
              <a:rPr lang="ru-RU" b="1" u="sng" dirty="0">
                <a:latin typeface="Times New Roman" panose="02020603050405020304" pitchFamily="18" charset="0"/>
                <a:cs typeface="Times New Roman" panose="02020603050405020304" pitchFamily="18" charset="0"/>
              </a:rPr>
              <a:t>ФЕДЕРАЛЬНЫЙ ЗАКОН «ОБ ОБРАЗОВАНИИИ В РОСИИЙСКОЙ ФЕДЕРАЦИИ» № 273 (</a:t>
            </a:r>
            <a:r>
              <a:rPr lang="ru-RU" sz="1600" b="1" u="sng" dirty="0">
                <a:latin typeface="Times New Roman" panose="02020603050405020304" pitchFamily="18" charset="0"/>
                <a:cs typeface="Times New Roman" panose="02020603050405020304" pitchFamily="18" charset="0"/>
              </a:rPr>
              <a:t>СТАТЬЯ 2</a:t>
            </a:r>
            <a:r>
              <a:rPr lang="ru-RU" sz="1600" b="1" u="sng" dirty="0" smtClean="0">
                <a:latin typeface="Times New Roman" panose="02020603050405020304" pitchFamily="18" charset="0"/>
                <a:cs typeface="Times New Roman" panose="02020603050405020304" pitchFamily="18" charset="0"/>
              </a:rPr>
              <a:t>, </a:t>
            </a:r>
            <a:r>
              <a:rPr lang="ru-RU" sz="1600" b="1" u="sng" dirty="0">
                <a:latin typeface="Times New Roman" panose="02020603050405020304" pitchFamily="18" charset="0"/>
                <a:cs typeface="Times New Roman" panose="02020603050405020304" pitchFamily="18" charset="0"/>
              </a:rPr>
              <a:t>ч. </a:t>
            </a:r>
            <a:r>
              <a:rPr lang="ru-RU" sz="1600" b="1" u="sng" dirty="0" smtClean="0">
                <a:latin typeface="Times New Roman" panose="02020603050405020304" pitchFamily="18" charset="0"/>
                <a:cs typeface="Times New Roman" panose="02020603050405020304" pitchFamily="18" charset="0"/>
              </a:rPr>
              <a:t>25) </a:t>
            </a:r>
            <a:endParaRPr lang="ru-RU" b="1" dirty="0"/>
          </a:p>
        </p:txBody>
      </p:sp>
      <p:pic>
        <p:nvPicPr>
          <p:cNvPr id="6" name="Рисунок 5"/>
          <p:cNvPicPr>
            <a:picLocks noChangeAspect="1"/>
          </p:cNvPicPr>
          <p:nvPr/>
        </p:nvPicPr>
        <p:blipFill>
          <a:blip r:embed="rId2"/>
          <a:stretch>
            <a:fillRect/>
          </a:stretch>
        </p:blipFill>
        <p:spPr>
          <a:xfrm>
            <a:off x="110837" y="107330"/>
            <a:ext cx="1804572" cy="1841152"/>
          </a:xfrm>
          <a:prstGeom prst="rect">
            <a:avLst/>
          </a:prstGeom>
        </p:spPr>
      </p:pic>
    </p:spTree>
    <p:extLst>
      <p:ext uri="{BB962C8B-B14F-4D97-AF65-F5344CB8AC3E}">
        <p14:creationId xmlns:p14="http://schemas.microsoft.com/office/powerpoint/2010/main" val="12788103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u="sng" dirty="0" smtClean="0">
                <a:latin typeface="Times New Roman" panose="02020603050405020304" pitchFamily="18" charset="0"/>
                <a:cs typeface="Times New Roman" panose="02020603050405020304" pitchFamily="18" charset="0"/>
              </a:rPr>
              <a:t>Профильное обучение</a:t>
            </a:r>
            <a:endParaRPr lang="ru-RU" b="1" u="sng"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2050473"/>
            <a:ext cx="10515600" cy="4126490"/>
          </a:xfrm>
        </p:spPr>
        <p:txBody>
          <a:bodyPr/>
          <a:lstStyle/>
          <a:p>
            <a:pPr algn="just"/>
            <a:r>
              <a:rPr lang="ru-RU" b="1" dirty="0">
                <a:latin typeface="Times New Roman" panose="02020603050405020304" pitchFamily="18" charset="0"/>
                <a:cs typeface="Times New Roman" panose="02020603050405020304" pitchFamily="18" charset="0"/>
              </a:rPr>
              <a:t>Организация образовательной деятельности</a:t>
            </a:r>
            <a:r>
              <a:rPr lang="ru-RU" dirty="0">
                <a:latin typeface="Times New Roman" panose="02020603050405020304" pitchFamily="18" charset="0"/>
                <a:cs typeface="Times New Roman" panose="02020603050405020304" pitchFamily="18" charset="0"/>
              </a:rPr>
              <a:t> по образовательным программам начального общего, основного общего и </a:t>
            </a:r>
            <a:r>
              <a:rPr lang="ru-RU" b="1" dirty="0">
                <a:latin typeface="Times New Roman" panose="02020603050405020304" pitchFamily="18" charset="0"/>
                <a:cs typeface="Times New Roman" panose="02020603050405020304" pitchFamily="18" charset="0"/>
              </a:rPr>
              <a:t>среднего общего образования </a:t>
            </a:r>
            <a:r>
              <a:rPr lang="ru-RU" dirty="0">
                <a:latin typeface="Times New Roman" panose="02020603050405020304" pitchFamily="18" charset="0"/>
                <a:cs typeface="Times New Roman" panose="02020603050405020304" pitchFamily="18" charset="0"/>
              </a:rPr>
              <a:t>может быть </a:t>
            </a:r>
            <a:r>
              <a:rPr lang="ru-RU" b="1" dirty="0">
                <a:latin typeface="Times New Roman" panose="02020603050405020304" pitchFamily="18" charset="0"/>
                <a:cs typeface="Times New Roman" panose="02020603050405020304" pitchFamily="18" charset="0"/>
              </a:rPr>
              <a:t>основана на дифференциации содержания с учетом образовательных потребностей и интересов обучающихся, обеспечивающих углубленное изучение отдельных учебных предметов, предметных областей </a:t>
            </a:r>
            <a:r>
              <a:rPr lang="ru-RU" dirty="0">
                <a:latin typeface="Times New Roman" panose="02020603050405020304" pitchFamily="18" charset="0"/>
                <a:cs typeface="Times New Roman" panose="02020603050405020304" pitchFamily="18" charset="0"/>
              </a:rPr>
              <a:t>соответствующей образовательной программы (профильное обучение).</a:t>
            </a:r>
          </a:p>
        </p:txBody>
      </p:sp>
      <p:sp>
        <p:nvSpPr>
          <p:cNvPr id="4" name="Прямоугольник 3"/>
          <p:cNvSpPr/>
          <p:nvPr/>
        </p:nvSpPr>
        <p:spPr>
          <a:xfrm>
            <a:off x="401782" y="5988734"/>
            <a:ext cx="11693236" cy="369332"/>
          </a:xfrm>
          <a:prstGeom prst="rect">
            <a:avLst/>
          </a:prstGeom>
        </p:spPr>
        <p:txBody>
          <a:bodyPr wrap="square">
            <a:spAutoFit/>
          </a:bodyPr>
          <a:lstStyle/>
          <a:p>
            <a:pPr algn="ctr"/>
            <a:r>
              <a:rPr lang="ru-RU" b="1" u="sng" dirty="0">
                <a:latin typeface="Times New Roman" panose="02020603050405020304" pitchFamily="18" charset="0"/>
                <a:cs typeface="Times New Roman" panose="02020603050405020304" pitchFamily="18" charset="0"/>
              </a:rPr>
              <a:t>ФЕДЕРАЛЬНЫЙ ЗАКОН «ОБ ОБРАЗОВАНИИИ В РОСИИЙСКОЙ ФЕДЕРАЦИИ» № 273 (</a:t>
            </a:r>
            <a:r>
              <a:rPr lang="ru-RU" sz="1600" b="1" u="sng" dirty="0">
                <a:latin typeface="Times New Roman" panose="02020603050405020304" pitchFamily="18" charset="0"/>
                <a:cs typeface="Times New Roman" panose="02020603050405020304" pitchFamily="18" charset="0"/>
              </a:rPr>
              <a:t>СТАТЬЯ </a:t>
            </a:r>
            <a:r>
              <a:rPr lang="ru-RU" sz="1600" b="1" u="sng" dirty="0" smtClean="0">
                <a:latin typeface="Times New Roman" panose="02020603050405020304" pitchFamily="18" charset="0"/>
                <a:cs typeface="Times New Roman" panose="02020603050405020304" pitchFamily="18" charset="0"/>
              </a:rPr>
              <a:t>66, ч. 4) </a:t>
            </a:r>
            <a:endParaRPr lang="ru-RU" b="1" dirty="0"/>
          </a:p>
        </p:txBody>
      </p:sp>
      <p:pic>
        <p:nvPicPr>
          <p:cNvPr id="5" name="Рисунок 4"/>
          <p:cNvPicPr>
            <a:picLocks noChangeAspect="1"/>
          </p:cNvPicPr>
          <p:nvPr/>
        </p:nvPicPr>
        <p:blipFill>
          <a:blip r:embed="rId2"/>
          <a:stretch>
            <a:fillRect/>
          </a:stretch>
        </p:blipFill>
        <p:spPr>
          <a:xfrm>
            <a:off x="110837" y="107330"/>
            <a:ext cx="1804572" cy="1841152"/>
          </a:xfrm>
          <a:prstGeom prst="rect">
            <a:avLst/>
          </a:prstGeom>
        </p:spPr>
      </p:pic>
    </p:spTree>
    <p:extLst>
      <p:ext uri="{BB962C8B-B14F-4D97-AF65-F5344CB8AC3E}">
        <p14:creationId xmlns:p14="http://schemas.microsoft.com/office/powerpoint/2010/main" val="15135615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41964" y="365125"/>
            <a:ext cx="8111836" cy="1325563"/>
          </a:xfrm>
        </p:spPr>
        <p:txBody>
          <a:bodyPr/>
          <a:lstStyle/>
          <a:p>
            <a:pPr algn="ctr"/>
            <a:r>
              <a:rPr lang="ru-RU" b="1" u="sng" dirty="0" smtClean="0">
                <a:latin typeface="Times New Roman" panose="02020603050405020304" pitchFamily="18" charset="0"/>
                <a:cs typeface="Times New Roman" panose="02020603050405020304" pitchFamily="18" charset="0"/>
              </a:rPr>
              <a:t>Профили обучения</a:t>
            </a:r>
            <a:endParaRPr lang="ru-RU" b="1" u="sng"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380641" y="1593394"/>
            <a:ext cx="10515600" cy="3834654"/>
          </a:xfrm>
        </p:spPr>
        <p:txBody>
          <a:bodyPr>
            <a:normAutofit lnSpcReduction="10000"/>
          </a:bodyPr>
          <a:lstStyle/>
          <a:p>
            <a:pPr marL="0" indent="0" algn="just">
              <a:buNone/>
            </a:pPr>
            <a:endParaRPr lang="ru-RU" dirty="0" smtClean="0">
              <a:latin typeface="Times New Roman" panose="02020603050405020304" pitchFamily="18" charset="0"/>
              <a:cs typeface="Times New Roman" panose="02020603050405020304" pitchFamily="18" charset="0"/>
            </a:endParaRPr>
          </a:p>
          <a:p>
            <a:pPr marL="0" indent="0" algn="just">
              <a:buNone/>
            </a:pPr>
            <a:r>
              <a:rPr lang="ru-RU" b="1" u="sng" dirty="0" smtClean="0">
                <a:latin typeface="Times New Roman" panose="02020603050405020304" pitchFamily="18" charset="0"/>
                <a:cs typeface="Times New Roman" panose="02020603050405020304" pitchFamily="18" charset="0"/>
              </a:rPr>
              <a:t>ФГОС среднего общего образования предусматривает пять профилей:</a:t>
            </a:r>
          </a:p>
          <a:p>
            <a:pPr algn="just"/>
            <a:r>
              <a:rPr lang="ru-RU" dirty="0" smtClean="0">
                <a:latin typeface="Times New Roman" panose="02020603050405020304" pitchFamily="18" charset="0"/>
                <a:cs typeface="Times New Roman" panose="02020603050405020304" pitchFamily="18" charset="0"/>
              </a:rPr>
              <a:t>Естественно-научный</a:t>
            </a:r>
          </a:p>
          <a:p>
            <a:pPr algn="just"/>
            <a:r>
              <a:rPr lang="ru-RU" dirty="0" smtClean="0">
                <a:latin typeface="Times New Roman" panose="02020603050405020304" pitchFamily="18" charset="0"/>
                <a:cs typeface="Times New Roman" panose="02020603050405020304" pitchFamily="18" charset="0"/>
              </a:rPr>
              <a:t>Гуманитарный</a:t>
            </a:r>
          </a:p>
          <a:p>
            <a:pPr algn="just"/>
            <a:r>
              <a:rPr lang="ru-RU" dirty="0" smtClean="0">
                <a:latin typeface="Times New Roman" panose="02020603050405020304" pitchFamily="18" charset="0"/>
                <a:cs typeface="Times New Roman" panose="02020603050405020304" pitchFamily="18" charset="0"/>
              </a:rPr>
              <a:t>Социально-экономический</a:t>
            </a:r>
          </a:p>
          <a:p>
            <a:pPr algn="just"/>
            <a:r>
              <a:rPr lang="ru-RU" dirty="0" smtClean="0">
                <a:latin typeface="Times New Roman" panose="02020603050405020304" pitchFamily="18" charset="0"/>
                <a:cs typeface="Times New Roman" panose="02020603050405020304" pitchFamily="18" charset="0"/>
              </a:rPr>
              <a:t>Технологический</a:t>
            </a:r>
          </a:p>
          <a:p>
            <a:pPr algn="just"/>
            <a:r>
              <a:rPr lang="ru-RU" dirty="0" smtClean="0">
                <a:latin typeface="Times New Roman" panose="02020603050405020304" pitchFamily="18" charset="0"/>
                <a:cs typeface="Times New Roman" panose="02020603050405020304" pitchFamily="18" charset="0"/>
              </a:rPr>
              <a:t>Универсальный</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178368" y="107330"/>
            <a:ext cx="1804572" cy="1841152"/>
          </a:xfrm>
          <a:prstGeom prst="rect">
            <a:avLst/>
          </a:prstGeom>
        </p:spPr>
      </p:pic>
      <p:sp>
        <p:nvSpPr>
          <p:cNvPr id="5" name="Прямоугольник 4"/>
          <p:cNvSpPr/>
          <p:nvPr/>
        </p:nvSpPr>
        <p:spPr>
          <a:xfrm>
            <a:off x="178368" y="5451301"/>
            <a:ext cx="12013632" cy="894989"/>
          </a:xfrm>
          <a:prstGeom prst="rect">
            <a:avLst/>
          </a:prstGeom>
        </p:spPr>
        <p:txBody>
          <a:bodyPr wrap="square">
            <a:spAutoFit/>
          </a:bodyPr>
          <a:lstStyle/>
          <a:p>
            <a:pPr algn="ctr">
              <a:lnSpc>
                <a:spcPct val="107000"/>
              </a:lnSpc>
              <a:spcAft>
                <a:spcPts val="750"/>
              </a:spcAft>
            </a:pPr>
            <a:r>
              <a:rPr lang="ru-RU" sz="1600" b="1" u="sng" dirty="0" smtClean="0">
                <a:latin typeface="Times New Roman" panose="02020603050405020304" pitchFamily="18" charset="0"/>
                <a:ea typeface="Times New Roman" panose="02020603050405020304" pitchFamily="18" charset="0"/>
                <a:cs typeface="Times New Roman" panose="02020603050405020304" pitchFamily="18" charset="0"/>
              </a:rPr>
              <a:t>ПРИКАЗ</a:t>
            </a:r>
            <a:r>
              <a:rPr lang="ru-RU" sz="1600" u="sng"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u-RU" sz="1600" b="1" u="sng" dirty="0" smtClean="0">
                <a:latin typeface="Times New Roman" panose="02020603050405020304" pitchFamily="18" charset="0"/>
                <a:ea typeface="Times New Roman" panose="02020603050405020304" pitchFamily="18" charset="0"/>
                <a:cs typeface="Times New Roman" panose="02020603050405020304" pitchFamily="18" charset="0"/>
              </a:rPr>
              <a:t>от </a:t>
            </a:r>
            <a:r>
              <a:rPr lang="ru-RU" sz="1600" b="1" u="sng" dirty="0">
                <a:latin typeface="Times New Roman" panose="02020603050405020304" pitchFamily="18" charset="0"/>
                <a:ea typeface="Times New Roman" panose="02020603050405020304" pitchFamily="18" charset="0"/>
                <a:cs typeface="Times New Roman" panose="02020603050405020304" pitchFamily="18" charset="0"/>
              </a:rPr>
              <a:t>17 мая 2012 г. N </a:t>
            </a:r>
            <a:r>
              <a:rPr lang="ru-RU" sz="1600" b="1" u="sng" dirty="0" smtClean="0">
                <a:latin typeface="Times New Roman" panose="02020603050405020304" pitchFamily="18" charset="0"/>
                <a:ea typeface="Times New Roman" panose="02020603050405020304" pitchFamily="18" charset="0"/>
                <a:cs typeface="Times New Roman" panose="02020603050405020304" pitchFamily="18" charset="0"/>
              </a:rPr>
              <a:t>413 «</a:t>
            </a:r>
            <a:r>
              <a:rPr lang="ru-RU" sz="1600" b="1" u="sng" dirty="0" smtClean="0">
                <a:latin typeface="Times New Roman" panose="02020603050405020304" pitchFamily="18" charset="0"/>
                <a:cs typeface="Times New Roman" panose="02020603050405020304" pitchFamily="18" charset="0"/>
              </a:rPr>
              <a:t>ОБ </a:t>
            </a:r>
            <a:r>
              <a:rPr lang="ru-RU" sz="1600" b="1" u="sng" dirty="0">
                <a:latin typeface="Times New Roman" panose="02020603050405020304" pitchFamily="18" charset="0"/>
                <a:cs typeface="Times New Roman" panose="02020603050405020304" pitchFamily="18" charset="0"/>
              </a:rPr>
              <a:t>УТВЕРЖДЕНИИ ФЕДЕРАЛЬНОГО ГОСУДАРСТВЕННОГО ОБРАЗОВАТЕЛЬНОГО СТАНДАРТА СРЕДНЕГО ОБЩЕГО </a:t>
            </a:r>
            <a:r>
              <a:rPr lang="ru-RU" sz="1600" b="1" u="sng" dirty="0" smtClean="0">
                <a:latin typeface="Times New Roman" panose="02020603050405020304" pitchFamily="18" charset="0"/>
                <a:cs typeface="Times New Roman" panose="02020603050405020304" pitchFamily="18" charset="0"/>
              </a:rPr>
              <a:t>ОБРАЗОВАНИЯ»</a:t>
            </a:r>
            <a:endParaRPr lang="ru-RU" sz="1600" u="sng" dirty="0">
              <a:latin typeface="Times New Roman" panose="02020603050405020304" pitchFamily="18" charset="0"/>
              <a:cs typeface="Times New Roman" panose="02020603050405020304" pitchFamily="18" charset="0"/>
            </a:endParaRPr>
          </a:p>
          <a:p>
            <a:pPr>
              <a:lnSpc>
                <a:spcPct val="107000"/>
              </a:lnSpc>
              <a:spcAft>
                <a:spcPts val="750"/>
              </a:spcAft>
            </a:pP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6" name="Прямоугольник 5"/>
          <p:cNvSpPr/>
          <p:nvPr/>
        </p:nvSpPr>
        <p:spPr>
          <a:xfrm>
            <a:off x="178368" y="6148486"/>
            <a:ext cx="12013632" cy="507831"/>
          </a:xfrm>
          <a:prstGeom prst="rect">
            <a:avLst/>
          </a:prstGeom>
        </p:spPr>
        <p:txBody>
          <a:bodyPr wrap="square">
            <a:spAutoFit/>
          </a:bodyPr>
          <a:lstStyle/>
          <a:p>
            <a:pPr marL="540385">
              <a:lnSpc>
                <a:spcPct val="150000"/>
              </a:lnSpc>
              <a:spcAft>
                <a:spcPts val="500"/>
              </a:spcAft>
              <a:tabLst>
                <a:tab pos="6113780" algn="r"/>
              </a:tabLst>
            </a:pPr>
            <a:r>
              <a:rPr lang="ru-RU" b="1" u="sng" dirty="0">
                <a:latin typeface="Times New Roman" panose="02020603050405020304" pitchFamily="18" charset="0"/>
                <a:ea typeface="Calibri" panose="020F0502020204030204" pitchFamily="34" charset="0"/>
              </a:rPr>
              <a:t>ПРИМЕРНАЯ ОСНОВНАЯ ОБРАЗОВАТЕЛЬНАЯ ПРОГРАММА СРЕДНЕГО </a:t>
            </a:r>
            <a:r>
              <a:rPr lang="ru-RU" b="1" u="sng" dirty="0" smtClean="0">
                <a:latin typeface="Times New Roman" panose="02020603050405020304" pitchFamily="18" charset="0"/>
                <a:ea typeface="Calibri" panose="020F0502020204030204" pitchFamily="34" charset="0"/>
              </a:rPr>
              <a:t>ОБЩЕГО ОБРАЗОВАНИЯ</a:t>
            </a:r>
            <a:endParaRPr lang="ru-RU" b="1" u="sng" dirty="0">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9682528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25090" y="365125"/>
            <a:ext cx="8028709" cy="1325563"/>
          </a:xfrm>
        </p:spPr>
        <p:txBody>
          <a:bodyPr/>
          <a:lstStyle/>
          <a:p>
            <a:pPr algn="ctr"/>
            <a:r>
              <a:rPr lang="ru-RU" b="1" u="sng" dirty="0" smtClean="0">
                <a:latin typeface="Times New Roman" panose="02020603050405020304" pitchFamily="18" charset="0"/>
                <a:cs typeface="Times New Roman" panose="02020603050405020304" pitchFamily="18" charset="0"/>
              </a:rPr>
              <a:t>Профили обучения</a:t>
            </a:r>
            <a:endParaRPr lang="ru-RU" b="1" u="sng" dirty="0">
              <a:latin typeface="Times New Roman" panose="02020603050405020304" pitchFamily="18" charset="0"/>
              <a:cs typeface="Times New Roman" panose="02020603050405020304" pitchFamily="18" charset="0"/>
            </a:endParaRPr>
          </a:p>
        </p:txBody>
      </p:sp>
      <p:graphicFrame>
        <p:nvGraphicFramePr>
          <p:cNvPr id="5" name="Объект 4"/>
          <p:cNvGraphicFramePr>
            <a:graphicFrameLocks noGrp="1"/>
          </p:cNvGraphicFramePr>
          <p:nvPr>
            <p:ph idx="1"/>
            <p:extLst/>
          </p:nvPr>
        </p:nvGraphicFramePr>
        <p:xfrm>
          <a:off x="1343890" y="1690688"/>
          <a:ext cx="10619510" cy="4917930"/>
        </p:xfrm>
        <a:graphic>
          <a:graphicData uri="http://schemas.openxmlformats.org/drawingml/2006/table">
            <a:tbl>
              <a:tblPr firstRow="1" bandRow="1">
                <a:tableStyleId>{5C22544A-7EE6-4342-B048-85BDC9FD1C3A}</a:tableStyleId>
              </a:tblPr>
              <a:tblGrid>
                <a:gridCol w="5309755">
                  <a:extLst>
                    <a:ext uri="{9D8B030D-6E8A-4147-A177-3AD203B41FA5}">
                      <a16:colId xmlns:a16="http://schemas.microsoft.com/office/drawing/2014/main" val="2029970972"/>
                    </a:ext>
                  </a:extLst>
                </a:gridCol>
                <a:gridCol w="5309755">
                  <a:extLst>
                    <a:ext uri="{9D8B030D-6E8A-4147-A177-3AD203B41FA5}">
                      <a16:colId xmlns:a16="http://schemas.microsoft.com/office/drawing/2014/main" val="3158920051"/>
                    </a:ext>
                  </a:extLst>
                </a:gridCol>
              </a:tblGrid>
              <a:tr h="563117">
                <a:tc>
                  <a:txBody>
                    <a:bodyPr/>
                    <a:lstStyle/>
                    <a:p>
                      <a:pPr algn="ctr"/>
                      <a:r>
                        <a:rPr lang="ru-RU" sz="2800" dirty="0" smtClean="0">
                          <a:solidFill>
                            <a:schemeClr val="tx1"/>
                          </a:solidFill>
                        </a:rPr>
                        <a:t>БУП-2004</a:t>
                      </a:r>
                      <a:endParaRPr lang="ru-RU"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2800" dirty="0" smtClean="0">
                          <a:solidFill>
                            <a:schemeClr val="tx1"/>
                          </a:solidFill>
                        </a:rPr>
                        <a:t>ФГОС СОО</a:t>
                      </a:r>
                      <a:endParaRPr lang="ru-RU"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5357677"/>
                  </a:ext>
                </a:extLst>
              </a:tr>
              <a:tr h="2466714">
                <a:tc rowSpan="2">
                  <a:txBody>
                    <a:bodyPr/>
                    <a:lstStyle/>
                    <a:p>
                      <a:r>
                        <a:rPr lang="ru-RU" sz="2000" b="1" dirty="0" smtClean="0">
                          <a:solidFill>
                            <a:schemeClr val="tx1"/>
                          </a:solidFill>
                          <a:latin typeface="Times New Roman" panose="02020603050405020304" pitchFamily="18" charset="0"/>
                          <a:cs typeface="Times New Roman" panose="02020603050405020304" pitchFamily="18" charset="0"/>
                        </a:rPr>
                        <a:t>физико-математический</a:t>
                      </a:r>
                    </a:p>
                    <a:p>
                      <a:r>
                        <a:rPr lang="ru-RU" sz="2000" b="1" dirty="0" smtClean="0">
                          <a:solidFill>
                            <a:schemeClr val="tx1"/>
                          </a:solidFill>
                          <a:latin typeface="Times New Roman" panose="02020603050405020304" pitchFamily="18" charset="0"/>
                          <a:cs typeface="Times New Roman" panose="02020603050405020304" pitchFamily="18" charset="0"/>
                        </a:rPr>
                        <a:t>химико-биологический</a:t>
                      </a:r>
                    </a:p>
                    <a:p>
                      <a:r>
                        <a:rPr lang="ru-RU" sz="2000" b="1" dirty="0" smtClean="0">
                          <a:solidFill>
                            <a:schemeClr val="tx1"/>
                          </a:solidFill>
                          <a:latin typeface="Times New Roman" panose="02020603050405020304" pitchFamily="18" charset="0"/>
                          <a:cs typeface="Times New Roman" panose="02020603050405020304" pitchFamily="18" charset="0"/>
                        </a:rPr>
                        <a:t>физико-химический</a:t>
                      </a:r>
                    </a:p>
                    <a:p>
                      <a:r>
                        <a:rPr lang="ru-RU" sz="2000" b="1" dirty="0" smtClean="0">
                          <a:solidFill>
                            <a:schemeClr val="tx1"/>
                          </a:solidFill>
                          <a:latin typeface="Times New Roman" panose="02020603050405020304" pitchFamily="18" charset="0"/>
                          <a:cs typeface="Times New Roman" panose="02020603050405020304" pitchFamily="18" charset="0"/>
                        </a:rPr>
                        <a:t>филологический</a:t>
                      </a:r>
                    </a:p>
                    <a:p>
                      <a:r>
                        <a:rPr lang="ru-RU" sz="2000" b="1" dirty="0" smtClean="0">
                          <a:solidFill>
                            <a:schemeClr val="tx1"/>
                          </a:solidFill>
                          <a:latin typeface="Times New Roman" panose="02020603050405020304" pitchFamily="18" charset="0"/>
                          <a:cs typeface="Times New Roman" panose="02020603050405020304" pitchFamily="18" charset="0"/>
                        </a:rPr>
                        <a:t>социально-экономический</a:t>
                      </a:r>
                    </a:p>
                    <a:p>
                      <a:r>
                        <a:rPr lang="ru-RU" sz="2000" b="1" dirty="0" smtClean="0">
                          <a:solidFill>
                            <a:schemeClr val="tx1"/>
                          </a:solidFill>
                          <a:latin typeface="Times New Roman" panose="02020603050405020304" pitchFamily="18" charset="0"/>
                          <a:cs typeface="Times New Roman" panose="02020603050405020304" pitchFamily="18" charset="0"/>
                        </a:rPr>
                        <a:t>информационно-технологический</a:t>
                      </a:r>
                    </a:p>
                    <a:p>
                      <a:r>
                        <a:rPr lang="ru-RU" sz="2000" b="1" dirty="0" smtClean="0">
                          <a:solidFill>
                            <a:schemeClr val="tx1"/>
                          </a:solidFill>
                          <a:latin typeface="Times New Roman" panose="02020603050405020304" pitchFamily="18" charset="0"/>
                          <a:cs typeface="Times New Roman" panose="02020603050405020304" pitchFamily="18" charset="0"/>
                        </a:rPr>
                        <a:t>индустриально-технологический</a:t>
                      </a:r>
                    </a:p>
                    <a:p>
                      <a:r>
                        <a:rPr lang="ru-RU" sz="2000" b="1" dirty="0" smtClean="0">
                          <a:solidFill>
                            <a:schemeClr val="tx1"/>
                          </a:solidFill>
                          <a:latin typeface="Times New Roman" panose="02020603050405020304" pitchFamily="18" charset="0"/>
                          <a:cs typeface="Times New Roman" panose="02020603050405020304" pitchFamily="18" charset="0"/>
                        </a:rPr>
                        <a:t>художественно-эстетический</a:t>
                      </a:r>
                    </a:p>
                    <a:p>
                      <a:r>
                        <a:rPr lang="ru-RU" sz="2000" b="1" dirty="0" smtClean="0">
                          <a:solidFill>
                            <a:schemeClr val="tx1"/>
                          </a:solidFill>
                          <a:latin typeface="Times New Roman" panose="02020603050405020304" pitchFamily="18" charset="0"/>
                          <a:cs typeface="Times New Roman" panose="02020603050405020304" pitchFamily="18" charset="0"/>
                        </a:rPr>
                        <a:t>биолого-географический</a:t>
                      </a:r>
                    </a:p>
                    <a:p>
                      <a:r>
                        <a:rPr lang="ru-RU" sz="2000" b="1" dirty="0" smtClean="0">
                          <a:solidFill>
                            <a:schemeClr val="tx1"/>
                          </a:solidFill>
                          <a:latin typeface="Times New Roman" panose="02020603050405020304" pitchFamily="18" charset="0"/>
                          <a:cs typeface="Times New Roman" panose="02020603050405020304" pitchFamily="18" charset="0"/>
                        </a:rPr>
                        <a:t>социально-гуманитарный</a:t>
                      </a:r>
                    </a:p>
                    <a:p>
                      <a:r>
                        <a:rPr lang="ru-RU" sz="2000" b="1" dirty="0" smtClean="0">
                          <a:solidFill>
                            <a:schemeClr val="tx1"/>
                          </a:solidFill>
                          <a:latin typeface="Times New Roman" panose="02020603050405020304" pitchFamily="18" charset="0"/>
                          <a:cs typeface="Times New Roman" panose="02020603050405020304" pitchFamily="18" charset="0"/>
                        </a:rPr>
                        <a:t>агротехнологический</a:t>
                      </a:r>
                    </a:p>
                    <a:p>
                      <a:r>
                        <a:rPr lang="ru-RU" sz="2000" b="1" dirty="0" smtClean="0">
                          <a:solidFill>
                            <a:schemeClr val="tx1"/>
                          </a:solidFill>
                          <a:latin typeface="Times New Roman" panose="02020603050405020304" pitchFamily="18" charset="0"/>
                          <a:cs typeface="Times New Roman" panose="02020603050405020304" pitchFamily="18" charset="0"/>
                        </a:rPr>
                        <a:t>оборонно-спортивный</a:t>
                      </a:r>
                      <a:endParaRPr lang="ru-RU" sz="20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ru-RU" sz="2000" b="1" dirty="0" smtClean="0">
                          <a:solidFill>
                            <a:schemeClr val="tx1"/>
                          </a:solidFill>
                          <a:latin typeface="Times New Roman" panose="02020603050405020304" pitchFamily="18" charset="0"/>
                          <a:cs typeface="Times New Roman" panose="02020603050405020304" pitchFamily="18" charset="0"/>
                        </a:rPr>
                        <a:t>естественно-научный</a:t>
                      </a:r>
                    </a:p>
                    <a:p>
                      <a:r>
                        <a:rPr lang="ru-RU" sz="2000" b="1" dirty="0" smtClean="0">
                          <a:solidFill>
                            <a:schemeClr val="tx1"/>
                          </a:solidFill>
                          <a:latin typeface="Times New Roman" panose="02020603050405020304" pitchFamily="18" charset="0"/>
                          <a:cs typeface="Times New Roman" panose="02020603050405020304" pitchFamily="18" charset="0"/>
                        </a:rPr>
                        <a:t>гуманитарный</a:t>
                      </a:r>
                    </a:p>
                    <a:p>
                      <a:r>
                        <a:rPr lang="ru-RU" sz="2000" b="1" dirty="0" smtClean="0">
                          <a:solidFill>
                            <a:schemeClr val="tx1"/>
                          </a:solidFill>
                          <a:latin typeface="Times New Roman" panose="02020603050405020304" pitchFamily="18" charset="0"/>
                          <a:cs typeface="Times New Roman" panose="02020603050405020304" pitchFamily="18" charset="0"/>
                        </a:rPr>
                        <a:t>социально-экономический</a:t>
                      </a:r>
                    </a:p>
                    <a:p>
                      <a:r>
                        <a:rPr lang="ru-RU" sz="2000" b="1" dirty="0" smtClean="0">
                          <a:solidFill>
                            <a:schemeClr val="tx1"/>
                          </a:solidFill>
                          <a:latin typeface="Times New Roman" panose="02020603050405020304" pitchFamily="18" charset="0"/>
                          <a:cs typeface="Times New Roman" panose="02020603050405020304" pitchFamily="18" charset="0"/>
                        </a:rPr>
                        <a:t>технологический</a:t>
                      </a:r>
                    </a:p>
                    <a:p>
                      <a:r>
                        <a:rPr lang="ru-RU" sz="2000" b="1" dirty="0" smtClean="0">
                          <a:solidFill>
                            <a:schemeClr val="tx1"/>
                          </a:solidFill>
                          <a:latin typeface="Times New Roman" panose="02020603050405020304" pitchFamily="18" charset="0"/>
                          <a:cs typeface="Times New Roman" panose="02020603050405020304" pitchFamily="18" charset="0"/>
                        </a:rPr>
                        <a:t>универсальный</a:t>
                      </a:r>
                    </a:p>
                    <a:p>
                      <a:endParaRPr lang="ru-RU"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42784648"/>
                  </a:ext>
                </a:extLst>
              </a:tr>
              <a:tr h="1888099">
                <a:tc vMerge="1">
                  <a:txBody>
                    <a:bodyPr/>
                    <a:lstStyle/>
                    <a:p>
                      <a:endParaRPr lang="ru-RU" dirty="0"/>
                    </a:p>
                  </a:txBody>
                  <a:tcPr>
                    <a:lnL w="12700" cmpd="sng">
                      <a:noFill/>
                    </a:lnL>
                    <a:lnB w="12700" cmpd="sng">
                      <a:noFill/>
                    </a:lnB>
                  </a:tcPr>
                </a:tc>
                <a:tc>
                  <a:txBody>
                    <a:bodyPr/>
                    <a:lstStyle/>
                    <a:p>
                      <a:pPr algn="just"/>
                      <a:r>
                        <a:rPr lang="ru-RU" b="1" dirty="0" smtClean="0">
                          <a:solidFill>
                            <a:schemeClr val="tx1"/>
                          </a:solidFill>
                          <a:latin typeface="Times New Roman" panose="02020603050405020304" pitchFamily="18" charset="0"/>
                          <a:cs typeface="Times New Roman" panose="02020603050405020304" pitchFamily="18" charset="0"/>
                        </a:rPr>
                        <a:t>Универсальный</a:t>
                      </a:r>
                      <a:r>
                        <a:rPr lang="ru-RU" dirty="0" smtClean="0">
                          <a:solidFill>
                            <a:schemeClr val="tx1"/>
                          </a:solidFill>
                          <a:latin typeface="Times New Roman" panose="02020603050405020304" pitchFamily="18" charset="0"/>
                          <a:cs typeface="Times New Roman" panose="02020603050405020304" pitchFamily="18" charset="0"/>
                        </a:rPr>
                        <a:t>- необходим для обучающихся, выбор которых не вписывается в рамки других профилей. В рамках универсального профиля образовательные организации могут формировать группы с различной комбинацией предметов для углубленного изучения.</a:t>
                      </a:r>
                      <a:endParaRPr lang="ru-RU"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51107683"/>
                  </a:ext>
                </a:extLst>
              </a:tr>
            </a:tbl>
          </a:graphicData>
        </a:graphic>
      </p:graphicFrame>
      <p:pic>
        <p:nvPicPr>
          <p:cNvPr id="6" name="Рисунок 5"/>
          <p:cNvPicPr>
            <a:picLocks noChangeAspect="1"/>
          </p:cNvPicPr>
          <p:nvPr/>
        </p:nvPicPr>
        <p:blipFill>
          <a:blip r:embed="rId2"/>
          <a:stretch>
            <a:fillRect/>
          </a:stretch>
        </p:blipFill>
        <p:spPr>
          <a:xfrm>
            <a:off x="109095" y="0"/>
            <a:ext cx="1804572" cy="1841152"/>
          </a:xfrm>
          <a:prstGeom prst="rect">
            <a:avLst/>
          </a:prstGeom>
        </p:spPr>
      </p:pic>
    </p:spTree>
    <p:extLst>
      <p:ext uri="{BB962C8B-B14F-4D97-AF65-F5344CB8AC3E}">
        <p14:creationId xmlns:p14="http://schemas.microsoft.com/office/powerpoint/2010/main" val="23174781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96325" y="365125"/>
            <a:ext cx="9757474" cy="1325563"/>
          </a:xfrm>
        </p:spPr>
        <p:txBody>
          <a:bodyPr/>
          <a:lstStyle/>
          <a:p>
            <a:pPr algn="ctr"/>
            <a:r>
              <a:rPr lang="ru-RU" b="1" u="sng" dirty="0">
                <a:latin typeface="Times New Roman" panose="02020603050405020304" pitchFamily="18" charset="0"/>
                <a:cs typeface="Times New Roman" panose="02020603050405020304" pitchFamily="18" charset="0"/>
              </a:rPr>
              <a:t>Модели организации профильного обучения</a:t>
            </a:r>
          </a:p>
        </p:txBody>
      </p:sp>
      <p:sp>
        <p:nvSpPr>
          <p:cNvPr id="3" name="Объект 2"/>
          <p:cNvSpPr>
            <a:spLocks noGrp="1"/>
          </p:cNvSpPr>
          <p:nvPr>
            <p:ph idx="1"/>
          </p:nvPr>
        </p:nvSpPr>
        <p:spPr/>
        <p:txBody>
          <a:bodyPr/>
          <a:lstStyle/>
          <a:p>
            <a:pPr algn="just"/>
            <a:r>
              <a:rPr lang="ru-RU" b="1" dirty="0" smtClean="0">
                <a:latin typeface="Times New Roman" panose="02020603050405020304" pitchFamily="18" charset="0"/>
                <a:cs typeface="Times New Roman" panose="02020603050405020304" pitchFamily="18" charset="0"/>
              </a:rPr>
              <a:t>модель </a:t>
            </a:r>
            <a:r>
              <a:rPr lang="ru-RU" b="1" dirty="0" err="1">
                <a:latin typeface="Times New Roman" panose="02020603050405020304" pitchFamily="18" charset="0"/>
                <a:cs typeface="Times New Roman" panose="02020603050405020304" pitchFamily="18" charset="0"/>
              </a:rPr>
              <a:t>внутришкольной</a:t>
            </a:r>
            <a:r>
              <a:rPr lang="ru-RU" b="1" dirty="0">
                <a:latin typeface="Times New Roman" panose="02020603050405020304" pitchFamily="18" charset="0"/>
                <a:cs typeface="Times New Roman" panose="02020603050405020304" pitchFamily="18" charset="0"/>
              </a:rPr>
              <a:t> </a:t>
            </a:r>
            <a:r>
              <a:rPr lang="ru-RU" b="1" dirty="0" err="1">
                <a:latin typeface="Times New Roman" panose="02020603050405020304" pitchFamily="18" charset="0"/>
                <a:cs typeface="Times New Roman" panose="02020603050405020304" pitchFamily="18" charset="0"/>
              </a:rPr>
              <a:t>профилизации</a:t>
            </a:r>
            <a:r>
              <a:rPr lang="ru-RU" dirty="0">
                <a:latin typeface="Times New Roman" panose="02020603050405020304" pitchFamily="18" charset="0"/>
                <a:cs typeface="Times New Roman" panose="02020603050405020304" pitchFamily="18" charset="0"/>
              </a:rPr>
              <a:t>, при которой образовательная организация реализует один или несколько профилей; </a:t>
            </a:r>
          </a:p>
          <a:p>
            <a:pPr algn="just"/>
            <a:r>
              <a:rPr lang="ru-RU" b="1" dirty="0" smtClean="0">
                <a:latin typeface="Times New Roman" panose="02020603050405020304" pitchFamily="18" charset="0"/>
                <a:cs typeface="Times New Roman" panose="02020603050405020304" pitchFamily="18" charset="0"/>
              </a:rPr>
              <a:t>модель сетевой организации</a:t>
            </a:r>
            <a:r>
              <a:rPr lang="ru-RU" dirty="0" smtClean="0">
                <a:latin typeface="Times New Roman" panose="02020603050405020304" pitchFamily="18" charset="0"/>
                <a:cs typeface="Times New Roman" panose="02020603050405020304" pitchFamily="18" charset="0"/>
              </a:rPr>
              <a:t>, в которой профильное обучение осуществляется за счет целенаправленного и организованного привлечения образовательных ресурсов иных образовательных организаций.</a:t>
            </a:r>
            <a:endParaRPr lang="ru-RU"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150659" y="107330"/>
            <a:ext cx="1804572" cy="1841152"/>
          </a:xfrm>
          <a:prstGeom prst="rect">
            <a:avLst/>
          </a:prstGeom>
        </p:spPr>
      </p:pic>
      <p:sp>
        <p:nvSpPr>
          <p:cNvPr id="4" name="Прямоугольник 3"/>
          <p:cNvSpPr/>
          <p:nvPr/>
        </p:nvSpPr>
        <p:spPr>
          <a:xfrm>
            <a:off x="150658" y="5862982"/>
            <a:ext cx="12041341" cy="646331"/>
          </a:xfrm>
          <a:prstGeom prst="rect">
            <a:avLst/>
          </a:prstGeom>
        </p:spPr>
        <p:txBody>
          <a:bodyPr wrap="square">
            <a:spAutoFit/>
          </a:bodyPr>
          <a:lstStyle/>
          <a:p>
            <a:pPr algn="ctr">
              <a:spcAft>
                <a:spcPts val="0"/>
              </a:spcAft>
            </a:pPr>
            <a:r>
              <a:rPr lang="ru-RU" b="1" u="sng" dirty="0">
                <a:latin typeface="Times New Roman" panose="02020603050405020304" pitchFamily="18" charset="0"/>
                <a:ea typeface="Times New Roman" panose="02020603050405020304" pitchFamily="18" charset="0"/>
                <a:cs typeface="Times New Roman" panose="02020603050405020304" pitchFamily="18" charset="0"/>
              </a:rPr>
              <a:t>Концепция </a:t>
            </a:r>
            <a:r>
              <a:rPr lang="ru-RU" b="1" u="sng" dirty="0" smtClean="0">
                <a:latin typeface="Times New Roman" panose="02020603050405020304" pitchFamily="18" charset="0"/>
                <a:ea typeface="Times New Roman" panose="02020603050405020304" pitchFamily="18" charset="0"/>
                <a:cs typeface="Times New Roman" panose="02020603050405020304" pitchFamily="18" charset="0"/>
              </a:rPr>
              <a:t>профильного обучения</a:t>
            </a:r>
            <a:r>
              <a:rPr lang="ru-RU" sz="1600" b="1" u="sng"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u-RU" b="1" u="sng" dirty="0" smtClean="0">
                <a:latin typeface="Times New Roman" panose="02020603050405020304" pitchFamily="18" charset="0"/>
                <a:ea typeface="Times New Roman" panose="02020603050405020304" pitchFamily="18" charset="0"/>
                <a:cs typeface="Times New Roman" panose="02020603050405020304" pitchFamily="18" charset="0"/>
              </a:rPr>
              <a:t>на </a:t>
            </a:r>
            <a:r>
              <a:rPr lang="ru-RU" b="1" u="sng" dirty="0">
                <a:latin typeface="Times New Roman" panose="02020603050405020304" pitchFamily="18" charset="0"/>
                <a:ea typeface="Times New Roman" panose="02020603050405020304" pitchFamily="18" charset="0"/>
                <a:cs typeface="Times New Roman" panose="02020603050405020304" pitchFamily="18" charset="0"/>
              </a:rPr>
              <a:t>старшей ступени общего </a:t>
            </a:r>
            <a:r>
              <a:rPr lang="ru-RU" b="1" u="sng" dirty="0" smtClean="0">
                <a:latin typeface="Times New Roman" panose="02020603050405020304" pitchFamily="18" charset="0"/>
                <a:ea typeface="Times New Roman" panose="02020603050405020304" pitchFamily="18" charset="0"/>
                <a:cs typeface="Times New Roman" panose="02020603050405020304" pitchFamily="18" charset="0"/>
              </a:rPr>
              <a:t>образования 2002 год</a:t>
            </a:r>
            <a:endParaRPr lang="ru-RU" sz="1600" b="1" u="sng" dirty="0">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ru-RU" b="1" dirty="0">
                <a:latin typeface="Times New Roman" panose="02020603050405020304" pitchFamily="18" charset="0"/>
                <a:ea typeface="Times New Roman" panose="02020603050405020304" pitchFamily="18" charset="0"/>
              </a:rPr>
              <a:t> </a:t>
            </a:r>
            <a:endParaRPr lang="ru-RU" sz="16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319114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19745" y="365125"/>
            <a:ext cx="9739745" cy="1325563"/>
          </a:xfrm>
        </p:spPr>
        <p:txBody>
          <a:bodyPr>
            <a:normAutofit fontScale="90000"/>
          </a:bodyPr>
          <a:lstStyle/>
          <a:p>
            <a:pPr algn="ctr"/>
            <a:r>
              <a:rPr lang="ru-RU" b="1" u="sng" dirty="0" smtClean="0">
                <a:latin typeface="Times New Roman" panose="02020603050405020304" pitchFamily="18" charset="0"/>
                <a:cs typeface="Times New Roman" panose="02020603050405020304" pitchFamily="18" charset="0"/>
              </a:rPr>
              <a:t>Этапы формирования учебного плана профиля:</a:t>
            </a:r>
            <a:br>
              <a:rPr lang="ru-RU" b="1" u="sng" dirty="0" smtClean="0">
                <a:latin typeface="Times New Roman" panose="02020603050405020304" pitchFamily="18" charset="0"/>
                <a:cs typeface="Times New Roman" panose="02020603050405020304" pitchFamily="18" charset="0"/>
              </a:rPr>
            </a:br>
            <a:endParaRPr lang="ru-RU" b="1" u="sng"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526942" y="1690688"/>
            <a:ext cx="11332548" cy="4369148"/>
          </a:xfrm>
        </p:spPr>
        <p:txBody>
          <a:bodyPr>
            <a:normAutofit fontScale="70000" lnSpcReduction="20000"/>
          </a:bodyPr>
          <a:lstStyle/>
          <a:p>
            <a:pPr marL="0" indent="0" algn="just">
              <a:buNone/>
            </a:pPr>
            <a:r>
              <a:rPr lang="ru-RU" sz="3200" dirty="0" smtClean="0"/>
              <a:t>1</a:t>
            </a:r>
            <a:r>
              <a:rPr lang="ru-RU" sz="3200" dirty="0" smtClean="0">
                <a:latin typeface="Times New Roman" panose="02020603050405020304" pitchFamily="18" charset="0"/>
                <a:cs typeface="Times New Roman" panose="02020603050405020304" pitchFamily="18" charset="0"/>
              </a:rPr>
              <a:t>. Определить профиль обучения. </a:t>
            </a:r>
          </a:p>
          <a:p>
            <a:pPr marL="0" indent="0" algn="just">
              <a:buNone/>
            </a:pPr>
            <a:r>
              <a:rPr lang="ru-RU" sz="3200" dirty="0" smtClean="0">
                <a:latin typeface="Times New Roman" panose="02020603050405020304" pitchFamily="18" charset="0"/>
                <a:cs typeface="Times New Roman" panose="02020603050405020304" pitchFamily="18" charset="0"/>
              </a:rPr>
              <a:t>2. Выбрать из перечня обязательные, общие для всех профилей, предметы на базовом уровне, не менее одного предмета из каждой предметной области. Для всех профилей, кроме универсального, включить в план не менее трех учебных предметов на углубленном уровне, которые будут определять направленность образования в данном профиле.</a:t>
            </a:r>
          </a:p>
          <a:p>
            <a:pPr marL="0" indent="0" algn="just">
              <a:buNone/>
            </a:pPr>
            <a:r>
              <a:rPr lang="ru-RU" sz="3200" dirty="0" smtClean="0">
                <a:latin typeface="Times New Roman" panose="02020603050405020304" pitchFamily="18" charset="0"/>
                <a:cs typeface="Times New Roman" panose="02020603050405020304" pitchFamily="18" charset="0"/>
              </a:rPr>
              <a:t>3. Дополнить учебный план индивидуальным(и) проектом(</a:t>
            </a:r>
            <a:r>
              <a:rPr lang="ru-RU" sz="3200" dirty="0" err="1" smtClean="0">
                <a:latin typeface="Times New Roman" panose="02020603050405020304" pitchFamily="18" charset="0"/>
                <a:cs typeface="Times New Roman" panose="02020603050405020304" pitchFamily="18" charset="0"/>
              </a:rPr>
              <a:t>ами</a:t>
            </a:r>
            <a:r>
              <a:rPr lang="ru-RU" sz="3200" dirty="0" smtClean="0">
                <a:latin typeface="Times New Roman" panose="02020603050405020304" pitchFamily="18" charset="0"/>
                <a:cs typeface="Times New Roman" panose="02020603050405020304" pitchFamily="18" charset="0"/>
              </a:rPr>
              <a:t>). </a:t>
            </a:r>
          </a:p>
          <a:p>
            <a:pPr marL="0" indent="0" algn="just">
              <a:buNone/>
            </a:pPr>
            <a:r>
              <a:rPr lang="ru-RU" sz="3200" dirty="0" smtClean="0">
                <a:latin typeface="Times New Roman" panose="02020603050405020304" pitchFamily="18" charset="0"/>
                <a:cs typeface="Times New Roman" panose="02020603050405020304" pitchFamily="18" charset="0"/>
              </a:rPr>
              <a:t>4. Подсчитать суммарное число часов, отводимых на изучение учебных предметов, выбранных в </a:t>
            </a:r>
            <a:r>
              <a:rPr lang="ru-RU" sz="3200" dirty="0" err="1" smtClean="0">
                <a:latin typeface="Times New Roman" panose="02020603050405020304" pitchFamily="18" charset="0"/>
                <a:cs typeface="Times New Roman" panose="02020603050405020304" pitchFamily="18" charset="0"/>
              </a:rPr>
              <a:t>пп</a:t>
            </a:r>
            <a:r>
              <a:rPr lang="ru-RU" sz="3200" dirty="0" smtClean="0">
                <a:latin typeface="Times New Roman" panose="02020603050405020304" pitchFamily="18" charset="0"/>
                <a:cs typeface="Times New Roman" panose="02020603050405020304" pitchFamily="18" charset="0"/>
              </a:rPr>
              <a:t>. 2 и 3. Если полученное число часов меньше времени, предусмотренного ФГОС СОО (2170 часов), можно дополнить учебный план профиля еще каким-либо предметом (предметами) на базовом или углубленном уровне либо изменить количество часов на изучение выбранных предметов; завершить формирование учебного плана профиля факультативными и элективными курсами.</a:t>
            </a:r>
          </a:p>
          <a:p>
            <a:pPr marL="0" indent="0" algn="just">
              <a:buNone/>
            </a:pPr>
            <a:r>
              <a:rPr lang="ru-RU" sz="3200" dirty="0" smtClean="0">
                <a:latin typeface="Times New Roman" panose="02020603050405020304" pitchFamily="18" charset="0"/>
                <a:cs typeface="Times New Roman" panose="02020603050405020304" pitchFamily="18" charset="0"/>
              </a:rPr>
              <a:t>5. Если суммарное число часов больше минимального числа часов, но меньше максимально допустимого (2590 часов), то образовательная организация может завершить формирование учебного плана, или увеличить количество часов на изучение отдельных предметов, или включить в план другие курсы по выбору обучающегося.</a:t>
            </a:r>
          </a:p>
          <a:p>
            <a:pPr algn="just"/>
            <a:endParaRPr lang="ru-RU" dirty="0"/>
          </a:p>
        </p:txBody>
      </p:sp>
      <p:pic>
        <p:nvPicPr>
          <p:cNvPr id="4" name="Рисунок 3"/>
          <p:cNvPicPr>
            <a:picLocks noChangeAspect="1"/>
          </p:cNvPicPr>
          <p:nvPr/>
        </p:nvPicPr>
        <p:blipFill>
          <a:blip r:embed="rId2"/>
          <a:stretch>
            <a:fillRect/>
          </a:stretch>
        </p:blipFill>
        <p:spPr>
          <a:xfrm>
            <a:off x="136805" y="107330"/>
            <a:ext cx="1551900" cy="1583358"/>
          </a:xfrm>
          <a:prstGeom prst="rect">
            <a:avLst/>
          </a:prstGeom>
        </p:spPr>
      </p:pic>
      <p:sp>
        <p:nvSpPr>
          <p:cNvPr id="5" name="Прямоугольник 4"/>
          <p:cNvSpPr/>
          <p:nvPr/>
        </p:nvSpPr>
        <p:spPr>
          <a:xfrm>
            <a:off x="136805" y="6239556"/>
            <a:ext cx="12215343" cy="1318566"/>
          </a:xfrm>
          <a:prstGeom prst="rect">
            <a:avLst/>
          </a:prstGeom>
        </p:spPr>
        <p:txBody>
          <a:bodyPr wrap="square">
            <a:spAutoFit/>
          </a:bodyPr>
          <a:lstStyle/>
          <a:p>
            <a:pPr marL="540385">
              <a:lnSpc>
                <a:spcPct val="150000"/>
              </a:lnSpc>
              <a:spcAft>
                <a:spcPts val="500"/>
              </a:spcAft>
              <a:tabLst>
                <a:tab pos="6113780" algn="r"/>
              </a:tabLst>
            </a:pPr>
            <a:r>
              <a:rPr lang="ru-RU" b="1" u="sng" dirty="0" smtClean="0">
                <a:latin typeface="Times New Roman" panose="02020603050405020304" pitchFamily="18" charset="0"/>
                <a:ea typeface="Calibri" panose="020F0502020204030204" pitchFamily="34" charset="0"/>
              </a:rPr>
              <a:t>ПРИМЕРНАЯ ОСНОВНАЯ </a:t>
            </a:r>
            <a:r>
              <a:rPr lang="ru-RU" b="1" u="sng" dirty="0">
                <a:latin typeface="Times New Roman" panose="02020603050405020304" pitchFamily="18" charset="0"/>
                <a:ea typeface="Calibri" panose="020F0502020204030204" pitchFamily="34" charset="0"/>
              </a:rPr>
              <a:t>ОБРАЗОВАТЕЛЬНАЯ </a:t>
            </a:r>
            <a:r>
              <a:rPr lang="ru-RU" b="1" u="sng" dirty="0" smtClean="0">
                <a:latin typeface="Times New Roman" panose="02020603050405020304" pitchFamily="18" charset="0"/>
                <a:ea typeface="Calibri" panose="020F0502020204030204" pitchFamily="34" charset="0"/>
              </a:rPr>
              <a:t>ПРОГРАММА СРЕДНЕГО ОБЩЕГО ОБРАЗОВАНИЯ</a:t>
            </a:r>
            <a:endParaRPr lang="ru-RU" b="1" u="sng" dirty="0">
              <a:latin typeface="Times New Roman" panose="02020603050405020304" pitchFamily="18" charset="0"/>
              <a:ea typeface="Calibri" panose="020F0502020204030204" pitchFamily="34" charset="0"/>
            </a:endParaRPr>
          </a:p>
          <a:p>
            <a:pPr algn="ctr">
              <a:lnSpc>
                <a:spcPct val="107000"/>
              </a:lnSpc>
              <a:spcBef>
                <a:spcPts val="1200"/>
              </a:spcBef>
              <a:spcAft>
                <a:spcPts val="0"/>
              </a:spcAft>
            </a:pPr>
            <a:r>
              <a:rPr lang="ru-RU" dirty="0">
                <a:latin typeface="Times New Roman" panose="02020603050405020304" pitchFamily="18" charset="0"/>
                <a:ea typeface="Calibri" panose="020F0502020204030204" pitchFamily="34" charset="0"/>
              </a:rPr>
              <a:t/>
            </a:r>
            <a:br>
              <a:rPr lang="ru-RU" dirty="0">
                <a:latin typeface="Times New Roman" panose="02020603050405020304" pitchFamily="18" charset="0"/>
                <a:ea typeface="Calibri" panose="020F0502020204030204" pitchFamily="34" charset="0"/>
              </a:rPr>
            </a:br>
            <a:r>
              <a:rPr lang="ru-RU" dirty="0">
                <a:latin typeface="Times New Roman" panose="02020603050405020304" pitchFamily="18" charset="0"/>
                <a:ea typeface="Calibri" panose="020F0502020204030204" pitchFamily="34" charset="0"/>
              </a:rPr>
              <a:t> </a:t>
            </a:r>
            <a:endParaRPr lang="ru-RU"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4934829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TotalTime>
  <Words>1702</Words>
  <Application>Microsoft Office PowerPoint</Application>
  <PresentationFormat>Широкоэкранный</PresentationFormat>
  <Paragraphs>428</Paragraphs>
  <Slides>27</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27</vt:i4>
      </vt:variant>
    </vt:vector>
  </HeadingPairs>
  <TitlesOfParts>
    <vt:vector size="33" baseType="lpstr">
      <vt:lpstr>Arial</vt:lpstr>
      <vt:lpstr>Arial Black</vt:lpstr>
      <vt:lpstr>Calibri</vt:lpstr>
      <vt:lpstr>Calibri Light</vt:lpstr>
      <vt:lpstr>Times New Roman</vt:lpstr>
      <vt:lpstr>Тема Office</vt:lpstr>
      <vt:lpstr>     Особенности реализации профильного   обучения школьников в условиях ФГОС </vt:lpstr>
      <vt:lpstr>Вопросы для обсуждения: </vt:lpstr>
      <vt:lpstr>Среднее общее образование направлено на: </vt:lpstr>
      <vt:lpstr>Профиль образования</vt:lpstr>
      <vt:lpstr>Профильное обучение</vt:lpstr>
      <vt:lpstr>Профили обучения</vt:lpstr>
      <vt:lpstr>Профили обучения</vt:lpstr>
      <vt:lpstr>Модели организации профильного обучения</vt:lpstr>
      <vt:lpstr>Этапы формирования учебного плана профиля: </vt:lpstr>
      <vt:lpstr>Понятия  </vt:lpstr>
      <vt:lpstr>Учебный план </vt:lpstr>
      <vt:lpstr>Учебный план профиля составляют: </vt:lpstr>
      <vt:lpstr>Дополнительные учебные предметы</vt:lpstr>
      <vt:lpstr>Образовательная карта района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Психолого–педагогическое сопровождение профильного обучения </vt:lpstr>
      <vt:lpstr>Работа педагога-психолога и классного руководителя</vt:lpstr>
      <vt:lpstr>Работа педагога-психолога и  классного руководителя</vt:lpstr>
      <vt:lpstr>Работа психолога с профильными классами</vt:lpstr>
      <vt:lpstr>Методы и формы профессиональной ориентации </vt:lpstr>
      <vt:lpstr>Проблемы организации  профильного обучения:</vt:lpstr>
      <vt:lpstr>Пути решения и перспективы:</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Особенности реализации предпрофильного и профильного обучения школьников в условиях ФГОС</dc:title>
  <dc:creator>Admin</dc:creator>
  <cp:lastModifiedBy>Admin</cp:lastModifiedBy>
  <cp:revision>86</cp:revision>
  <dcterms:created xsi:type="dcterms:W3CDTF">2018-08-06T07:24:00Z</dcterms:created>
  <dcterms:modified xsi:type="dcterms:W3CDTF">2018-08-29T09:25:24Z</dcterms:modified>
</cp:coreProperties>
</file>