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1962" autoAdjust="0"/>
    <p:restoredTop sz="94660"/>
  </p:normalViewPr>
  <p:slideViewPr>
    <p:cSldViewPr>
      <p:cViewPr>
        <p:scale>
          <a:sx n="60" d="100"/>
          <a:sy n="60" d="100"/>
        </p:scale>
        <p:origin x="-1194" y="-11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A302A0B-518C-4386-A6A0-56DE0F156BF5}" type="datetimeFigureOut">
              <a:rPr lang="ru-RU" smtClean="0"/>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302A0B-518C-4386-A6A0-56DE0F156BF5}" type="datetimeFigureOut">
              <a:rPr lang="ru-RU" smtClean="0"/>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302A0B-518C-4386-A6A0-56DE0F156BF5}" type="datetimeFigureOut">
              <a:rPr lang="ru-RU" smtClean="0"/>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302A0B-518C-4386-A6A0-56DE0F156BF5}" type="datetimeFigureOut">
              <a:rPr lang="ru-RU" smtClean="0"/>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A302A0B-518C-4386-A6A0-56DE0F156BF5}" type="datetimeFigureOut">
              <a:rPr lang="ru-RU" smtClean="0"/>
              <a:t>22.06.2020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A302A0B-518C-4386-A6A0-56DE0F156BF5}" type="datetimeFigureOut">
              <a:rPr lang="ru-RU" smtClean="0"/>
              <a:t>22.06.2020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A302A0B-518C-4386-A6A0-56DE0F156BF5}" type="datetimeFigureOut">
              <a:rPr lang="ru-RU" smtClean="0"/>
              <a:t>22.06.2020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A302A0B-518C-4386-A6A0-56DE0F156BF5}" type="datetimeFigureOut">
              <a:rPr lang="ru-RU" smtClean="0"/>
              <a:t>22.06.2020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302A0B-518C-4386-A6A0-56DE0F156BF5}" type="datetimeFigureOut">
              <a:rPr lang="ru-RU" smtClean="0"/>
              <a:t>22.06.2020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A302A0B-518C-4386-A6A0-56DE0F156BF5}" type="datetimeFigureOut">
              <a:rPr lang="ru-RU" smtClean="0"/>
              <a:t>22.06.2020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A302A0B-518C-4386-A6A0-56DE0F156BF5}" type="datetimeFigureOut">
              <a:rPr lang="ru-RU" smtClean="0"/>
              <a:t>22.06.2020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446A003-C7BD-40FE-91DC-35120A3C45C1}"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302A0B-518C-4386-A6A0-56DE0F156BF5}" type="datetimeFigureOut">
              <a:rPr lang="ru-RU" smtClean="0"/>
              <a:t>22.06.2020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46A003-C7BD-40FE-91DC-35120A3C45C1}"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42910" y="500042"/>
            <a:ext cx="8072494" cy="4001095"/>
          </a:xfrm>
          <a:prstGeom prst="rect">
            <a:avLst/>
          </a:prstGeom>
        </p:spPr>
        <p:txBody>
          <a:bodyPr wrap="square">
            <a:spAutoFit/>
          </a:bodyPr>
          <a:lstStyle/>
          <a:p>
            <a:r>
              <a:rPr lang="ru-RU" sz="2800" dirty="0" err="1" smtClean="0"/>
              <a:t>Агроприем</a:t>
            </a:r>
            <a:r>
              <a:rPr lang="ru-RU" sz="2800" dirty="0" smtClean="0"/>
              <a:t> </a:t>
            </a:r>
            <a:r>
              <a:rPr lang="ru-RU" sz="2800" dirty="0"/>
              <a:t>- действие для улучшения жизнедеятельности растения.</a:t>
            </a:r>
            <a:r>
              <a:rPr lang="ru-RU" sz="2800" dirty="0" smtClean="0"/>
              <a:t/>
            </a:r>
            <a:br>
              <a:rPr lang="ru-RU" sz="2800" dirty="0" smtClean="0"/>
            </a:br>
            <a:r>
              <a:rPr lang="ru-RU" dirty="0"/>
              <a:t>Виды </a:t>
            </a:r>
            <a:r>
              <a:rPr lang="ru-RU" dirty="0" err="1"/>
              <a:t>агроприемов</a:t>
            </a:r>
            <a:r>
              <a:rPr lang="ru-RU" dirty="0"/>
              <a:t>:</a:t>
            </a:r>
            <a:r>
              <a:rPr lang="ru-RU" dirty="0" smtClean="0"/>
              <a:t/>
            </a:r>
            <a:br>
              <a:rPr lang="ru-RU" dirty="0" smtClean="0"/>
            </a:br>
            <a:r>
              <a:rPr lang="ru-RU" dirty="0"/>
              <a:t>1.Прореживание</a:t>
            </a:r>
            <a:r>
              <a:rPr lang="ru-RU" dirty="0" smtClean="0"/>
              <a:t/>
            </a:r>
            <a:br>
              <a:rPr lang="ru-RU" dirty="0" smtClean="0"/>
            </a:br>
            <a:r>
              <a:rPr lang="ru-RU" dirty="0"/>
              <a:t>2.Рыхление</a:t>
            </a:r>
            <a:r>
              <a:rPr lang="ru-RU" dirty="0" smtClean="0"/>
              <a:t/>
            </a:r>
            <a:br>
              <a:rPr lang="ru-RU" dirty="0" smtClean="0"/>
            </a:br>
            <a:r>
              <a:rPr lang="ru-RU" dirty="0" smtClean="0"/>
              <a:t>3.Мульчирование </a:t>
            </a:r>
            <a:br>
              <a:rPr lang="ru-RU" dirty="0" smtClean="0"/>
            </a:br>
            <a:r>
              <a:rPr lang="ru-RU" dirty="0" smtClean="0"/>
              <a:t>4.Окучивание</a:t>
            </a:r>
          </a:p>
          <a:p>
            <a:r>
              <a:rPr lang="ru-RU" dirty="0" smtClean="0"/>
              <a:t>5. Укрытие</a:t>
            </a:r>
            <a:br>
              <a:rPr lang="ru-RU" dirty="0" smtClean="0"/>
            </a:br>
            <a:r>
              <a:rPr lang="ru-RU" dirty="0"/>
              <a:t>6.Пасынкование</a:t>
            </a:r>
            <a:r>
              <a:rPr lang="ru-RU" dirty="0" smtClean="0"/>
              <a:t/>
            </a:r>
            <a:br>
              <a:rPr lang="ru-RU" dirty="0" smtClean="0"/>
            </a:br>
            <a:r>
              <a:rPr lang="ru-RU" dirty="0" smtClean="0"/>
              <a:t>7.Прищипка</a:t>
            </a:r>
          </a:p>
          <a:p>
            <a:r>
              <a:rPr lang="ru-RU" dirty="0" smtClean="0"/>
              <a:t>8. Полив</a:t>
            </a:r>
          </a:p>
          <a:p>
            <a:r>
              <a:rPr lang="ru-RU" dirty="0" smtClean="0"/>
              <a:t>9. Прополка</a:t>
            </a:r>
          </a:p>
          <a:p>
            <a:r>
              <a:rPr lang="ru-RU" dirty="0" smtClean="0"/>
              <a:t>10. Пикировка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285728"/>
            <a:ext cx="8572560" cy="4247317"/>
          </a:xfrm>
          <a:prstGeom prst="rect">
            <a:avLst/>
          </a:prstGeom>
        </p:spPr>
        <p:txBody>
          <a:bodyPr wrap="square">
            <a:spAutoFit/>
          </a:bodyPr>
          <a:lstStyle/>
          <a:p>
            <a:pPr algn="just" fontAlgn="base"/>
            <a:r>
              <a:rPr lang="ru-RU" b="1" dirty="0"/>
              <a:t>Прополка</a:t>
            </a:r>
          </a:p>
          <a:p>
            <a:pPr algn="just" fontAlgn="base"/>
            <a:r>
              <a:rPr lang="ru-RU" dirty="0"/>
              <a:t>Прополка — </a:t>
            </a:r>
            <a:r>
              <a:rPr lang="ru-RU" b="1" dirty="0"/>
              <a:t>это </a:t>
            </a:r>
            <a:r>
              <a:rPr lang="ru-RU" b="1" dirty="0" err="1"/>
              <a:t>агроприем</a:t>
            </a:r>
            <a:r>
              <a:rPr lang="ru-RU" b="1" dirty="0"/>
              <a:t>, способствующий уничтожению сорной растительности.</a:t>
            </a:r>
            <a:r>
              <a:rPr lang="ru-RU" dirty="0"/>
              <a:t> Сорняки конкурируют с культурными растениями в борьбе за воду, пищу и, как правило, выходят победителями. Они лучше приспособлены к условиям произрастания и обычно всходят раньше культурных растений, поэтому очень важно максимально уничтожить их непосредственно перед посевом, чтобы они не угнетали всходы. Грядку, предназначенную для теплолюбивых культур нужно пропалывать до посева (посадки), иногда даже 2–3 </a:t>
            </a:r>
            <a:r>
              <a:rPr lang="ru-RU" dirty="0" smtClean="0"/>
              <a:t>раза.</a:t>
            </a:r>
          </a:p>
          <a:p>
            <a:pPr algn="just" fontAlgn="base"/>
            <a:r>
              <a:rPr lang="ru-RU" dirty="0" smtClean="0"/>
              <a:t>Прополку </a:t>
            </a:r>
            <a:r>
              <a:rPr lang="ru-RU" dirty="0"/>
              <a:t>проводят одновременно с рыхлением или без него — во время прореживания. На протяжении всего периода вегетации растения пропалывают по мере появления сорняков. Причем надо стараться пропалывать сорняки в фазе появления всходов (фаза белой ниточки). На этом этапе их можно уничтожить даже граблями. Если же пропустить этот момент, то в дальнейшем действительно приходится «бороться» с сорняками, так как они, укореняясь быстро разрастаются, подавляя культурные растения.</a:t>
            </a:r>
          </a:p>
        </p:txBody>
      </p:sp>
      <p:pic>
        <p:nvPicPr>
          <p:cNvPr id="20481" name="Picture 1"/>
          <p:cNvPicPr>
            <a:picLocks noChangeAspect="1" noChangeArrowheads="1"/>
          </p:cNvPicPr>
          <p:nvPr/>
        </p:nvPicPr>
        <p:blipFill>
          <a:blip r:embed="rId2"/>
          <a:srcRect/>
          <a:stretch>
            <a:fillRect/>
          </a:stretch>
        </p:blipFill>
        <p:spPr bwMode="auto">
          <a:xfrm>
            <a:off x="4429124" y="4357694"/>
            <a:ext cx="3286148" cy="215593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57167"/>
            <a:ext cx="8572560" cy="2585323"/>
          </a:xfrm>
          <a:prstGeom prst="rect">
            <a:avLst/>
          </a:prstGeom>
        </p:spPr>
        <p:txBody>
          <a:bodyPr wrap="square">
            <a:spAutoFit/>
          </a:bodyPr>
          <a:lstStyle/>
          <a:p>
            <a:pPr fontAlgn="base"/>
            <a:r>
              <a:rPr lang="ru-RU" b="1" dirty="0"/>
              <a:t>Пикировка</a:t>
            </a:r>
          </a:p>
          <a:p>
            <a:pPr fontAlgn="base"/>
            <a:r>
              <a:rPr lang="ru-RU" b="1" dirty="0"/>
              <a:t>Пикировка</a:t>
            </a:r>
            <a:r>
              <a:rPr lang="ru-RU" dirty="0"/>
              <a:t> — пересадка сеянцев на другое место раньше посадки на место окончательного развития </a:t>
            </a:r>
            <a:r>
              <a:rPr lang="ru-RU" b="1" dirty="0"/>
              <a:t>с целью получить растения с большим числом хорошо развитых боковых корней. Пикировка обычно сопровождается обрезанием около трети главного, стержневого корня (</a:t>
            </a:r>
            <a:r>
              <a:rPr lang="ru-RU" b="1" dirty="0" err="1"/>
              <a:t>прищипывание</a:t>
            </a:r>
            <a:r>
              <a:rPr lang="ru-RU" b="1" dirty="0"/>
              <a:t>).</a:t>
            </a:r>
            <a:r>
              <a:rPr lang="ru-RU" dirty="0"/>
              <a:t> Наиболее выгодна пикировка для получения хорошей рассады капусты и брюквы, корни которых ветвятся довольно слабо, и бесполезна для растений, корни которых разрастаются сами собой. Пикировку лучше всего производить, пока ростки находятся в семядольном состоянии.</a:t>
            </a:r>
          </a:p>
        </p:txBody>
      </p:sp>
      <p:pic>
        <p:nvPicPr>
          <p:cNvPr id="23554" name="Picture 2"/>
          <p:cNvPicPr>
            <a:picLocks noChangeAspect="1" noChangeArrowheads="1"/>
          </p:cNvPicPr>
          <p:nvPr/>
        </p:nvPicPr>
        <p:blipFill>
          <a:blip r:embed="rId2"/>
          <a:srcRect/>
          <a:stretch>
            <a:fillRect/>
          </a:stretch>
        </p:blipFill>
        <p:spPr bwMode="auto">
          <a:xfrm>
            <a:off x="2000232" y="2986641"/>
            <a:ext cx="4843469" cy="3688578"/>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500043"/>
            <a:ext cx="8143932" cy="3170099"/>
          </a:xfrm>
          <a:prstGeom prst="rect">
            <a:avLst/>
          </a:prstGeom>
        </p:spPr>
        <p:txBody>
          <a:bodyPr wrap="square">
            <a:spAutoFit/>
          </a:bodyPr>
          <a:lstStyle/>
          <a:p>
            <a:r>
              <a:rPr lang="ru-RU" sz="2000" b="1" dirty="0"/>
              <a:t>Прореживание</a:t>
            </a:r>
            <a:r>
              <a:rPr lang="ru-RU" sz="2000" dirty="0"/>
              <a:t> применяют для улучшения условий произрастания и увеличения площади питания. Первое прореживание посевов производят во время прополки в период появления первых настоящих листочков, второе — через 10—12 дней. При необходимости растения прореживают и в третий раз. При прореживании соблюдают расстояние и оставляют наиболее развитые и здоровые экземпляры. </a:t>
            </a:r>
            <a:endParaRPr lang="ru-RU" sz="2000" dirty="0" smtClean="0"/>
          </a:p>
          <a:p>
            <a:r>
              <a:rPr lang="ru-RU" sz="2000" dirty="0" smtClean="0"/>
              <a:t>С </a:t>
            </a:r>
            <a:r>
              <a:rPr lang="ru-RU" sz="2000" dirty="0"/>
              <a:t>этим </a:t>
            </a:r>
            <a:r>
              <a:rPr lang="ru-RU" sz="2000" dirty="0" err="1"/>
              <a:t>агроприемом</a:t>
            </a:r>
            <a:r>
              <a:rPr lang="ru-RU" sz="2000" dirty="0"/>
              <a:t> нельзя запаздывать, иначе сеянцы потеряют декоративность, вытянутся, что резко снижает качество растений и может вызвать их гибель. </a:t>
            </a:r>
            <a:endParaRPr lang="ru-RU" sz="2000" dirty="0" smtClean="0"/>
          </a:p>
          <a:p>
            <a:r>
              <a:rPr lang="ru-RU" sz="2000" dirty="0" smtClean="0"/>
              <a:t>До </a:t>
            </a:r>
            <a:r>
              <a:rPr lang="ru-RU" sz="2000" dirty="0"/>
              <a:t>и после прореживания растения обильно поливают</a:t>
            </a:r>
          </a:p>
        </p:txBody>
      </p:sp>
      <p:pic>
        <p:nvPicPr>
          <p:cNvPr id="2049" name="Picture 1"/>
          <p:cNvPicPr>
            <a:picLocks noChangeAspect="1" noChangeArrowheads="1"/>
          </p:cNvPicPr>
          <p:nvPr/>
        </p:nvPicPr>
        <p:blipFill>
          <a:blip r:embed="rId2"/>
          <a:srcRect/>
          <a:stretch>
            <a:fillRect/>
          </a:stretch>
        </p:blipFill>
        <p:spPr bwMode="auto">
          <a:xfrm>
            <a:off x="2786050" y="3786190"/>
            <a:ext cx="3729731" cy="2447925"/>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596" y="500042"/>
            <a:ext cx="857256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Рыхление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разрушение корки на поверхности почвы, которая образуется после полива или дождя.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Этот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агроприем</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создает лучшие условия аэрации — доступа воздуха к корневой системе растений, предохраняет почву от излишнего испарения ( корка способствует образованию сплошных капилляров, через которые испаряется много воды и почва быстро иссушается)и зарастания сорняками, которые являются рассадником болезней и вредителей.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Одновременно удаляются корневища и корни многолетних сорных растений. Почву рыхлят регулярно в течение сезона ручными мотыгами.</a:t>
            </a:r>
          </a:p>
          <a:p>
            <a:pPr marL="0" marR="0" lvl="0" indent="0" algn="l" defTabSz="914400" rtl="0" eaLnBrk="1" fontAlgn="base" latinLnBrk="0" hangingPunct="1">
              <a:lnSpc>
                <a:spcPct val="100000"/>
              </a:lnSpc>
              <a:spcBef>
                <a:spcPct val="0"/>
              </a:spcBef>
              <a:spcAft>
                <a:spcPct val="0"/>
              </a:spcAft>
              <a:buClrTx/>
              <a:buSzTx/>
              <a:buFontTx/>
              <a:buNone/>
              <a:tabLst/>
            </a:pPr>
            <a:r>
              <a:rPr lang="ru-RU" sz="2000" dirty="0" smtClean="0">
                <a:solidFill>
                  <a:srgbClr val="000000"/>
                </a:solidFill>
                <a:latin typeface="Arial" pitchFamily="34" charset="0"/>
                <a:cs typeface="Arial" pitchFamily="34" charset="0"/>
              </a:rPr>
              <a:t>Агрономы говорят, что одно рыхление равносильно одному поливу.</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2"/>
          <a:srcRect/>
          <a:stretch>
            <a:fillRect/>
          </a:stretch>
        </p:blipFill>
        <p:spPr bwMode="auto">
          <a:xfrm>
            <a:off x="3857620" y="4429132"/>
            <a:ext cx="2539110" cy="1971671"/>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285720" y="214290"/>
            <a:ext cx="850112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Мульчирование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покрытие поверхности почвы органическими материалами: опилками, навозом, соломой, перегноем, торфом, резаной соломой слоем до 5 см, бумагой или полиэтиленовой пленкой. Этот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агроприем</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препятствует образованию почвенной корки, уменьшает испарение влаги, выравнивает суточные колебания температуры, угнетает сорные растения.</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386" name="Picture 2"/>
          <p:cNvPicPr>
            <a:picLocks noChangeAspect="1" noChangeArrowheads="1"/>
          </p:cNvPicPr>
          <p:nvPr/>
        </p:nvPicPr>
        <p:blipFill>
          <a:blip r:embed="rId2"/>
          <a:srcRect/>
          <a:stretch>
            <a:fillRect/>
          </a:stretch>
        </p:blipFill>
        <p:spPr bwMode="auto">
          <a:xfrm>
            <a:off x="2428860" y="3571876"/>
            <a:ext cx="4800605" cy="270549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85720" y="785794"/>
            <a:ext cx="857256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Окучивание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подсыпка питательной земли в конце лета вокруг кустов многолетних цветочных растений, имеющих поверхностные корни (дельфиниум, пион и др.), увеличивает количество питающих корней, закладку цветочных почек и предохраняет растения от вымерзания.</a:t>
            </a:r>
            <a:r>
              <a:rPr lang="ru-RU" sz="2000" dirty="0" smtClean="0"/>
              <a:t> </a:t>
            </a:r>
          </a:p>
          <a:p>
            <a:pPr fontAlgn="base">
              <a:spcBef>
                <a:spcPct val="0"/>
              </a:spcBef>
              <a:spcAft>
                <a:spcPct val="0"/>
              </a:spcAft>
            </a:pPr>
            <a:r>
              <a:rPr lang="ru-RU" sz="2000" dirty="0" smtClean="0"/>
              <a:t>Окучивание </a:t>
            </a:r>
            <a:r>
              <a:rPr lang="ru-RU" sz="2000" b="1" dirty="0" smtClean="0"/>
              <a:t>способствует образованию у растений дополнительных корней, благодаря чему значительно улучшается питание надземных органов.</a:t>
            </a:r>
            <a:endParaRPr lang="ru-RU" sz="2000" dirty="0" smtClean="0"/>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7411" name="AutoShape 3" descr="https://slide-share.ru/image/2422431.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7412" name="Picture 4"/>
          <p:cNvPicPr>
            <a:picLocks noChangeAspect="1" noChangeArrowheads="1"/>
          </p:cNvPicPr>
          <p:nvPr/>
        </p:nvPicPr>
        <p:blipFill>
          <a:blip r:embed="rId2"/>
          <a:srcRect/>
          <a:stretch>
            <a:fillRect/>
          </a:stretch>
        </p:blipFill>
        <p:spPr bwMode="auto">
          <a:xfrm>
            <a:off x="571472" y="3429000"/>
            <a:ext cx="2309455" cy="3000372"/>
          </a:xfrm>
          <a:prstGeom prst="rect">
            <a:avLst/>
          </a:prstGeom>
          <a:noFill/>
          <a:ln w="9525">
            <a:noFill/>
            <a:miter lim="800000"/>
            <a:headEnd/>
            <a:tailEnd/>
          </a:ln>
          <a:effectLst/>
        </p:spPr>
      </p:pic>
      <p:pic>
        <p:nvPicPr>
          <p:cNvPr id="6" name="Picture 6" descr="Изображение 103"/>
          <p:cNvPicPr>
            <a:picLocks noChangeAspect="1" noChangeArrowheads="1"/>
          </p:cNvPicPr>
          <p:nvPr/>
        </p:nvPicPr>
        <p:blipFill>
          <a:blip r:embed="rId3"/>
          <a:srcRect l="3152" t="16595" r="8223"/>
          <a:stretch>
            <a:fillRect/>
          </a:stretch>
        </p:blipFill>
        <p:spPr bwMode="auto">
          <a:xfrm>
            <a:off x="3857620" y="3643314"/>
            <a:ext cx="4229100" cy="2238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85720" y="214290"/>
            <a:ext cx="864399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Укрытие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 предохранение растений от вымерзания и ослабление резких температурных колебаний, особенно во время оттепелей, которые чередуются с заморозками. Луковичные (</a:t>
            </a:r>
            <a:r>
              <a:rPr kumimoji="0" lang="ru-RU" sz="20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гиацинты, лилии, нарциссы, тюльпаны</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укрывают листьями, соломой слоем до 15 см после того, как почва промерзает до глубины 3—5 см, двулетники (</a:t>
            </a:r>
            <a:r>
              <a:rPr kumimoji="0" lang="ru-RU" sz="20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виолу, маргаритки, гвоздику</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обкладывают еловыми или сосновыми ветками, что предохраняет и от грызунов. Укрытие ранней весной снимают, особенно следует не запаздывать с луковичными многолетниками во избежание полома ростков, так как они рано трогаются в рост.</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434" name="Picture 2"/>
          <p:cNvPicPr>
            <a:picLocks noChangeAspect="1" noChangeArrowheads="1"/>
          </p:cNvPicPr>
          <p:nvPr/>
        </p:nvPicPr>
        <p:blipFill>
          <a:blip r:embed="rId2"/>
          <a:srcRect/>
          <a:stretch>
            <a:fillRect/>
          </a:stretch>
        </p:blipFill>
        <p:spPr bwMode="auto">
          <a:xfrm>
            <a:off x="3357554" y="3357562"/>
            <a:ext cx="4029080" cy="292918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14282" y="428604"/>
            <a:ext cx="878687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ru-RU" sz="2000" b="1"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Пасынкование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применяют для усиления развития основных побегов. Пазушные побеги или пасынки удаляют по мере их появления ножом или вручную, не повреждая стебля. </a:t>
            </a:r>
            <a:r>
              <a:rPr kumimoji="0" lang="ru-RU" sz="20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Пасынкование</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проводят для придания растению штамбовой формы, получения более крупных цветков, например, у пионов удаляют боковые бутоны, а на стебле оставляют один центральный бутон.</a:t>
            </a:r>
            <a:r>
              <a:rPr lang="ru-RU" sz="2000" dirty="0"/>
              <a:t> </a:t>
            </a:r>
            <a:endParaRPr lang="ru-RU" sz="2000" dirty="0" smtClean="0"/>
          </a:p>
          <a:p>
            <a:pPr lvl="0" fontAlgn="base">
              <a:spcBef>
                <a:spcPct val="0"/>
              </a:spcBef>
              <a:spcAft>
                <a:spcPct val="0"/>
              </a:spcAft>
            </a:pPr>
            <a:r>
              <a:rPr lang="ru-RU" sz="2000" dirty="0" err="1" smtClean="0"/>
              <a:t>Пасынкованием</a:t>
            </a:r>
            <a:r>
              <a:rPr lang="ru-RU" sz="2000" dirty="0"/>
              <a:t> </a:t>
            </a:r>
            <a:r>
              <a:rPr lang="ru-RU" sz="2000" b="1" dirty="0" smtClean="0"/>
              <a:t>регулируют </a:t>
            </a:r>
            <a:r>
              <a:rPr lang="ru-RU" sz="2000" b="1" dirty="0"/>
              <a:t>количество плодов на растении</a:t>
            </a:r>
            <a:r>
              <a:rPr lang="ru-RU" sz="2000" dirty="0"/>
              <a:t>. В основном его применяют для теплолюбивых культур семейства пасленовых и тыквенных. Обязательно надо пасынковать высокорослые, позднеспелые, сорта томата.</a:t>
            </a:r>
            <a:endParaRPr kumimoji="0" lang="ru-RU"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pic>
        <p:nvPicPr>
          <p:cNvPr id="19458" name="Picture 2"/>
          <p:cNvPicPr>
            <a:picLocks noChangeAspect="1" noChangeArrowheads="1"/>
          </p:cNvPicPr>
          <p:nvPr/>
        </p:nvPicPr>
        <p:blipFill>
          <a:blip r:embed="rId2"/>
          <a:srcRect/>
          <a:stretch>
            <a:fillRect/>
          </a:stretch>
        </p:blipFill>
        <p:spPr bwMode="auto">
          <a:xfrm>
            <a:off x="2786050" y="3358709"/>
            <a:ext cx="3286148" cy="3253231"/>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428604"/>
            <a:ext cx="8501122" cy="1477328"/>
          </a:xfrm>
          <a:prstGeom prst="rect">
            <a:avLst/>
          </a:prstGeom>
        </p:spPr>
        <p:txBody>
          <a:bodyPr wrap="square">
            <a:spAutoFit/>
          </a:bodyPr>
          <a:lstStyle/>
          <a:p>
            <a:pPr lvl="0" eaLnBrk="0" fontAlgn="base" hangingPunct="0">
              <a:spcBef>
                <a:spcPct val="0"/>
              </a:spcBef>
              <a:spcAft>
                <a:spcPct val="0"/>
              </a:spcAft>
            </a:pPr>
            <a:r>
              <a:rPr kumimoji="0" lang="ru-RU"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Прищипка, или пинцировка</a:t>
            </a:r>
            <a:r>
              <a:rPr kumimoji="0" lang="ru-RU"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удаление самой верхней части растущего побега или стебля длиной до 2 см. Этот прием применяют с целью задержки роста основного побега и развития ниже расположенных, спящих почек, в результате усиливается растение, становится компактным и цветет обильнее. Прищипывают также и рассаду.</a:t>
            </a:r>
            <a:endParaRPr kumimoji="0" lang="ru-RU"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2529" name="Picture 1"/>
          <p:cNvPicPr>
            <a:picLocks noChangeAspect="1" noChangeArrowheads="1"/>
          </p:cNvPicPr>
          <p:nvPr/>
        </p:nvPicPr>
        <p:blipFill>
          <a:blip r:embed="rId2"/>
          <a:srcRect/>
          <a:stretch>
            <a:fillRect/>
          </a:stretch>
        </p:blipFill>
        <p:spPr bwMode="auto">
          <a:xfrm>
            <a:off x="2214546" y="2214554"/>
            <a:ext cx="5715040" cy="4249042"/>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428604"/>
            <a:ext cx="8572560" cy="4524315"/>
          </a:xfrm>
          <a:prstGeom prst="rect">
            <a:avLst/>
          </a:prstGeom>
        </p:spPr>
        <p:txBody>
          <a:bodyPr wrap="square">
            <a:spAutoFit/>
          </a:bodyPr>
          <a:lstStyle/>
          <a:p>
            <a:pPr algn="just" fontAlgn="base"/>
            <a:r>
              <a:rPr lang="ru-RU" b="1" dirty="0"/>
              <a:t>Полив</a:t>
            </a:r>
          </a:p>
          <a:p>
            <a:pPr algn="just" fontAlgn="base"/>
            <a:r>
              <a:rPr lang="ru-RU" dirty="0"/>
              <a:t>Пополнить запасы влаги в почве можно поливом. Следует отметить, что лучшей для полива считается дождевая вода. На участке можно организовать сбор дождевой воды, а при невозможности можно пользоваться водопроводной водой, но предварительно отстоянной, что бы испарился содержащийся в ней хлор.</a:t>
            </a:r>
          </a:p>
          <a:p>
            <a:pPr algn="just" fontAlgn="base"/>
            <a:r>
              <a:rPr lang="ru-RU" dirty="0"/>
              <a:t>Любую воду перед использованием надо прогреть на солнце до температуры окружающей среды. </a:t>
            </a:r>
            <a:endParaRPr lang="ru-RU" dirty="0" smtClean="0"/>
          </a:p>
          <a:p>
            <a:pPr algn="just" fontAlgn="base"/>
            <a:r>
              <a:rPr lang="ru-RU" dirty="0" smtClean="0"/>
              <a:t>Поливать </a:t>
            </a:r>
            <a:r>
              <a:rPr lang="ru-RU" dirty="0"/>
              <a:t>лучше реже, но обильно, особенно культуры семейства паслёновых. Частый полив, небольшим количеством воды, способствует формированию корней в поверхностном слое почвы — они не дотягиваются до запасов воды в глубине почвы и очень страдают от засухи</a:t>
            </a:r>
            <a:r>
              <a:rPr lang="ru-RU" dirty="0" smtClean="0"/>
              <a:t>.</a:t>
            </a:r>
          </a:p>
          <a:p>
            <a:pPr algn="just" fontAlgn="base"/>
            <a:r>
              <a:rPr lang="ru-RU" dirty="0" smtClean="0"/>
              <a:t>Лучшее время для полива -  утро или вечер, пасмурная погода. Поливать днем при ярком освещении, особенно в полдень нежелательно, так как это приводит к быстрому испарению влаги, образованию на поверхности почвы плотной корки, ожогам листьев.</a:t>
            </a:r>
          </a:p>
          <a:p>
            <a:pPr algn="just" fontAlgn="base"/>
            <a:endParaRPr lang="ru-RU" dirty="0"/>
          </a:p>
        </p:txBody>
      </p:sp>
      <p:sp>
        <p:nvSpPr>
          <p:cNvPr id="21506" name="AutoShape 2" descr="https://lh5.padlet.pics/yVix81q1rKapr66s9P5bkZGUOaZlg_HeoIx-6Je62V3YxfAQpWgNjLXSwVm_-fv40JSSnWmUQI2asTHA0iahMlIBHDhcH0G0=w1280-h832-nu-rw-e365"/>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1507" name="Picture 3"/>
          <p:cNvPicPr>
            <a:picLocks noChangeAspect="1" noChangeArrowheads="1"/>
          </p:cNvPicPr>
          <p:nvPr/>
        </p:nvPicPr>
        <p:blipFill>
          <a:blip r:embed="rId2" cstate="print"/>
          <a:srcRect/>
          <a:stretch>
            <a:fillRect/>
          </a:stretch>
        </p:blipFill>
        <p:spPr bwMode="auto">
          <a:xfrm>
            <a:off x="4857752" y="4357694"/>
            <a:ext cx="3195027" cy="2143116"/>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74</Words>
  <Application>Microsoft Office PowerPoint</Application>
  <PresentationFormat>Экран (4:3)</PresentationFormat>
  <Paragraphs>29</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Андрей</dc:creator>
  <cp:lastModifiedBy>Андрей</cp:lastModifiedBy>
  <cp:revision>3</cp:revision>
  <dcterms:created xsi:type="dcterms:W3CDTF">2020-06-22T11:18:28Z</dcterms:created>
  <dcterms:modified xsi:type="dcterms:W3CDTF">2020-06-22T11:47:55Z</dcterms:modified>
</cp:coreProperties>
</file>