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6" r:id="rId2"/>
  </p:sldMasterIdLst>
  <p:handoutMasterIdLst>
    <p:handoutMasterId r:id="rId29"/>
  </p:handoutMasterIdLst>
  <p:sldIdLst>
    <p:sldId id="257" r:id="rId3"/>
    <p:sldId id="275" r:id="rId4"/>
    <p:sldId id="256" r:id="rId5"/>
    <p:sldId id="258" r:id="rId6"/>
    <p:sldId id="276" r:id="rId7"/>
    <p:sldId id="259" r:id="rId8"/>
    <p:sldId id="260" r:id="rId9"/>
    <p:sldId id="261" r:id="rId10"/>
    <p:sldId id="262" r:id="rId11"/>
    <p:sldId id="264" r:id="rId12"/>
    <p:sldId id="279" r:id="rId13"/>
    <p:sldId id="266" r:id="rId14"/>
    <p:sldId id="277" r:id="rId15"/>
    <p:sldId id="267" r:id="rId16"/>
    <p:sldId id="280" r:id="rId17"/>
    <p:sldId id="268" r:id="rId18"/>
    <p:sldId id="281" r:id="rId19"/>
    <p:sldId id="269" r:id="rId20"/>
    <p:sldId id="282" r:id="rId21"/>
    <p:sldId id="272" r:id="rId22"/>
    <p:sldId id="273" r:id="rId23"/>
    <p:sldId id="274" r:id="rId24"/>
    <p:sldId id="283" r:id="rId25"/>
    <p:sldId id="270" r:id="rId26"/>
    <p:sldId id="271" r:id="rId27"/>
    <p:sldId id="284" r:id="rId28"/>
  </p:sldIdLst>
  <p:sldSz cx="9144000" cy="6858000" type="screen4x3"/>
  <p:notesSz cx="6797675" cy="98742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248C38"/>
    <a:srgbClr val="FF0066"/>
    <a:srgbClr val="2D973A"/>
    <a:srgbClr val="2F9D3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1386" y="-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24F9314-B2E0-49B2-ACFD-06061E3653CA}" type="doc">
      <dgm:prSet loTypeId="urn:microsoft.com/office/officeart/2005/8/layout/hierarchy1" loCatId="hierarchy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D89636C3-08DD-4F1A-B3D3-7149EAADB6C7}">
      <dgm:prSet phldrT="[Текст]"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Направления  эволюции</a:t>
          </a:r>
          <a:endParaRPr lang="ru-RU" b="1" dirty="0">
            <a:solidFill>
              <a:srgbClr val="002060"/>
            </a:solidFill>
          </a:endParaRPr>
        </a:p>
      </dgm:t>
    </dgm:pt>
    <dgm:pt modelId="{4742E882-7AEA-4808-BB23-951B62F0F8C6}" type="parTrans" cxnId="{1A71B9AB-D15D-4DED-9FBB-B8A80E4DFD6F}">
      <dgm:prSet/>
      <dgm:spPr/>
      <dgm:t>
        <a:bodyPr/>
        <a:lstStyle/>
        <a:p>
          <a:endParaRPr lang="ru-RU"/>
        </a:p>
      </dgm:t>
    </dgm:pt>
    <dgm:pt modelId="{2165A287-045B-453A-85FE-FB7DE6B482D9}" type="sibTrans" cxnId="{1A71B9AB-D15D-4DED-9FBB-B8A80E4DFD6F}">
      <dgm:prSet/>
      <dgm:spPr/>
      <dgm:t>
        <a:bodyPr/>
        <a:lstStyle/>
        <a:p>
          <a:endParaRPr lang="ru-RU"/>
        </a:p>
      </dgm:t>
    </dgm:pt>
    <dgm:pt modelId="{5DFC1D9C-DF47-4A1B-9DC5-E21973836824}">
      <dgm:prSet phldrT="[Текст]"/>
      <dgm:spPr/>
      <dgm:t>
        <a:bodyPr/>
        <a:lstStyle/>
        <a:p>
          <a:r>
            <a:rPr lang="ru-RU" dirty="0" smtClean="0">
              <a:solidFill>
                <a:srgbClr val="002060"/>
              </a:solidFill>
            </a:rPr>
            <a:t>Биологический прогресс</a:t>
          </a:r>
          <a:endParaRPr lang="ru-RU" dirty="0">
            <a:solidFill>
              <a:srgbClr val="002060"/>
            </a:solidFill>
          </a:endParaRPr>
        </a:p>
      </dgm:t>
    </dgm:pt>
    <dgm:pt modelId="{F6297B1D-C83C-480A-8B34-F012A9017AC3}" type="parTrans" cxnId="{FCC0F677-0F44-461C-9812-BCA5C6C8FFC9}">
      <dgm:prSet/>
      <dgm:spPr/>
      <dgm:t>
        <a:bodyPr/>
        <a:lstStyle/>
        <a:p>
          <a:endParaRPr lang="ru-RU"/>
        </a:p>
      </dgm:t>
    </dgm:pt>
    <dgm:pt modelId="{86F50E41-3CA5-4897-BD8A-EE7D116CD82D}" type="sibTrans" cxnId="{FCC0F677-0F44-461C-9812-BCA5C6C8FFC9}">
      <dgm:prSet/>
      <dgm:spPr/>
      <dgm:t>
        <a:bodyPr/>
        <a:lstStyle/>
        <a:p>
          <a:endParaRPr lang="ru-RU"/>
        </a:p>
      </dgm:t>
    </dgm:pt>
    <dgm:pt modelId="{244426FF-D3B8-43D4-BDE2-F1E9A6E92094}">
      <dgm:prSet phldrT="[Текст]"/>
      <dgm:spPr/>
      <dgm:t>
        <a:bodyPr/>
        <a:lstStyle/>
        <a:p>
          <a:r>
            <a:rPr lang="ru-RU" dirty="0" smtClean="0">
              <a:solidFill>
                <a:srgbClr val="002060"/>
              </a:solidFill>
            </a:rPr>
            <a:t>Биологический регресс</a:t>
          </a:r>
          <a:endParaRPr lang="ru-RU" dirty="0">
            <a:solidFill>
              <a:srgbClr val="002060"/>
            </a:solidFill>
          </a:endParaRPr>
        </a:p>
      </dgm:t>
    </dgm:pt>
    <dgm:pt modelId="{090203FC-8203-43D9-BC8A-67F148593395}" type="parTrans" cxnId="{660C6935-0826-4622-9FB6-5792190A7347}">
      <dgm:prSet/>
      <dgm:spPr/>
      <dgm:t>
        <a:bodyPr/>
        <a:lstStyle/>
        <a:p>
          <a:endParaRPr lang="ru-RU"/>
        </a:p>
      </dgm:t>
    </dgm:pt>
    <dgm:pt modelId="{B306CB33-E49F-42B3-91CD-E69643B1A6C2}" type="sibTrans" cxnId="{660C6935-0826-4622-9FB6-5792190A7347}">
      <dgm:prSet/>
      <dgm:spPr/>
      <dgm:t>
        <a:bodyPr/>
        <a:lstStyle/>
        <a:p>
          <a:endParaRPr lang="ru-RU"/>
        </a:p>
      </dgm:t>
    </dgm:pt>
    <dgm:pt modelId="{57E72B62-7313-47D4-A173-B4DA64533D34}" type="pres">
      <dgm:prSet presAssocID="{324F9314-B2E0-49B2-ACFD-06061E3653CA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01173FBB-45D9-4B2C-8EA5-818891029A6B}" type="pres">
      <dgm:prSet presAssocID="{D89636C3-08DD-4F1A-B3D3-7149EAADB6C7}" presName="hierRoot1" presStyleCnt="0"/>
      <dgm:spPr/>
    </dgm:pt>
    <dgm:pt modelId="{8FC4AADA-2710-4FC2-882D-0FE349FA8919}" type="pres">
      <dgm:prSet presAssocID="{D89636C3-08DD-4F1A-B3D3-7149EAADB6C7}" presName="composite" presStyleCnt="0"/>
      <dgm:spPr/>
    </dgm:pt>
    <dgm:pt modelId="{C946B322-7CA8-476E-9502-7EE56FD3F028}" type="pres">
      <dgm:prSet presAssocID="{D89636C3-08DD-4F1A-B3D3-7149EAADB6C7}" presName="background" presStyleLbl="node0" presStyleIdx="0" presStyleCnt="1"/>
      <dgm:spPr/>
    </dgm:pt>
    <dgm:pt modelId="{3DDFECD1-19C9-4882-B408-4BF9B0D7C25B}" type="pres">
      <dgm:prSet presAssocID="{D89636C3-08DD-4F1A-B3D3-7149EAADB6C7}" presName="text" presStyleLbl="fgAcc0" presStyleIdx="0" presStyleCnt="1" custScaleX="53418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4309435-1F65-48D8-8B60-4CD51D14B5B2}" type="pres">
      <dgm:prSet presAssocID="{D89636C3-08DD-4F1A-B3D3-7149EAADB6C7}" presName="hierChild2" presStyleCnt="0"/>
      <dgm:spPr/>
    </dgm:pt>
    <dgm:pt modelId="{728391AC-A3D5-47E3-AF6A-AB1222432F1F}" type="pres">
      <dgm:prSet presAssocID="{F6297B1D-C83C-480A-8B34-F012A9017AC3}" presName="Name10" presStyleLbl="parChTrans1D2" presStyleIdx="0" presStyleCnt="2"/>
      <dgm:spPr/>
      <dgm:t>
        <a:bodyPr/>
        <a:lstStyle/>
        <a:p>
          <a:endParaRPr lang="ru-RU"/>
        </a:p>
      </dgm:t>
    </dgm:pt>
    <dgm:pt modelId="{D352DE46-FCB8-4845-9203-29C409498B61}" type="pres">
      <dgm:prSet presAssocID="{5DFC1D9C-DF47-4A1B-9DC5-E21973836824}" presName="hierRoot2" presStyleCnt="0"/>
      <dgm:spPr/>
    </dgm:pt>
    <dgm:pt modelId="{7EC7FA8A-5273-46ED-9B9D-6ABD54120EB0}" type="pres">
      <dgm:prSet presAssocID="{5DFC1D9C-DF47-4A1B-9DC5-E21973836824}" presName="composite2" presStyleCnt="0"/>
      <dgm:spPr/>
    </dgm:pt>
    <dgm:pt modelId="{5D0611E0-EE34-48D3-A3B8-96963742A65D}" type="pres">
      <dgm:prSet presAssocID="{5DFC1D9C-DF47-4A1B-9DC5-E21973836824}" presName="background2" presStyleLbl="node2" presStyleIdx="0" presStyleCnt="2"/>
      <dgm:spPr/>
    </dgm:pt>
    <dgm:pt modelId="{145129DC-1890-49FF-8513-C1D388438F4F}" type="pres">
      <dgm:prSet presAssocID="{5DFC1D9C-DF47-4A1B-9DC5-E21973836824}" presName="text2" presStyleLbl="fgAcc2" presStyleIdx="0" presStyleCnt="2" custScaleX="473554" custLinFactNeighborX="-5495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3F468EE-494D-4EEB-8A5A-71DCF5D05D1E}" type="pres">
      <dgm:prSet presAssocID="{5DFC1D9C-DF47-4A1B-9DC5-E21973836824}" presName="hierChild3" presStyleCnt="0"/>
      <dgm:spPr/>
    </dgm:pt>
    <dgm:pt modelId="{858B3088-F1F8-437D-AF00-1FB06F9F7E63}" type="pres">
      <dgm:prSet presAssocID="{090203FC-8203-43D9-BC8A-67F148593395}" presName="Name10" presStyleLbl="parChTrans1D2" presStyleIdx="1" presStyleCnt="2"/>
      <dgm:spPr/>
      <dgm:t>
        <a:bodyPr/>
        <a:lstStyle/>
        <a:p>
          <a:endParaRPr lang="ru-RU"/>
        </a:p>
      </dgm:t>
    </dgm:pt>
    <dgm:pt modelId="{7B0215ED-D597-4A30-8EA2-2C17F7D128EE}" type="pres">
      <dgm:prSet presAssocID="{244426FF-D3B8-43D4-BDE2-F1E9A6E92094}" presName="hierRoot2" presStyleCnt="0"/>
      <dgm:spPr/>
    </dgm:pt>
    <dgm:pt modelId="{281CCE58-74A9-4299-8824-E7146D99C713}" type="pres">
      <dgm:prSet presAssocID="{244426FF-D3B8-43D4-BDE2-F1E9A6E92094}" presName="composite2" presStyleCnt="0"/>
      <dgm:spPr/>
    </dgm:pt>
    <dgm:pt modelId="{91BC9254-6960-4D2D-B2B2-FCB22C434094}" type="pres">
      <dgm:prSet presAssocID="{244426FF-D3B8-43D4-BDE2-F1E9A6E92094}" presName="background2" presStyleLbl="node2" presStyleIdx="1" presStyleCnt="2"/>
      <dgm:spPr/>
    </dgm:pt>
    <dgm:pt modelId="{5A34E23C-B898-4BBD-936D-023FD9E8BA2F}" type="pres">
      <dgm:prSet presAssocID="{244426FF-D3B8-43D4-BDE2-F1E9A6E92094}" presName="text2" presStyleLbl="fgAcc2" presStyleIdx="1" presStyleCnt="2" custScaleX="530682" custLinFactNeighborX="-857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61A76F0-40D0-4034-9267-719DC096E176}" type="pres">
      <dgm:prSet presAssocID="{244426FF-D3B8-43D4-BDE2-F1E9A6E92094}" presName="hierChild3" presStyleCnt="0"/>
      <dgm:spPr/>
    </dgm:pt>
  </dgm:ptLst>
  <dgm:cxnLst>
    <dgm:cxn modelId="{FCC0F677-0F44-461C-9812-BCA5C6C8FFC9}" srcId="{D89636C3-08DD-4F1A-B3D3-7149EAADB6C7}" destId="{5DFC1D9C-DF47-4A1B-9DC5-E21973836824}" srcOrd="0" destOrd="0" parTransId="{F6297B1D-C83C-480A-8B34-F012A9017AC3}" sibTransId="{86F50E41-3CA5-4897-BD8A-EE7D116CD82D}"/>
    <dgm:cxn modelId="{1A71B9AB-D15D-4DED-9FBB-B8A80E4DFD6F}" srcId="{324F9314-B2E0-49B2-ACFD-06061E3653CA}" destId="{D89636C3-08DD-4F1A-B3D3-7149EAADB6C7}" srcOrd="0" destOrd="0" parTransId="{4742E882-7AEA-4808-BB23-951B62F0F8C6}" sibTransId="{2165A287-045B-453A-85FE-FB7DE6B482D9}"/>
    <dgm:cxn modelId="{660C6935-0826-4622-9FB6-5792190A7347}" srcId="{D89636C3-08DD-4F1A-B3D3-7149EAADB6C7}" destId="{244426FF-D3B8-43D4-BDE2-F1E9A6E92094}" srcOrd="1" destOrd="0" parTransId="{090203FC-8203-43D9-BC8A-67F148593395}" sibTransId="{B306CB33-E49F-42B3-91CD-E69643B1A6C2}"/>
    <dgm:cxn modelId="{26ACB447-9B5F-4234-9C95-448ED8039588}" type="presOf" srcId="{244426FF-D3B8-43D4-BDE2-F1E9A6E92094}" destId="{5A34E23C-B898-4BBD-936D-023FD9E8BA2F}" srcOrd="0" destOrd="0" presId="urn:microsoft.com/office/officeart/2005/8/layout/hierarchy1"/>
    <dgm:cxn modelId="{4BCC2347-2BDA-4C21-BFE8-F109B6708FD0}" type="presOf" srcId="{324F9314-B2E0-49B2-ACFD-06061E3653CA}" destId="{57E72B62-7313-47D4-A173-B4DA64533D34}" srcOrd="0" destOrd="0" presId="urn:microsoft.com/office/officeart/2005/8/layout/hierarchy1"/>
    <dgm:cxn modelId="{05916767-B0DB-428F-AC36-C35C03583817}" type="presOf" srcId="{D89636C3-08DD-4F1A-B3D3-7149EAADB6C7}" destId="{3DDFECD1-19C9-4882-B408-4BF9B0D7C25B}" srcOrd="0" destOrd="0" presId="urn:microsoft.com/office/officeart/2005/8/layout/hierarchy1"/>
    <dgm:cxn modelId="{AC5FD01F-E338-45D2-9F9C-9E853A4C2289}" type="presOf" srcId="{5DFC1D9C-DF47-4A1B-9DC5-E21973836824}" destId="{145129DC-1890-49FF-8513-C1D388438F4F}" srcOrd="0" destOrd="0" presId="urn:microsoft.com/office/officeart/2005/8/layout/hierarchy1"/>
    <dgm:cxn modelId="{CE33904B-A110-4C5F-B655-03A7233B5711}" type="presOf" srcId="{090203FC-8203-43D9-BC8A-67F148593395}" destId="{858B3088-F1F8-437D-AF00-1FB06F9F7E63}" srcOrd="0" destOrd="0" presId="urn:microsoft.com/office/officeart/2005/8/layout/hierarchy1"/>
    <dgm:cxn modelId="{0194491E-A63E-4A25-A3EF-6C774E997A62}" type="presOf" srcId="{F6297B1D-C83C-480A-8B34-F012A9017AC3}" destId="{728391AC-A3D5-47E3-AF6A-AB1222432F1F}" srcOrd="0" destOrd="0" presId="urn:microsoft.com/office/officeart/2005/8/layout/hierarchy1"/>
    <dgm:cxn modelId="{BC479671-0563-46D6-8073-1C1D7B9C1D21}" type="presParOf" srcId="{57E72B62-7313-47D4-A173-B4DA64533D34}" destId="{01173FBB-45D9-4B2C-8EA5-818891029A6B}" srcOrd="0" destOrd="0" presId="urn:microsoft.com/office/officeart/2005/8/layout/hierarchy1"/>
    <dgm:cxn modelId="{13A115D8-B73B-47C4-9650-526222764854}" type="presParOf" srcId="{01173FBB-45D9-4B2C-8EA5-818891029A6B}" destId="{8FC4AADA-2710-4FC2-882D-0FE349FA8919}" srcOrd="0" destOrd="0" presId="urn:microsoft.com/office/officeart/2005/8/layout/hierarchy1"/>
    <dgm:cxn modelId="{6A7585E1-8847-4EB1-811F-AF46FD4E93A9}" type="presParOf" srcId="{8FC4AADA-2710-4FC2-882D-0FE349FA8919}" destId="{C946B322-7CA8-476E-9502-7EE56FD3F028}" srcOrd="0" destOrd="0" presId="urn:microsoft.com/office/officeart/2005/8/layout/hierarchy1"/>
    <dgm:cxn modelId="{13D56879-793E-4F72-A5CD-8394E04FD205}" type="presParOf" srcId="{8FC4AADA-2710-4FC2-882D-0FE349FA8919}" destId="{3DDFECD1-19C9-4882-B408-4BF9B0D7C25B}" srcOrd="1" destOrd="0" presId="urn:microsoft.com/office/officeart/2005/8/layout/hierarchy1"/>
    <dgm:cxn modelId="{46648B8F-4A61-4C13-9473-650539D798F1}" type="presParOf" srcId="{01173FBB-45D9-4B2C-8EA5-818891029A6B}" destId="{64309435-1F65-48D8-8B60-4CD51D14B5B2}" srcOrd="1" destOrd="0" presId="urn:microsoft.com/office/officeart/2005/8/layout/hierarchy1"/>
    <dgm:cxn modelId="{AA1DEBFA-696E-4ED4-9C8B-F6B813B1EDF3}" type="presParOf" srcId="{64309435-1F65-48D8-8B60-4CD51D14B5B2}" destId="{728391AC-A3D5-47E3-AF6A-AB1222432F1F}" srcOrd="0" destOrd="0" presId="urn:microsoft.com/office/officeart/2005/8/layout/hierarchy1"/>
    <dgm:cxn modelId="{EE28AB11-54B5-42A2-8C9F-FBE3E4C90E8A}" type="presParOf" srcId="{64309435-1F65-48D8-8B60-4CD51D14B5B2}" destId="{D352DE46-FCB8-4845-9203-29C409498B61}" srcOrd="1" destOrd="0" presId="urn:microsoft.com/office/officeart/2005/8/layout/hierarchy1"/>
    <dgm:cxn modelId="{723A1883-86C6-4FED-89BE-939D45404B7D}" type="presParOf" srcId="{D352DE46-FCB8-4845-9203-29C409498B61}" destId="{7EC7FA8A-5273-46ED-9B9D-6ABD54120EB0}" srcOrd="0" destOrd="0" presId="urn:microsoft.com/office/officeart/2005/8/layout/hierarchy1"/>
    <dgm:cxn modelId="{53ED18BD-C655-4B56-AA3F-276DFC26FFA3}" type="presParOf" srcId="{7EC7FA8A-5273-46ED-9B9D-6ABD54120EB0}" destId="{5D0611E0-EE34-48D3-A3B8-96963742A65D}" srcOrd="0" destOrd="0" presId="urn:microsoft.com/office/officeart/2005/8/layout/hierarchy1"/>
    <dgm:cxn modelId="{1BBC4F33-66F1-4AF9-B8FC-38F0FCCC9652}" type="presParOf" srcId="{7EC7FA8A-5273-46ED-9B9D-6ABD54120EB0}" destId="{145129DC-1890-49FF-8513-C1D388438F4F}" srcOrd="1" destOrd="0" presId="urn:microsoft.com/office/officeart/2005/8/layout/hierarchy1"/>
    <dgm:cxn modelId="{D20C9120-937D-415E-AD1D-D6F4D0FB2B0C}" type="presParOf" srcId="{D352DE46-FCB8-4845-9203-29C409498B61}" destId="{03F468EE-494D-4EEB-8A5A-71DCF5D05D1E}" srcOrd="1" destOrd="0" presId="urn:microsoft.com/office/officeart/2005/8/layout/hierarchy1"/>
    <dgm:cxn modelId="{5A570F44-DEBD-4022-B126-53705E20DA2A}" type="presParOf" srcId="{64309435-1F65-48D8-8B60-4CD51D14B5B2}" destId="{858B3088-F1F8-437D-AF00-1FB06F9F7E63}" srcOrd="2" destOrd="0" presId="urn:microsoft.com/office/officeart/2005/8/layout/hierarchy1"/>
    <dgm:cxn modelId="{B8B4BFEF-5D7D-4204-B421-139803093AA0}" type="presParOf" srcId="{64309435-1F65-48D8-8B60-4CD51D14B5B2}" destId="{7B0215ED-D597-4A30-8EA2-2C17F7D128EE}" srcOrd="3" destOrd="0" presId="urn:microsoft.com/office/officeart/2005/8/layout/hierarchy1"/>
    <dgm:cxn modelId="{087F70AD-C197-40BC-A3BA-68DCD0520893}" type="presParOf" srcId="{7B0215ED-D597-4A30-8EA2-2C17F7D128EE}" destId="{281CCE58-74A9-4299-8824-E7146D99C713}" srcOrd="0" destOrd="0" presId="urn:microsoft.com/office/officeart/2005/8/layout/hierarchy1"/>
    <dgm:cxn modelId="{6A1464C5-6F45-4D3D-987D-4A820DFD1202}" type="presParOf" srcId="{281CCE58-74A9-4299-8824-E7146D99C713}" destId="{91BC9254-6960-4D2D-B2B2-FCB22C434094}" srcOrd="0" destOrd="0" presId="urn:microsoft.com/office/officeart/2005/8/layout/hierarchy1"/>
    <dgm:cxn modelId="{A2A8AE14-A0F0-4E21-BDAE-48E9E25BF5C3}" type="presParOf" srcId="{281CCE58-74A9-4299-8824-E7146D99C713}" destId="{5A34E23C-B898-4BBD-936D-023FD9E8BA2F}" srcOrd="1" destOrd="0" presId="urn:microsoft.com/office/officeart/2005/8/layout/hierarchy1"/>
    <dgm:cxn modelId="{2CD79691-F153-44C6-950A-DC2C55A4471B}" type="presParOf" srcId="{7B0215ED-D597-4A30-8EA2-2C17F7D128EE}" destId="{761A76F0-40D0-4034-9267-719DC096E176}" srcOrd="1" destOrd="0" presId="urn:microsoft.com/office/officeart/2005/8/layout/hierarchy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82CB8D0-0D7A-498E-8B38-9F3F057CDCB4}" type="doc">
      <dgm:prSet loTypeId="urn:microsoft.com/office/officeart/2005/8/layout/list1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D47B5343-2B36-4142-A8DE-8CD16BAFAFD8}">
      <dgm:prSet phldrT="[Текст]" custT="1"/>
      <dgm:spPr/>
      <dgm:t>
        <a:bodyPr/>
        <a:lstStyle/>
        <a:p>
          <a:r>
            <a:rPr lang="ru-RU" sz="3200" dirty="0" smtClean="0">
              <a:solidFill>
                <a:srgbClr val="002060"/>
              </a:solidFill>
            </a:rPr>
            <a:t>Дивергентная эволюция</a:t>
          </a:r>
          <a:endParaRPr lang="ru-RU" sz="3200" dirty="0">
            <a:solidFill>
              <a:srgbClr val="002060"/>
            </a:solidFill>
          </a:endParaRPr>
        </a:p>
      </dgm:t>
    </dgm:pt>
    <dgm:pt modelId="{82DD562F-134E-4B4D-A48C-54D626152C4F}" type="parTrans" cxnId="{2DEF02F8-B2A2-488C-BC66-E0C3B4904848}">
      <dgm:prSet/>
      <dgm:spPr/>
      <dgm:t>
        <a:bodyPr/>
        <a:lstStyle/>
        <a:p>
          <a:endParaRPr lang="ru-RU" sz="3200">
            <a:solidFill>
              <a:srgbClr val="002060"/>
            </a:solidFill>
          </a:endParaRPr>
        </a:p>
      </dgm:t>
    </dgm:pt>
    <dgm:pt modelId="{607ED456-2388-4DCF-A959-AB77D092F95B}" type="sibTrans" cxnId="{2DEF02F8-B2A2-488C-BC66-E0C3B4904848}">
      <dgm:prSet/>
      <dgm:spPr/>
      <dgm:t>
        <a:bodyPr/>
        <a:lstStyle/>
        <a:p>
          <a:endParaRPr lang="ru-RU" sz="3200">
            <a:solidFill>
              <a:srgbClr val="002060"/>
            </a:solidFill>
          </a:endParaRPr>
        </a:p>
      </dgm:t>
    </dgm:pt>
    <dgm:pt modelId="{D26B9DB5-F527-466F-8FC5-682956F07BAE}">
      <dgm:prSet phldrT="[Текст]" custT="1"/>
      <dgm:spPr/>
      <dgm:t>
        <a:bodyPr/>
        <a:lstStyle/>
        <a:p>
          <a:r>
            <a:rPr lang="ru-RU" sz="3200" dirty="0" smtClean="0">
              <a:solidFill>
                <a:srgbClr val="002060"/>
              </a:solidFill>
            </a:rPr>
            <a:t>Конвергентная эволюция</a:t>
          </a:r>
          <a:endParaRPr lang="ru-RU" sz="3200" dirty="0">
            <a:solidFill>
              <a:srgbClr val="002060"/>
            </a:solidFill>
          </a:endParaRPr>
        </a:p>
      </dgm:t>
    </dgm:pt>
    <dgm:pt modelId="{28ACF587-7F46-48D1-B4C5-71FC3C1FFCB5}" type="parTrans" cxnId="{F2D4F5EF-FDD5-4EFB-86AB-86863594CEAF}">
      <dgm:prSet/>
      <dgm:spPr/>
      <dgm:t>
        <a:bodyPr/>
        <a:lstStyle/>
        <a:p>
          <a:endParaRPr lang="ru-RU" sz="3200">
            <a:solidFill>
              <a:srgbClr val="002060"/>
            </a:solidFill>
          </a:endParaRPr>
        </a:p>
      </dgm:t>
    </dgm:pt>
    <dgm:pt modelId="{8F3D00BA-BDD3-45FC-A15D-4F59806E2C34}" type="sibTrans" cxnId="{F2D4F5EF-FDD5-4EFB-86AB-86863594CEAF}">
      <dgm:prSet/>
      <dgm:spPr/>
      <dgm:t>
        <a:bodyPr/>
        <a:lstStyle/>
        <a:p>
          <a:endParaRPr lang="ru-RU" sz="3200">
            <a:solidFill>
              <a:srgbClr val="002060"/>
            </a:solidFill>
          </a:endParaRPr>
        </a:p>
      </dgm:t>
    </dgm:pt>
    <dgm:pt modelId="{9EBEC313-C231-4436-9E95-D08BC34FCB3E}">
      <dgm:prSet phldrT="[Текст]" custT="1"/>
      <dgm:spPr/>
      <dgm:t>
        <a:bodyPr/>
        <a:lstStyle/>
        <a:p>
          <a:r>
            <a:rPr lang="ru-RU" sz="3200" dirty="0" smtClean="0">
              <a:solidFill>
                <a:srgbClr val="002060"/>
              </a:solidFill>
            </a:rPr>
            <a:t>Параллельная эволюция </a:t>
          </a:r>
          <a:endParaRPr lang="ru-RU" sz="3200" dirty="0">
            <a:solidFill>
              <a:srgbClr val="002060"/>
            </a:solidFill>
          </a:endParaRPr>
        </a:p>
      </dgm:t>
    </dgm:pt>
    <dgm:pt modelId="{EA162869-4D90-439C-86C0-AD1C13FBDCAA}" type="parTrans" cxnId="{12BD8F4C-6421-486A-9324-35BE73114283}">
      <dgm:prSet/>
      <dgm:spPr/>
      <dgm:t>
        <a:bodyPr/>
        <a:lstStyle/>
        <a:p>
          <a:endParaRPr lang="ru-RU" sz="3200">
            <a:solidFill>
              <a:srgbClr val="002060"/>
            </a:solidFill>
          </a:endParaRPr>
        </a:p>
      </dgm:t>
    </dgm:pt>
    <dgm:pt modelId="{BEF74147-E5B5-444E-9744-728EAF62A2B8}" type="sibTrans" cxnId="{12BD8F4C-6421-486A-9324-35BE73114283}">
      <dgm:prSet/>
      <dgm:spPr/>
      <dgm:t>
        <a:bodyPr/>
        <a:lstStyle/>
        <a:p>
          <a:endParaRPr lang="ru-RU" sz="3200">
            <a:solidFill>
              <a:srgbClr val="002060"/>
            </a:solidFill>
          </a:endParaRPr>
        </a:p>
      </dgm:t>
    </dgm:pt>
    <dgm:pt modelId="{F8B4076D-C9EA-4FE2-BB0F-2D3B68FE8A62}">
      <dgm:prSet custT="1"/>
      <dgm:spPr/>
      <dgm:t>
        <a:bodyPr/>
        <a:lstStyle/>
        <a:p>
          <a:r>
            <a:rPr lang="ru-RU" sz="3200" dirty="0" smtClean="0">
              <a:solidFill>
                <a:srgbClr val="002060"/>
              </a:solidFill>
            </a:rPr>
            <a:t>Филетическая эволюция</a:t>
          </a:r>
          <a:endParaRPr lang="ru-RU" sz="3200" dirty="0">
            <a:solidFill>
              <a:srgbClr val="002060"/>
            </a:solidFill>
          </a:endParaRPr>
        </a:p>
      </dgm:t>
    </dgm:pt>
    <dgm:pt modelId="{9F016023-3A06-46A7-B417-746BB5191181}" type="parTrans" cxnId="{D2B0F838-7846-4BF2-98EC-65CBC96866B4}">
      <dgm:prSet/>
      <dgm:spPr/>
      <dgm:t>
        <a:bodyPr/>
        <a:lstStyle/>
        <a:p>
          <a:endParaRPr lang="ru-RU" sz="3200">
            <a:solidFill>
              <a:srgbClr val="002060"/>
            </a:solidFill>
          </a:endParaRPr>
        </a:p>
      </dgm:t>
    </dgm:pt>
    <dgm:pt modelId="{3ABDC874-CD01-4C76-8C9D-22FA1117D585}" type="sibTrans" cxnId="{D2B0F838-7846-4BF2-98EC-65CBC96866B4}">
      <dgm:prSet/>
      <dgm:spPr/>
      <dgm:t>
        <a:bodyPr/>
        <a:lstStyle/>
        <a:p>
          <a:endParaRPr lang="ru-RU" sz="3200">
            <a:solidFill>
              <a:srgbClr val="002060"/>
            </a:solidFill>
          </a:endParaRPr>
        </a:p>
      </dgm:t>
    </dgm:pt>
    <dgm:pt modelId="{E2E54DA9-CA37-4D2C-9B6E-0190892BC9F6}" type="pres">
      <dgm:prSet presAssocID="{F82CB8D0-0D7A-498E-8B38-9F3F057CDCB4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8149E2A-1396-492E-B657-F3C431162EBE}" type="pres">
      <dgm:prSet presAssocID="{F8B4076D-C9EA-4FE2-BB0F-2D3B68FE8A62}" presName="parentLin" presStyleCnt="0"/>
      <dgm:spPr/>
    </dgm:pt>
    <dgm:pt modelId="{B8214EE5-6AEC-48F1-8E14-B1DEB9DD766F}" type="pres">
      <dgm:prSet presAssocID="{F8B4076D-C9EA-4FE2-BB0F-2D3B68FE8A62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21895B31-BF29-4F4F-9B34-2E613A0E7E30}" type="pres">
      <dgm:prSet presAssocID="{F8B4076D-C9EA-4FE2-BB0F-2D3B68FE8A62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7DF295-CDD9-48C4-B645-EFF95C4BCB3B}" type="pres">
      <dgm:prSet presAssocID="{F8B4076D-C9EA-4FE2-BB0F-2D3B68FE8A62}" presName="negativeSpace" presStyleCnt="0"/>
      <dgm:spPr/>
    </dgm:pt>
    <dgm:pt modelId="{EDB55702-6B53-47BD-8CCB-DE76088150B0}" type="pres">
      <dgm:prSet presAssocID="{F8B4076D-C9EA-4FE2-BB0F-2D3B68FE8A62}" presName="childText" presStyleLbl="conFgAcc1" presStyleIdx="0" presStyleCnt="4">
        <dgm:presLayoutVars>
          <dgm:bulletEnabled val="1"/>
        </dgm:presLayoutVars>
      </dgm:prSet>
      <dgm:spPr/>
    </dgm:pt>
    <dgm:pt modelId="{2A42C6C2-9A86-4AED-991E-9B30F7CC7D43}" type="pres">
      <dgm:prSet presAssocID="{3ABDC874-CD01-4C76-8C9D-22FA1117D585}" presName="spaceBetweenRectangles" presStyleCnt="0"/>
      <dgm:spPr/>
    </dgm:pt>
    <dgm:pt modelId="{262F05D8-60F7-4BF7-9CD5-0E8097760AEC}" type="pres">
      <dgm:prSet presAssocID="{D47B5343-2B36-4142-A8DE-8CD16BAFAFD8}" presName="parentLin" presStyleCnt="0"/>
      <dgm:spPr/>
    </dgm:pt>
    <dgm:pt modelId="{EA41A297-59E0-414E-97FD-E53051B09B13}" type="pres">
      <dgm:prSet presAssocID="{D47B5343-2B36-4142-A8DE-8CD16BAFAFD8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83B84740-198F-44D8-87C3-BD8589D66D45}" type="pres">
      <dgm:prSet presAssocID="{D47B5343-2B36-4142-A8DE-8CD16BAFAFD8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77955F-BB6C-4CA6-A1E0-EC12867F8B5A}" type="pres">
      <dgm:prSet presAssocID="{D47B5343-2B36-4142-A8DE-8CD16BAFAFD8}" presName="negativeSpace" presStyleCnt="0"/>
      <dgm:spPr/>
    </dgm:pt>
    <dgm:pt modelId="{5AEFC95F-869C-4EC4-97B8-F1E0BE9B56D7}" type="pres">
      <dgm:prSet presAssocID="{D47B5343-2B36-4142-A8DE-8CD16BAFAFD8}" presName="childText" presStyleLbl="conFgAcc1" presStyleIdx="1" presStyleCnt="4">
        <dgm:presLayoutVars>
          <dgm:bulletEnabled val="1"/>
        </dgm:presLayoutVars>
      </dgm:prSet>
      <dgm:spPr/>
    </dgm:pt>
    <dgm:pt modelId="{40DD2F46-4C7B-4F97-A8BB-144377E603E9}" type="pres">
      <dgm:prSet presAssocID="{607ED456-2388-4DCF-A959-AB77D092F95B}" presName="spaceBetweenRectangles" presStyleCnt="0"/>
      <dgm:spPr/>
    </dgm:pt>
    <dgm:pt modelId="{E4E9B0C1-C644-40AB-BA4B-AD6457E850E1}" type="pres">
      <dgm:prSet presAssocID="{D26B9DB5-F527-466F-8FC5-682956F07BAE}" presName="parentLin" presStyleCnt="0"/>
      <dgm:spPr/>
    </dgm:pt>
    <dgm:pt modelId="{2C18E460-9F57-444E-8DE2-A414189C2E67}" type="pres">
      <dgm:prSet presAssocID="{D26B9DB5-F527-466F-8FC5-682956F07BAE}" presName="parentLeftMargin" presStyleLbl="node1" presStyleIdx="1" presStyleCnt="4"/>
      <dgm:spPr/>
      <dgm:t>
        <a:bodyPr/>
        <a:lstStyle/>
        <a:p>
          <a:endParaRPr lang="ru-RU"/>
        </a:p>
      </dgm:t>
    </dgm:pt>
    <dgm:pt modelId="{4EC47EE5-2958-4F4B-99B1-833D86547695}" type="pres">
      <dgm:prSet presAssocID="{D26B9DB5-F527-466F-8FC5-682956F07BAE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1559F0-EFB1-455A-951E-C5AA9D442B6F}" type="pres">
      <dgm:prSet presAssocID="{D26B9DB5-F527-466F-8FC5-682956F07BAE}" presName="negativeSpace" presStyleCnt="0"/>
      <dgm:spPr/>
    </dgm:pt>
    <dgm:pt modelId="{F42EF5C6-820F-4208-A04C-91EF62917789}" type="pres">
      <dgm:prSet presAssocID="{D26B9DB5-F527-466F-8FC5-682956F07BAE}" presName="childText" presStyleLbl="conFgAcc1" presStyleIdx="2" presStyleCnt="4">
        <dgm:presLayoutVars>
          <dgm:bulletEnabled val="1"/>
        </dgm:presLayoutVars>
      </dgm:prSet>
      <dgm:spPr/>
    </dgm:pt>
    <dgm:pt modelId="{3841B8DD-7279-4C57-B1F3-5D43CB355E36}" type="pres">
      <dgm:prSet presAssocID="{8F3D00BA-BDD3-45FC-A15D-4F59806E2C34}" presName="spaceBetweenRectangles" presStyleCnt="0"/>
      <dgm:spPr/>
    </dgm:pt>
    <dgm:pt modelId="{5C430B27-2D30-4EF0-92FA-29FA433FA709}" type="pres">
      <dgm:prSet presAssocID="{9EBEC313-C231-4436-9E95-D08BC34FCB3E}" presName="parentLin" presStyleCnt="0"/>
      <dgm:spPr/>
    </dgm:pt>
    <dgm:pt modelId="{8D16C023-4247-42FE-8801-2C165993E5C0}" type="pres">
      <dgm:prSet presAssocID="{9EBEC313-C231-4436-9E95-D08BC34FCB3E}" presName="parentLeftMargin" presStyleLbl="node1" presStyleIdx="2" presStyleCnt="4"/>
      <dgm:spPr/>
      <dgm:t>
        <a:bodyPr/>
        <a:lstStyle/>
        <a:p>
          <a:endParaRPr lang="ru-RU"/>
        </a:p>
      </dgm:t>
    </dgm:pt>
    <dgm:pt modelId="{4E7314FC-2B9C-4D33-899B-B43674E55D8D}" type="pres">
      <dgm:prSet presAssocID="{9EBEC313-C231-4436-9E95-D08BC34FCB3E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1BFB09-855F-4DA2-9BAA-54578F3363CD}" type="pres">
      <dgm:prSet presAssocID="{9EBEC313-C231-4436-9E95-D08BC34FCB3E}" presName="negativeSpace" presStyleCnt="0"/>
      <dgm:spPr/>
    </dgm:pt>
    <dgm:pt modelId="{BFB88E64-C8A1-478F-9FD4-756E6406FD19}" type="pres">
      <dgm:prSet presAssocID="{9EBEC313-C231-4436-9E95-D08BC34FCB3E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2DEF02F8-B2A2-488C-BC66-E0C3B4904848}" srcId="{F82CB8D0-0D7A-498E-8B38-9F3F057CDCB4}" destId="{D47B5343-2B36-4142-A8DE-8CD16BAFAFD8}" srcOrd="1" destOrd="0" parTransId="{82DD562F-134E-4B4D-A48C-54D626152C4F}" sibTransId="{607ED456-2388-4DCF-A959-AB77D092F95B}"/>
    <dgm:cxn modelId="{D2B0F838-7846-4BF2-98EC-65CBC96866B4}" srcId="{F82CB8D0-0D7A-498E-8B38-9F3F057CDCB4}" destId="{F8B4076D-C9EA-4FE2-BB0F-2D3B68FE8A62}" srcOrd="0" destOrd="0" parTransId="{9F016023-3A06-46A7-B417-746BB5191181}" sibTransId="{3ABDC874-CD01-4C76-8C9D-22FA1117D585}"/>
    <dgm:cxn modelId="{F2D4F5EF-FDD5-4EFB-86AB-86863594CEAF}" srcId="{F82CB8D0-0D7A-498E-8B38-9F3F057CDCB4}" destId="{D26B9DB5-F527-466F-8FC5-682956F07BAE}" srcOrd="2" destOrd="0" parTransId="{28ACF587-7F46-48D1-B4C5-71FC3C1FFCB5}" sibTransId="{8F3D00BA-BDD3-45FC-A15D-4F59806E2C34}"/>
    <dgm:cxn modelId="{E943FC90-73C5-41F5-868E-28F43E40E38E}" type="presOf" srcId="{F82CB8D0-0D7A-498E-8B38-9F3F057CDCB4}" destId="{E2E54DA9-CA37-4D2C-9B6E-0190892BC9F6}" srcOrd="0" destOrd="0" presId="urn:microsoft.com/office/officeart/2005/8/layout/list1"/>
    <dgm:cxn modelId="{7BDE5A78-490B-4EE8-9356-CB06C293C77D}" type="presOf" srcId="{9EBEC313-C231-4436-9E95-D08BC34FCB3E}" destId="{4E7314FC-2B9C-4D33-899B-B43674E55D8D}" srcOrd="1" destOrd="0" presId="urn:microsoft.com/office/officeart/2005/8/layout/list1"/>
    <dgm:cxn modelId="{D1AA7B86-3DA2-471B-95BE-EBA4364442E2}" type="presOf" srcId="{F8B4076D-C9EA-4FE2-BB0F-2D3B68FE8A62}" destId="{B8214EE5-6AEC-48F1-8E14-B1DEB9DD766F}" srcOrd="0" destOrd="0" presId="urn:microsoft.com/office/officeart/2005/8/layout/list1"/>
    <dgm:cxn modelId="{84458FEE-F696-4E4B-A7A1-6F6F52F28D6B}" type="presOf" srcId="{D47B5343-2B36-4142-A8DE-8CD16BAFAFD8}" destId="{83B84740-198F-44D8-87C3-BD8589D66D45}" srcOrd="1" destOrd="0" presId="urn:microsoft.com/office/officeart/2005/8/layout/list1"/>
    <dgm:cxn modelId="{D7F56BF5-BC24-479D-BB2B-1A15E2BE3818}" type="presOf" srcId="{D26B9DB5-F527-466F-8FC5-682956F07BAE}" destId="{4EC47EE5-2958-4F4B-99B1-833D86547695}" srcOrd="1" destOrd="0" presId="urn:microsoft.com/office/officeart/2005/8/layout/list1"/>
    <dgm:cxn modelId="{B64F0DE9-86B1-4E0E-ABDF-C877F1BA0B6C}" type="presOf" srcId="{F8B4076D-C9EA-4FE2-BB0F-2D3B68FE8A62}" destId="{21895B31-BF29-4F4F-9B34-2E613A0E7E30}" srcOrd="1" destOrd="0" presId="urn:microsoft.com/office/officeart/2005/8/layout/list1"/>
    <dgm:cxn modelId="{F2C679C0-5CFF-484D-9691-897FB079D0B5}" type="presOf" srcId="{D47B5343-2B36-4142-A8DE-8CD16BAFAFD8}" destId="{EA41A297-59E0-414E-97FD-E53051B09B13}" srcOrd="0" destOrd="0" presId="urn:microsoft.com/office/officeart/2005/8/layout/list1"/>
    <dgm:cxn modelId="{12BD8F4C-6421-486A-9324-35BE73114283}" srcId="{F82CB8D0-0D7A-498E-8B38-9F3F057CDCB4}" destId="{9EBEC313-C231-4436-9E95-D08BC34FCB3E}" srcOrd="3" destOrd="0" parTransId="{EA162869-4D90-439C-86C0-AD1C13FBDCAA}" sibTransId="{BEF74147-E5B5-444E-9744-728EAF62A2B8}"/>
    <dgm:cxn modelId="{0E8CCB38-275E-4F1B-855A-B7E2C8EA5399}" type="presOf" srcId="{D26B9DB5-F527-466F-8FC5-682956F07BAE}" destId="{2C18E460-9F57-444E-8DE2-A414189C2E67}" srcOrd="0" destOrd="0" presId="urn:microsoft.com/office/officeart/2005/8/layout/list1"/>
    <dgm:cxn modelId="{D52472D3-A59C-487D-92A9-314424E06FBE}" type="presOf" srcId="{9EBEC313-C231-4436-9E95-D08BC34FCB3E}" destId="{8D16C023-4247-42FE-8801-2C165993E5C0}" srcOrd="0" destOrd="0" presId="urn:microsoft.com/office/officeart/2005/8/layout/list1"/>
    <dgm:cxn modelId="{0AF70493-E672-427A-B63A-8C9B51401214}" type="presParOf" srcId="{E2E54DA9-CA37-4D2C-9B6E-0190892BC9F6}" destId="{58149E2A-1396-492E-B657-F3C431162EBE}" srcOrd="0" destOrd="0" presId="urn:microsoft.com/office/officeart/2005/8/layout/list1"/>
    <dgm:cxn modelId="{9A8B0D7E-51C8-47C1-97CF-F4C516B63A17}" type="presParOf" srcId="{58149E2A-1396-492E-B657-F3C431162EBE}" destId="{B8214EE5-6AEC-48F1-8E14-B1DEB9DD766F}" srcOrd="0" destOrd="0" presId="urn:microsoft.com/office/officeart/2005/8/layout/list1"/>
    <dgm:cxn modelId="{FB113E1F-6F80-4FF4-B1F6-98EFE70F2673}" type="presParOf" srcId="{58149E2A-1396-492E-B657-F3C431162EBE}" destId="{21895B31-BF29-4F4F-9B34-2E613A0E7E30}" srcOrd="1" destOrd="0" presId="urn:microsoft.com/office/officeart/2005/8/layout/list1"/>
    <dgm:cxn modelId="{2C285CDA-D843-4B20-B0A7-9E7C9CA429DD}" type="presParOf" srcId="{E2E54DA9-CA37-4D2C-9B6E-0190892BC9F6}" destId="{FE7DF295-CDD9-48C4-B645-EFF95C4BCB3B}" srcOrd="1" destOrd="0" presId="urn:microsoft.com/office/officeart/2005/8/layout/list1"/>
    <dgm:cxn modelId="{24CD6C51-D5FB-4432-935B-7F0103EB5D37}" type="presParOf" srcId="{E2E54DA9-CA37-4D2C-9B6E-0190892BC9F6}" destId="{EDB55702-6B53-47BD-8CCB-DE76088150B0}" srcOrd="2" destOrd="0" presId="urn:microsoft.com/office/officeart/2005/8/layout/list1"/>
    <dgm:cxn modelId="{D9C4FA61-77FB-4E8D-B01D-655F2DD703F0}" type="presParOf" srcId="{E2E54DA9-CA37-4D2C-9B6E-0190892BC9F6}" destId="{2A42C6C2-9A86-4AED-991E-9B30F7CC7D43}" srcOrd="3" destOrd="0" presId="urn:microsoft.com/office/officeart/2005/8/layout/list1"/>
    <dgm:cxn modelId="{BCE1ECDA-501A-4845-BAC3-4F2FD144FCE0}" type="presParOf" srcId="{E2E54DA9-CA37-4D2C-9B6E-0190892BC9F6}" destId="{262F05D8-60F7-4BF7-9CD5-0E8097760AEC}" srcOrd="4" destOrd="0" presId="urn:microsoft.com/office/officeart/2005/8/layout/list1"/>
    <dgm:cxn modelId="{E24B1791-753B-4532-8596-0A5256011247}" type="presParOf" srcId="{262F05D8-60F7-4BF7-9CD5-0E8097760AEC}" destId="{EA41A297-59E0-414E-97FD-E53051B09B13}" srcOrd="0" destOrd="0" presId="urn:microsoft.com/office/officeart/2005/8/layout/list1"/>
    <dgm:cxn modelId="{873A03AA-493F-415E-B719-03BC5BFF3893}" type="presParOf" srcId="{262F05D8-60F7-4BF7-9CD5-0E8097760AEC}" destId="{83B84740-198F-44D8-87C3-BD8589D66D45}" srcOrd="1" destOrd="0" presId="urn:microsoft.com/office/officeart/2005/8/layout/list1"/>
    <dgm:cxn modelId="{BEE9839A-A925-4B18-BA57-E55A89BD996F}" type="presParOf" srcId="{E2E54DA9-CA37-4D2C-9B6E-0190892BC9F6}" destId="{5C77955F-BB6C-4CA6-A1E0-EC12867F8B5A}" srcOrd="5" destOrd="0" presId="urn:microsoft.com/office/officeart/2005/8/layout/list1"/>
    <dgm:cxn modelId="{FF7B1FF6-374B-4D17-9B92-EF6BFB47BB8F}" type="presParOf" srcId="{E2E54DA9-CA37-4D2C-9B6E-0190892BC9F6}" destId="{5AEFC95F-869C-4EC4-97B8-F1E0BE9B56D7}" srcOrd="6" destOrd="0" presId="urn:microsoft.com/office/officeart/2005/8/layout/list1"/>
    <dgm:cxn modelId="{032109B1-A442-46FD-8A8D-37BDE9DDC35B}" type="presParOf" srcId="{E2E54DA9-CA37-4D2C-9B6E-0190892BC9F6}" destId="{40DD2F46-4C7B-4F97-A8BB-144377E603E9}" srcOrd="7" destOrd="0" presId="urn:microsoft.com/office/officeart/2005/8/layout/list1"/>
    <dgm:cxn modelId="{31F46A7E-5154-4953-9A40-D274BF95CA46}" type="presParOf" srcId="{E2E54DA9-CA37-4D2C-9B6E-0190892BC9F6}" destId="{E4E9B0C1-C644-40AB-BA4B-AD6457E850E1}" srcOrd="8" destOrd="0" presId="urn:microsoft.com/office/officeart/2005/8/layout/list1"/>
    <dgm:cxn modelId="{B34DD59A-EA0D-4231-816C-6819E70BD0BD}" type="presParOf" srcId="{E4E9B0C1-C644-40AB-BA4B-AD6457E850E1}" destId="{2C18E460-9F57-444E-8DE2-A414189C2E67}" srcOrd="0" destOrd="0" presId="urn:microsoft.com/office/officeart/2005/8/layout/list1"/>
    <dgm:cxn modelId="{41A353F2-815A-4AA0-B3B9-B98E4E6B258A}" type="presParOf" srcId="{E4E9B0C1-C644-40AB-BA4B-AD6457E850E1}" destId="{4EC47EE5-2958-4F4B-99B1-833D86547695}" srcOrd="1" destOrd="0" presId="urn:microsoft.com/office/officeart/2005/8/layout/list1"/>
    <dgm:cxn modelId="{052C687A-DDA5-4131-8E29-EF74A136A0B9}" type="presParOf" srcId="{E2E54DA9-CA37-4D2C-9B6E-0190892BC9F6}" destId="{651559F0-EFB1-455A-951E-C5AA9D442B6F}" srcOrd="9" destOrd="0" presId="urn:microsoft.com/office/officeart/2005/8/layout/list1"/>
    <dgm:cxn modelId="{5CEED767-835D-4E64-9E8F-878F94BDA4A5}" type="presParOf" srcId="{E2E54DA9-CA37-4D2C-9B6E-0190892BC9F6}" destId="{F42EF5C6-820F-4208-A04C-91EF62917789}" srcOrd="10" destOrd="0" presId="urn:microsoft.com/office/officeart/2005/8/layout/list1"/>
    <dgm:cxn modelId="{CF31333D-662D-4C38-9D29-3E1880422AF4}" type="presParOf" srcId="{E2E54DA9-CA37-4D2C-9B6E-0190892BC9F6}" destId="{3841B8DD-7279-4C57-B1F3-5D43CB355E36}" srcOrd="11" destOrd="0" presId="urn:microsoft.com/office/officeart/2005/8/layout/list1"/>
    <dgm:cxn modelId="{D05BBC46-B332-4384-804C-B695EA545B7A}" type="presParOf" srcId="{E2E54DA9-CA37-4D2C-9B6E-0190892BC9F6}" destId="{5C430B27-2D30-4EF0-92FA-29FA433FA709}" srcOrd="12" destOrd="0" presId="urn:microsoft.com/office/officeart/2005/8/layout/list1"/>
    <dgm:cxn modelId="{FC93D398-46EE-43E0-A039-92E59E9C53BC}" type="presParOf" srcId="{5C430B27-2D30-4EF0-92FA-29FA433FA709}" destId="{8D16C023-4247-42FE-8801-2C165993E5C0}" srcOrd="0" destOrd="0" presId="urn:microsoft.com/office/officeart/2005/8/layout/list1"/>
    <dgm:cxn modelId="{9BA0896E-FDA1-43E5-A7A1-D825B7DF37C2}" type="presParOf" srcId="{5C430B27-2D30-4EF0-92FA-29FA433FA709}" destId="{4E7314FC-2B9C-4D33-899B-B43674E55D8D}" srcOrd="1" destOrd="0" presId="urn:microsoft.com/office/officeart/2005/8/layout/list1"/>
    <dgm:cxn modelId="{0A01FF4D-BAA0-422A-A1F4-C92F98B1479F}" type="presParOf" srcId="{E2E54DA9-CA37-4D2C-9B6E-0190892BC9F6}" destId="{B21BFB09-855F-4DA2-9BAA-54578F3363CD}" srcOrd="13" destOrd="0" presId="urn:microsoft.com/office/officeart/2005/8/layout/list1"/>
    <dgm:cxn modelId="{A87801B5-51E0-4F5C-8051-9A449FC796C9}" type="presParOf" srcId="{E2E54DA9-CA37-4D2C-9B6E-0190892BC9F6}" destId="{BFB88E64-C8A1-478F-9FD4-756E6406FD19}" srcOrd="14" destOrd="0" presId="urn:microsoft.com/office/officeart/2005/8/layout/list1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AA1A480-5AD3-4F11-96A5-9A31C7ED1768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23835FD-48FC-4C8F-A2EF-946D740B3CC8}">
      <dgm:prSet phldrT="[Текст]" custT="1"/>
      <dgm:spPr/>
      <dgm:t>
        <a:bodyPr/>
        <a:lstStyle/>
        <a:p>
          <a:r>
            <a:rPr lang="ru-RU" sz="2000" dirty="0" smtClean="0">
              <a:solidFill>
                <a:srgbClr val="002060"/>
              </a:solidFill>
            </a:rPr>
            <a:t>Правило необратимости эволюции</a:t>
          </a:r>
          <a:endParaRPr lang="ru-RU" sz="2000" dirty="0">
            <a:solidFill>
              <a:srgbClr val="002060"/>
            </a:solidFill>
          </a:endParaRPr>
        </a:p>
      </dgm:t>
    </dgm:pt>
    <dgm:pt modelId="{F5CABA19-E5C0-45E2-9D68-B13F5495F631}" type="parTrans" cxnId="{143D2F72-73EF-4B23-B8EE-C057D477B86F}">
      <dgm:prSet/>
      <dgm:spPr/>
      <dgm:t>
        <a:bodyPr/>
        <a:lstStyle/>
        <a:p>
          <a:endParaRPr lang="ru-RU"/>
        </a:p>
      </dgm:t>
    </dgm:pt>
    <dgm:pt modelId="{824E24DE-D7C6-4267-B1C2-6D0A8F37BDA7}" type="sibTrans" cxnId="{143D2F72-73EF-4B23-B8EE-C057D477B86F}">
      <dgm:prSet/>
      <dgm:spPr/>
      <dgm:t>
        <a:bodyPr/>
        <a:lstStyle/>
        <a:p>
          <a:endParaRPr lang="ru-RU"/>
        </a:p>
      </dgm:t>
    </dgm:pt>
    <dgm:pt modelId="{DA3A6F15-4C79-4A1C-8334-9BE36D3DECBF}">
      <dgm:prSet/>
      <dgm:spPr/>
      <dgm:t>
        <a:bodyPr/>
        <a:lstStyle/>
        <a:p>
          <a:r>
            <a:rPr lang="ru-RU" dirty="0" err="1" smtClean="0"/>
            <a:t>Л.Долло</a:t>
          </a:r>
          <a:r>
            <a:rPr lang="ru-RU" dirty="0" smtClean="0"/>
            <a:t> (1893) эволюционный процесс необратим, организм не может вернуться к состоянию, имевшему место в ряду его предков</a:t>
          </a:r>
          <a:endParaRPr lang="ru-RU" dirty="0"/>
        </a:p>
      </dgm:t>
    </dgm:pt>
    <dgm:pt modelId="{98C499BE-7C25-4A65-8403-BCCCEF895E67}" type="parTrans" cxnId="{7D5DA4FF-DD2D-4E2B-A6A2-5ACD2082FD24}">
      <dgm:prSet/>
      <dgm:spPr/>
      <dgm:t>
        <a:bodyPr/>
        <a:lstStyle/>
        <a:p>
          <a:endParaRPr lang="ru-RU"/>
        </a:p>
      </dgm:t>
    </dgm:pt>
    <dgm:pt modelId="{D0B98517-2BC9-49CC-8B2C-425BA1D8CC23}" type="sibTrans" cxnId="{7D5DA4FF-DD2D-4E2B-A6A2-5ACD2082FD24}">
      <dgm:prSet/>
      <dgm:spPr/>
      <dgm:t>
        <a:bodyPr/>
        <a:lstStyle/>
        <a:p>
          <a:endParaRPr lang="ru-RU"/>
        </a:p>
      </dgm:t>
    </dgm:pt>
    <dgm:pt modelId="{D25E325A-04AF-44F3-8EF0-DE4BDF20DF95}">
      <dgm:prSet custT="1"/>
      <dgm:spPr/>
      <dgm:t>
        <a:bodyPr/>
        <a:lstStyle/>
        <a:p>
          <a:r>
            <a:rPr lang="ru-RU" sz="2000" dirty="0" smtClean="0">
              <a:solidFill>
                <a:srgbClr val="002060"/>
              </a:solidFill>
            </a:rPr>
            <a:t>Правило направленности эволюции</a:t>
          </a:r>
          <a:endParaRPr lang="ru-RU" sz="2000" dirty="0">
            <a:solidFill>
              <a:srgbClr val="002060"/>
            </a:solidFill>
          </a:endParaRPr>
        </a:p>
      </dgm:t>
    </dgm:pt>
    <dgm:pt modelId="{5361923D-70E0-400F-975B-32D43391D3CE}" type="parTrans" cxnId="{583BD487-F13A-4FE4-8F4A-368A46FCF56A}">
      <dgm:prSet/>
      <dgm:spPr/>
      <dgm:t>
        <a:bodyPr/>
        <a:lstStyle/>
        <a:p>
          <a:endParaRPr lang="ru-RU"/>
        </a:p>
      </dgm:t>
    </dgm:pt>
    <dgm:pt modelId="{5B279AF1-364E-4D1B-A3E2-F5E1BFD20DB5}" type="sibTrans" cxnId="{583BD487-F13A-4FE4-8F4A-368A46FCF56A}">
      <dgm:prSet/>
      <dgm:spPr/>
      <dgm:t>
        <a:bodyPr/>
        <a:lstStyle/>
        <a:p>
          <a:endParaRPr lang="ru-RU"/>
        </a:p>
      </dgm:t>
    </dgm:pt>
    <dgm:pt modelId="{7EF7C3F7-5CFE-4506-A55B-FE8053F7B4E8}">
      <dgm:prSet custT="1"/>
      <dgm:spPr/>
      <dgm:t>
        <a:bodyPr/>
        <a:lstStyle/>
        <a:p>
          <a:r>
            <a:rPr lang="ru-RU" sz="2000" dirty="0" smtClean="0">
              <a:solidFill>
                <a:srgbClr val="002060"/>
              </a:solidFill>
            </a:rPr>
            <a:t>Правило происхождения от неспециализированных предков</a:t>
          </a:r>
          <a:endParaRPr lang="ru-RU" sz="2000" dirty="0">
            <a:solidFill>
              <a:srgbClr val="002060"/>
            </a:solidFill>
          </a:endParaRPr>
        </a:p>
      </dgm:t>
    </dgm:pt>
    <dgm:pt modelId="{9AEF133F-01B6-4C5B-B4A4-2104D1CD90FD}" type="parTrans" cxnId="{E03DCF60-FB63-4B82-982A-3B746F11F6F3}">
      <dgm:prSet/>
      <dgm:spPr/>
      <dgm:t>
        <a:bodyPr/>
        <a:lstStyle/>
        <a:p>
          <a:endParaRPr lang="ru-RU"/>
        </a:p>
      </dgm:t>
    </dgm:pt>
    <dgm:pt modelId="{2F7752BF-6375-4A71-92B2-32F7D33E201F}" type="sibTrans" cxnId="{E03DCF60-FB63-4B82-982A-3B746F11F6F3}">
      <dgm:prSet/>
      <dgm:spPr/>
      <dgm:t>
        <a:bodyPr/>
        <a:lstStyle/>
        <a:p>
          <a:endParaRPr lang="ru-RU"/>
        </a:p>
      </dgm:t>
    </dgm:pt>
    <dgm:pt modelId="{55536285-A641-4A61-B66B-339041854417}">
      <dgm:prSet custT="1"/>
      <dgm:spPr/>
      <dgm:t>
        <a:bodyPr/>
        <a:lstStyle/>
        <a:p>
          <a:r>
            <a:rPr lang="ru-RU" sz="2000" dirty="0" smtClean="0">
              <a:solidFill>
                <a:srgbClr val="002060"/>
              </a:solidFill>
            </a:rPr>
            <a:t>Правило прогрессирующей специализации</a:t>
          </a:r>
          <a:endParaRPr lang="ru-RU" sz="2000" dirty="0">
            <a:solidFill>
              <a:srgbClr val="002060"/>
            </a:solidFill>
          </a:endParaRPr>
        </a:p>
      </dgm:t>
    </dgm:pt>
    <dgm:pt modelId="{85FF58AF-F3EC-42D1-AFC7-BB19FC0BDF77}" type="parTrans" cxnId="{8DFA06D5-5D68-4C7B-AEF5-97DBA42ED2E9}">
      <dgm:prSet/>
      <dgm:spPr/>
      <dgm:t>
        <a:bodyPr/>
        <a:lstStyle/>
        <a:p>
          <a:endParaRPr lang="ru-RU"/>
        </a:p>
      </dgm:t>
    </dgm:pt>
    <dgm:pt modelId="{738728BE-48FB-4FAE-920A-90600DB65780}" type="sibTrans" cxnId="{8DFA06D5-5D68-4C7B-AEF5-97DBA42ED2E9}">
      <dgm:prSet/>
      <dgm:spPr/>
      <dgm:t>
        <a:bodyPr/>
        <a:lstStyle/>
        <a:p>
          <a:endParaRPr lang="ru-RU"/>
        </a:p>
      </dgm:t>
    </dgm:pt>
    <dgm:pt modelId="{26F506A1-62BA-404E-8091-6F2E13124078}">
      <dgm:prSet/>
      <dgm:spPr/>
      <dgm:t>
        <a:bodyPr/>
        <a:lstStyle/>
        <a:p>
          <a:r>
            <a:rPr lang="ru-RU" dirty="0" smtClean="0"/>
            <a:t>Э.Коп (1894) новые крупные систематические группы организмов происходят не от высших представителей предковых групп, а от низших - неспециализированных</a:t>
          </a:r>
          <a:endParaRPr lang="ru-RU" dirty="0"/>
        </a:p>
      </dgm:t>
    </dgm:pt>
    <dgm:pt modelId="{883492E0-5AFE-4EB9-8C6F-D397175FCE09}" type="parTrans" cxnId="{0D84B30F-0CD8-4042-8C4A-41EA7A13FDF6}">
      <dgm:prSet/>
      <dgm:spPr/>
      <dgm:t>
        <a:bodyPr/>
        <a:lstStyle/>
        <a:p>
          <a:endParaRPr lang="ru-RU"/>
        </a:p>
      </dgm:t>
    </dgm:pt>
    <dgm:pt modelId="{9EC689D2-C896-4EC6-B295-1429FC80BEC2}" type="sibTrans" cxnId="{0D84B30F-0CD8-4042-8C4A-41EA7A13FDF6}">
      <dgm:prSet/>
      <dgm:spPr/>
      <dgm:t>
        <a:bodyPr/>
        <a:lstStyle/>
        <a:p>
          <a:endParaRPr lang="ru-RU"/>
        </a:p>
      </dgm:t>
    </dgm:pt>
    <dgm:pt modelId="{0CF9DBC3-4E6A-4B08-AEB2-2F916AAE3494}">
      <dgm:prSet/>
      <dgm:spPr/>
      <dgm:t>
        <a:bodyPr/>
        <a:lstStyle/>
        <a:p>
          <a:pPr marL="0" indent="0">
            <a:spcAft>
              <a:spcPts val="0"/>
            </a:spcAft>
          </a:pPr>
          <a:r>
            <a:rPr lang="ru-RU" dirty="0" err="1" smtClean="0"/>
            <a:t>Ш.Депере</a:t>
          </a:r>
          <a:r>
            <a:rPr lang="ru-RU" dirty="0" smtClean="0"/>
            <a:t> (1874) если группа вступила на путь специализации, то в последующем своем филогенетическом развитии она будет углублять специализацию и совершенствовать приспособленность к определенным условиям</a:t>
          </a:r>
          <a:endParaRPr lang="ru-RU" dirty="0"/>
        </a:p>
      </dgm:t>
    </dgm:pt>
    <dgm:pt modelId="{E7329A8A-9C7B-4809-96C1-C4CD81DF568C}" type="parTrans" cxnId="{389CE651-162B-4952-9722-15DAB7249187}">
      <dgm:prSet/>
      <dgm:spPr/>
      <dgm:t>
        <a:bodyPr/>
        <a:lstStyle/>
        <a:p>
          <a:endParaRPr lang="ru-RU"/>
        </a:p>
      </dgm:t>
    </dgm:pt>
    <dgm:pt modelId="{756EC91B-10E3-493B-BEC1-D9413782EC34}" type="sibTrans" cxnId="{389CE651-162B-4952-9722-15DAB7249187}">
      <dgm:prSet/>
      <dgm:spPr/>
      <dgm:t>
        <a:bodyPr/>
        <a:lstStyle/>
        <a:p>
          <a:endParaRPr lang="ru-RU"/>
        </a:p>
      </dgm:t>
    </dgm:pt>
    <dgm:pt modelId="{781D8715-4ED4-42F7-8018-F6835F5BA353}" type="pres">
      <dgm:prSet presAssocID="{CAA1A480-5AD3-4F11-96A5-9A31C7ED1768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EFECFCB-0509-4612-A5CD-BA53D9B4C3FC}" type="pres">
      <dgm:prSet presAssocID="{D25E325A-04AF-44F3-8EF0-DE4BDF20DF95}" presName="parentLin" presStyleCnt="0"/>
      <dgm:spPr/>
    </dgm:pt>
    <dgm:pt modelId="{EE52DAF4-493E-480F-8A8E-79CC00F14892}" type="pres">
      <dgm:prSet presAssocID="{D25E325A-04AF-44F3-8EF0-DE4BDF20DF95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D09311D1-09A4-4852-A62A-1ECB698D21D7}" type="pres">
      <dgm:prSet presAssocID="{D25E325A-04AF-44F3-8EF0-DE4BDF20DF95}" presName="parentText" presStyleLbl="node1" presStyleIdx="0" presStyleCnt="4" custScaleX="13225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AFBDF8-5AC5-4ABB-BC30-5F7A05267A65}" type="pres">
      <dgm:prSet presAssocID="{D25E325A-04AF-44F3-8EF0-DE4BDF20DF95}" presName="negativeSpace" presStyleCnt="0"/>
      <dgm:spPr/>
    </dgm:pt>
    <dgm:pt modelId="{54AB2981-F46A-4BFB-81C1-44255E92C0B9}" type="pres">
      <dgm:prSet presAssocID="{D25E325A-04AF-44F3-8EF0-DE4BDF20DF95}" presName="childText" presStyleLbl="conFgAcc1" presStyleIdx="0" presStyleCnt="4">
        <dgm:presLayoutVars>
          <dgm:bulletEnabled val="1"/>
        </dgm:presLayoutVars>
      </dgm:prSet>
      <dgm:spPr/>
    </dgm:pt>
    <dgm:pt modelId="{0B529B43-2BC0-4672-98BF-215798E8720D}" type="pres">
      <dgm:prSet presAssocID="{5B279AF1-364E-4D1B-A3E2-F5E1BFD20DB5}" presName="spaceBetweenRectangles" presStyleCnt="0"/>
      <dgm:spPr/>
    </dgm:pt>
    <dgm:pt modelId="{238B7689-1A6B-42EB-B791-61ABE1F37116}" type="pres">
      <dgm:prSet presAssocID="{623835FD-48FC-4C8F-A2EF-946D740B3CC8}" presName="parentLin" presStyleCnt="0"/>
      <dgm:spPr/>
    </dgm:pt>
    <dgm:pt modelId="{21516510-51F9-4BDB-9C42-8CDD14B9E815}" type="pres">
      <dgm:prSet presAssocID="{623835FD-48FC-4C8F-A2EF-946D740B3CC8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404E5AD9-AC43-44D5-8344-6BCF49DE4127}" type="pres">
      <dgm:prSet presAssocID="{623835FD-48FC-4C8F-A2EF-946D740B3CC8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DBE2DD-85BA-4E22-9ED4-682A65D5ABF2}" type="pres">
      <dgm:prSet presAssocID="{623835FD-48FC-4C8F-A2EF-946D740B3CC8}" presName="negativeSpace" presStyleCnt="0"/>
      <dgm:spPr/>
    </dgm:pt>
    <dgm:pt modelId="{2C87F0E7-9358-4897-B3AA-DE69740BBCF7}" type="pres">
      <dgm:prSet presAssocID="{623835FD-48FC-4C8F-A2EF-946D740B3CC8}" presName="childText" presStyleLbl="conFg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BEAA6A-DC25-41EA-8920-637E8BAE9A12}" type="pres">
      <dgm:prSet presAssocID="{824E24DE-D7C6-4267-B1C2-6D0A8F37BDA7}" presName="spaceBetweenRectangles" presStyleCnt="0"/>
      <dgm:spPr/>
    </dgm:pt>
    <dgm:pt modelId="{2C5C1259-3EE8-48E7-88A8-E1336432F6D8}" type="pres">
      <dgm:prSet presAssocID="{7EF7C3F7-5CFE-4506-A55B-FE8053F7B4E8}" presName="parentLin" presStyleCnt="0"/>
      <dgm:spPr/>
    </dgm:pt>
    <dgm:pt modelId="{FC1CFF70-0938-4EF2-9511-210FE855AAF9}" type="pres">
      <dgm:prSet presAssocID="{7EF7C3F7-5CFE-4506-A55B-FE8053F7B4E8}" presName="parentLeftMargin" presStyleLbl="node1" presStyleIdx="1" presStyleCnt="4"/>
      <dgm:spPr/>
      <dgm:t>
        <a:bodyPr/>
        <a:lstStyle/>
        <a:p>
          <a:endParaRPr lang="ru-RU"/>
        </a:p>
      </dgm:t>
    </dgm:pt>
    <dgm:pt modelId="{4DAEFA65-44D2-4217-8761-C1DFDAC69BE7}" type="pres">
      <dgm:prSet presAssocID="{7EF7C3F7-5CFE-4506-A55B-FE8053F7B4E8}" presName="parentText" presStyleLbl="node1" presStyleIdx="2" presStyleCnt="4" custScaleX="13225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9DADBE-F99D-4E02-915A-10E64CAD86A7}" type="pres">
      <dgm:prSet presAssocID="{7EF7C3F7-5CFE-4506-A55B-FE8053F7B4E8}" presName="negativeSpace" presStyleCnt="0"/>
      <dgm:spPr/>
    </dgm:pt>
    <dgm:pt modelId="{AB914604-9A67-4882-BFA0-C9D7C158FD9E}" type="pres">
      <dgm:prSet presAssocID="{7EF7C3F7-5CFE-4506-A55B-FE8053F7B4E8}" presName="childText" presStyleLbl="conFg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09F837-7ADC-431C-8792-9565DCCE8670}" type="pres">
      <dgm:prSet presAssocID="{2F7752BF-6375-4A71-92B2-32F7D33E201F}" presName="spaceBetweenRectangles" presStyleCnt="0"/>
      <dgm:spPr/>
    </dgm:pt>
    <dgm:pt modelId="{98794C60-A753-4C28-BB6F-D9B28488FA25}" type="pres">
      <dgm:prSet presAssocID="{55536285-A641-4A61-B66B-339041854417}" presName="parentLin" presStyleCnt="0"/>
      <dgm:spPr/>
    </dgm:pt>
    <dgm:pt modelId="{33BFC7F8-E140-4056-92AB-65E16CFE8D10}" type="pres">
      <dgm:prSet presAssocID="{55536285-A641-4A61-B66B-339041854417}" presName="parentLeftMargin" presStyleLbl="node1" presStyleIdx="2" presStyleCnt="4"/>
      <dgm:spPr/>
      <dgm:t>
        <a:bodyPr/>
        <a:lstStyle/>
        <a:p>
          <a:endParaRPr lang="ru-RU"/>
        </a:p>
      </dgm:t>
    </dgm:pt>
    <dgm:pt modelId="{FFBFD75D-66C4-42A0-91DD-79F038EA570F}" type="pres">
      <dgm:prSet presAssocID="{55536285-A641-4A61-B66B-339041854417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F17F6D-CAD8-4259-A109-29671A325F72}" type="pres">
      <dgm:prSet presAssocID="{55536285-A641-4A61-B66B-339041854417}" presName="negativeSpace" presStyleCnt="0"/>
      <dgm:spPr/>
    </dgm:pt>
    <dgm:pt modelId="{44F2A6AC-5070-48EF-894C-6261E86E5A75}" type="pres">
      <dgm:prSet presAssocID="{55536285-A641-4A61-B66B-339041854417}" presName="childText" presStyleLbl="conFg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03DCF60-FB63-4B82-982A-3B746F11F6F3}" srcId="{CAA1A480-5AD3-4F11-96A5-9A31C7ED1768}" destId="{7EF7C3F7-5CFE-4506-A55B-FE8053F7B4E8}" srcOrd="2" destOrd="0" parTransId="{9AEF133F-01B6-4C5B-B4A4-2104D1CD90FD}" sibTransId="{2F7752BF-6375-4A71-92B2-32F7D33E201F}"/>
    <dgm:cxn modelId="{0D84B30F-0CD8-4042-8C4A-41EA7A13FDF6}" srcId="{7EF7C3F7-5CFE-4506-A55B-FE8053F7B4E8}" destId="{26F506A1-62BA-404E-8091-6F2E13124078}" srcOrd="0" destOrd="0" parTransId="{883492E0-5AFE-4EB9-8C6F-D397175FCE09}" sibTransId="{9EC689D2-C896-4EC6-B295-1429FC80BEC2}"/>
    <dgm:cxn modelId="{79574D2B-4BDC-4844-ADFB-7770E75C9491}" type="presOf" srcId="{D25E325A-04AF-44F3-8EF0-DE4BDF20DF95}" destId="{EE52DAF4-493E-480F-8A8E-79CC00F14892}" srcOrd="0" destOrd="0" presId="urn:microsoft.com/office/officeart/2005/8/layout/list1"/>
    <dgm:cxn modelId="{583BD487-F13A-4FE4-8F4A-368A46FCF56A}" srcId="{CAA1A480-5AD3-4F11-96A5-9A31C7ED1768}" destId="{D25E325A-04AF-44F3-8EF0-DE4BDF20DF95}" srcOrd="0" destOrd="0" parTransId="{5361923D-70E0-400F-975B-32D43391D3CE}" sibTransId="{5B279AF1-364E-4D1B-A3E2-F5E1BFD20DB5}"/>
    <dgm:cxn modelId="{A2A8826B-507E-44FA-A317-10CA48FBE1F0}" type="presOf" srcId="{7EF7C3F7-5CFE-4506-A55B-FE8053F7B4E8}" destId="{FC1CFF70-0938-4EF2-9511-210FE855AAF9}" srcOrd="0" destOrd="0" presId="urn:microsoft.com/office/officeart/2005/8/layout/list1"/>
    <dgm:cxn modelId="{308AEF1D-244C-4D62-B564-EF2F14C80B87}" type="presOf" srcId="{CAA1A480-5AD3-4F11-96A5-9A31C7ED1768}" destId="{781D8715-4ED4-42F7-8018-F6835F5BA353}" srcOrd="0" destOrd="0" presId="urn:microsoft.com/office/officeart/2005/8/layout/list1"/>
    <dgm:cxn modelId="{F9D6A6C4-495F-4E3B-9CDB-506F94979F07}" type="presOf" srcId="{DA3A6F15-4C79-4A1C-8334-9BE36D3DECBF}" destId="{2C87F0E7-9358-4897-B3AA-DE69740BBCF7}" srcOrd="0" destOrd="0" presId="urn:microsoft.com/office/officeart/2005/8/layout/list1"/>
    <dgm:cxn modelId="{389CE651-162B-4952-9722-15DAB7249187}" srcId="{55536285-A641-4A61-B66B-339041854417}" destId="{0CF9DBC3-4E6A-4B08-AEB2-2F916AAE3494}" srcOrd="0" destOrd="0" parTransId="{E7329A8A-9C7B-4809-96C1-C4CD81DF568C}" sibTransId="{756EC91B-10E3-493B-BEC1-D9413782EC34}"/>
    <dgm:cxn modelId="{8DFA06D5-5D68-4C7B-AEF5-97DBA42ED2E9}" srcId="{CAA1A480-5AD3-4F11-96A5-9A31C7ED1768}" destId="{55536285-A641-4A61-B66B-339041854417}" srcOrd="3" destOrd="0" parTransId="{85FF58AF-F3EC-42D1-AFC7-BB19FC0BDF77}" sibTransId="{738728BE-48FB-4FAE-920A-90600DB65780}"/>
    <dgm:cxn modelId="{4117B293-4E89-40E5-B3FD-D03E4E997B92}" type="presOf" srcId="{623835FD-48FC-4C8F-A2EF-946D740B3CC8}" destId="{404E5AD9-AC43-44D5-8344-6BCF49DE4127}" srcOrd="1" destOrd="0" presId="urn:microsoft.com/office/officeart/2005/8/layout/list1"/>
    <dgm:cxn modelId="{DB5B1CAE-34EA-439C-8410-5EE16A2EB8D7}" type="presOf" srcId="{55536285-A641-4A61-B66B-339041854417}" destId="{33BFC7F8-E140-4056-92AB-65E16CFE8D10}" srcOrd="0" destOrd="0" presId="urn:microsoft.com/office/officeart/2005/8/layout/list1"/>
    <dgm:cxn modelId="{A8B8E15F-99F2-4D9B-BC56-FC99672E38E7}" type="presOf" srcId="{D25E325A-04AF-44F3-8EF0-DE4BDF20DF95}" destId="{D09311D1-09A4-4852-A62A-1ECB698D21D7}" srcOrd="1" destOrd="0" presId="urn:microsoft.com/office/officeart/2005/8/layout/list1"/>
    <dgm:cxn modelId="{BF060AF5-07C1-432E-B45A-8AAAF2C7CEF7}" type="presOf" srcId="{55536285-A641-4A61-B66B-339041854417}" destId="{FFBFD75D-66C4-42A0-91DD-79F038EA570F}" srcOrd="1" destOrd="0" presId="urn:microsoft.com/office/officeart/2005/8/layout/list1"/>
    <dgm:cxn modelId="{A7755AFF-0550-4596-868B-CC7FD9D8FBA7}" type="presOf" srcId="{623835FD-48FC-4C8F-A2EF-946D740B3CC8}" destId="{21516510-51F9-4BDB-9C42-8CDD14B9E815}" srcOrd="0" destOrd="0" presId="urn:microsoft.com/office/officeart/2005/8/layout/list1"/>
    <dgm:cxn modelId="{4C7B11CA-95E4-408B-BE1A-5CF54C58F9AB}" type="presOf" srcId="{7EF7C3F7-5CFE-4506-A55B-FE8053F7B4E8}" destId="{4DAEFA65-44D2-4217-8761-C1DFDAC69BE7}" srcOrd="1" destOrd="0" presId="urn:microsoft.com/office/officeart/2005/8/layout/list1"/>
    <dgm:cxn modelId="{143D2F72-73EF-4B23-B8EE-C057D477B86F}" srcId="{CAA1A480-5AD3-4F11-96A5-9A31C7ED1768}" destId="{623835FD-48FC-4C8F-A2EF-946D740B3CC8}" srcOrd="1" destOrd="0" parTransId="{F5CABA19-E5C0-45E2-9D68-B13F5495F631}" sibTransId="{824E24DE-D7C6-4267-B1C2-6D0A8F37BDA7}"/>
    <dgm:cxn modelId="{7D5DA4FF-DD2D-4E2B-A6A2-5ACD2082FD24}" srcId="{623835FD-48FC-4C8F-A2EF-946D740B3CC8}" destId="{DA3A6F15-4C79-4A1C-8334-9BE36D3DECBF}" srcOrd="0" destOrd="0" parTransId="{98C499BE-7C25-4A65-8403-BCCCEF895E67}" sibTransId="{D0B98517-2BC9-49CC-8B2C-425BA1D8CC23}"/>
    <dgm:cxn modelId="{1B8A86D4-5B98-45CA-8759-F5AF7CA79617}" type="presOf" srcId="{26F506A1-62BA-404E-8091-6F2E13124078}" destId="{AB914604-9A67-4882-BFA0-C9D7C158FD9E}" srcOrd="0" destOrd="0" presId="urn:microsoft.com/office/officeart/2005/8/layout/list1"/>
    <dgm:cxn modelId="{DD40216A-A0FE-4A65-9B60-904C77E9E4AA}" type="presOf" srcId="{0CF9DBC3-4E6A-4B08-AEB2-2F916AAE3494}" destId="{44F2A6AC-5070-48EF-894C-6261E86E5A75}" srcOrd="0" destOrd="0" presId="urn:microsoft.com/office/officeart/2005/8/layout/list1"/>
    <dgm:cxn modelId="{096DD630-E6F9-4C46-872C-008E31DD52DC}" type="presParOf" srcId="{781D8715-4ED4-42F7-8018-F6835F5BA353}" destId="{DEFECFCB-0509-4612-A5CD-BA53D9B4C3FC}" srcOrd="0" destOrd="0" presId="urn:microsoft.com/office/officeart/2005/8/layout/list1"/>
    <dgm:cxn modelId="{F4660DAE-C78F-4D59-A037-08CFA63934A9}" type="presParOf" srcId="{DEFECFCB-0509-4612-A5CD-BA53D9B4C3FC}" destId="{EE52DAF4-493E-480F-8A8E-79CC00F14892}" srcOrd="0" destOrd="0" presId="urn:microsoft.com/office/officeart/2005/8/layout/list1"/>
    <dgm:cxn modelId="{D2D19339-DD7B-43C4-94E9-BAC895BFB346}" type="presParOf" srcId="{DEFECFCB-0509-4612-A5CD-BA53D9B4C3FC}" destId="{D09311D1-09A4-4852-A62A-1ECB698D21D7}" srcOrd="1" destOrd="0" presId="urn:microsoft.com/office/officeart/2005/8/layout/list1"/>
    <dgm:cxn modelId="{0A9A9574-63DD-4E28-9A2E-FF9F093A171E}" type="presParOf" srcId="{781D8715-4ED4-42F7-8018-F6835F5BA353}" destId="{FFAFBDF8-5AC5-4ABB-BC30-5F7A05267A65}" srcOrd="1" destOrd="0" presId="urn:microsoft.com/office/officeart/2005/8/layout/list1"/>
    <dgm:cxn modelId="{CEF04B21-624A-4AA2-8B0D-941F83208B5D}" type="presParOf" srcId="{781D8715-4ED4-42F7-8018-F6835F5BA353}" destId="{54AB2981-F46A-4BFB-81C1-44255E92C0B9}" srcOrd="2" destOrd="0" presId="urn:microsoft.com/office/officeart/2005/8/layout/list1"/>
    <dgm:cxn modelId="{256A19A0-9C01-458F-BA94-CB750A881B7F}" type="presParOf" srcId="{781D8715-4ED4-42F7-8018-F6835F5BA353}" destId="{0B529B43-2BC0-4672-98BF-215798E8720D}" srcOrd="3" destOrd="0" presId="urn:microsoft.com/office/officeart/2005/8/layout/list1"/>
    <dgm:cxn modelId="{0B1292DE-4FD3-4AC4-BFD4-751854538FDD}" type="presParOf" srcId="{781D8715-4ED4-42F7-8018-F6835F5BA353}" destId="{238B7689-1A6B-42EB-B791-61ABE1F37116}" srcOrd="4" destOrd="0" presId="urn:microsoft.com/office/officeart/2005/8/layout/list1"/>
    <dgm:cxn modelId="{EBBFCF58-B528-45AC-A84A-A85835F66DE5}" type="presParOf" srcId="{238B7689-1A6B-42EB-B791-61ABE1F37116}" destId="{21516510-51F9-4BDB-9C42-8CDD14B9E815}" srcOrd="0" destOrd="0" presId="urn:microsoft.com/office/officeart/2005/8/layout/list1"/>
    <dgm:cxn modelId="{8ACC302E-083C-4720-BECF-37FC9B928342}" type="presParOf" srcId="{238B7689-1A6B-42EB-B791-61ABE1F37116}" destId="{404E5AD9-AC43-44D5-8344-6BCF49DE4127}" srcOrd="1" destOrd="0" presId="urn:microsoft.com/office/officeart/2005/8/layout/list1"/>
    <dgm:cxn modelId="{255DDFBB-59EA-4B2C-A41D-9B63A947A351}" type="presParOf" srcId="{781D8715-4ED4-42F7-8018-F6835F5BA353}" destId="{EFDBE2DD-85BA-4E22-9ED4-682A65D5ABF2}" srcOrd="5" destOrd="0" presId="urn:microsoft.com/office/officeart/2005/8/layout/list1"/>
    <dgm:cxn modelId="{E0A5A42C-62C9-4AC8-AE7A-5AE64BB9BC8A}" type="presParOf" srcId="{781D8715-4ED4-42F7-8018-F6835F5BA353}" destId="{2C87F0E7-9358-4897-B3AA-DE69740BBCF7}" srcOrd="6" destOrd="0" presId="urn:microsoft.com/office/officeart/2005/8/layout/list1"/>
    <dgm:cxn modelId="{9F8D6FE0-6870-405A-8A64-ECA45B7B5ECF}" type="presParOf" srcId="{781D8715-4ED4-42F7-8018-F6835F5BA353}" destId="{91BEAA6A-DC25-41EA-8920-637E8BAE9A12}" srcOrd="7" destOrd="0" presId="urn:microsoft.com/office/officeart/2005/8/layout/list1"/>
    <dgm:cxn modelId="{81E824A7-E109-4A0D-A81C-34FEC8840D34}" type="presParOf" srcId="{781D8715-4ED4-42F7-8018-F6835F5BA353}" destId="{2C5C1259-3EE8-48E7-88A8-E1336432F6D8}" srcOrd="8" destOrd="0" presId="urn:microsoft.com/office/officeart/2005/8/layout/list1"/>
    <dgm:cxn modelId="{B334841A-FF8F-4D9F-829B-DB395D6E2473}" type="presParOf" srcId="{2C5C1259-3EE8-48E7-88A8-E1336432F6D8}" destId="{FC1CFF70-0938-4EF2-9511-210FE855AAF9}" srcOrd="0" destOrd="0" presId="urn:microsoft.com/office/officeart/2005/8/layout/list1"/>
    <dgm:cxn modelId="{DF448799-0E9E-4CEB-95E3-BB02C32FFA74}" type="presParOf" srcId="{2C5C1259-3EE8-48E7-88A8-E1336432F6D8}" destId="{4DAEFA65-44D2-4217-8761-C1DFDAC69BE7}" srcOrd="1" destOrd="0" presId="urn:microsoft.com/office/officeart/2005/8/layout/list1"/>
    <dgm:cxn modelId="{139A9114-F4A6-49B7-A970-929A7CB7A5BF}" type="presParOf" srcId="{781D8715-4ED4-42F7-8018-F6835F5BA353}" destId="{D29DADBE-F99D-4E02-915A-10E64CAD86A7}" srcOrd="9" destOrd="0" presId="urn:microsoft.com/office/officeart/2005/8/layout/list1"/>
    <dgm:cxn modelId="{EC7720C2-DC05-4CCB-A238-A79DB2A41130}" type="presParOf" srcId="{781D8715-4ED4-42F7-8018-F6835F5BA353}" destId="{AB914604-9A67-4882-BFA0-C9D7C158FD9E}" srcOrd="10" destOrd="0" presId="urn:microsoft.com/office/officeart/2005/8/layout/list1"/>
    <dgm:cxn modelId="{6E1D86E8-81C2-4954-A64C-404866219C41}" type="presParOf" srcId="{781D8715-4ED4-42F7-8018-F6835F5BA353}" destId="{5F09F837-7ADC-431C-8792-9565DCCE8670}" srcOrd="11" destOrd="0" presId="urn:microsoft.com/office/officeart/2005/8/layout/list1"/>
    <dgm:cxn modelId="{A7BBA159-3C09-4A11-B114-415EB31540E5}" type="presParOf" srcId="{781D8715-4ED4-42F7-8018-F6835F5BA353}" destId="{98794C60-A753-4C28-BB6F-D9B28488FA25}" srcOrd="12" destOrd="0" presId="urn:microsoft.com/office/officeart/2005/8/layout/list1"/>
    <dgm:cxn modelId="{F0C0D346-F73E-49B3-89FC-D983F63E6F5D}" type="presParOf" srcId="{98794C60-A753-4C28-BB6F-D9B28488FA25}" destId="{33BFC7F8-E140-4056-92AB-65E16CFE8D10}" srcOrd="0" destOrd="0" presId="urn:microsoft.com/office/officeart/2005/8/layout/list1"/>
    <dgm:cxn modelId="{F6FCE040-8606-452C-9572-1BAA085AEBF3}" type="presParOf" srcId="{98794C60-A753-4C28-BB6F-D9B28488FA25}" destId="{FFBFD75D-66C4-42A0-91DD-79F038EA570F}" srcOrd="1" destOrd="0" presId="urn:microsoft.com/office/officeart/2005/8/layout/list1"/>
    <dgm:cxn modelId="{576DEA40-A023-4533-A26F-D5C00966F6E8}" type="presParOf" srcId="{781D8715-4ED4-42F7-8018-F6835F5BA353}" destId="{74F17F6D-CAD8-4259-A109-29671A325F72}" srcOrd="13" destOrd="0" presId="urn:microsoft.com/office/officeart/2005/8/layout/list1"/>
    <dgm:cxn modelId="{213F8483-430E-4C7B-95D2-CA18E4F15A3A}" type="presParOf" srcId="{781D8715-4ED4-42F7-8018-F6835F5BA353}" destId="{44F2A6AC-5070-48EF-894C-6261E86E5A75}" srcOrd="14" destOrd="0" presId="urn:microsoft.com/office/officeart/2005/8/layout/list1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AA1A480-5AD3-4F11-96A5-9A31C7ED1768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23835FD-48FC-4C8F-A2EF-946D740B3CC8}">
      <dgm:prSet phldrT="[Текст]" custT="1"/>
      <dgm:spPr/>
      <dgm:t>
        <a:bodyPr/>
        <a:lstStyle/>
        <a:p>
          <a:r>
            <a:rPr lang="ru-RU" sz="2000" dirty="0" smtClean="0">
              <a:solidFill>
                <a:srgbClr val="002060"/>
              </a:solidFill>
            </a:rPr>
            <a:t>Правило чередования главных направлений эволюции</a:t>
          </a:r>
          <a:endParaRPr lang="ru-RU" sz="2000" dirty="0">
            <a:solidFill>
              <a:srgbClr val="002060"/>
            </a:solidFill>
          </a:endParaRPr>
        </a:p>
      </dgm:t>
    </dgm:pt>
    <dgm:pt modelId="{F5CABA19-E5C0-45E2-9D68-B13F5495F631}" type="parTrans" cxnId="{143D2F72-73EF-4B23-B8EE-C057D477B86F}">
      <dgm:prSet/>
      <dgm:spPr/>
      <dgm:t>
        <a:bodyPr/>
        <a:lstStyle/>
        <a:p>
          <a:endParaRPr lang="ru-RU"/>
        </a:p>
      </dgm:t>
    </dgm:pt>
    <dgm:pt modelId="{824E24DE-D7C6-4267-B1C2-6D0A8F37BDA7}" type="sibTrans" cxnId="{143D2F72-73EF-4B23-B8EE-C057D477B86F}">
      <dgm:prSet/>
      <dgm:spPr/>
      <dgm:t>
        <a:bodyPr/>
        <a:lstStyle/>
        <a:p>
          <a:endParaRPr lang="ru-RU"/>
        </a:p>
      </dgm:t>
    </dgm:pt>
    <dgm:pt modelId="{DA3A6F15-4C79-4A1C-8334-9BE36D3DECBF}">
      <dgm:prSet/>
      <dgm:spPr/>
      <dgm:t>
        <a:bodyPr/>
        <a:lstStyle/>
        <a:p>
          <a:r>
            <a:rPr lang="ru-RU" dirty="0" smtClean="0"/>
            <a:t>Закон </a:t>
          </a:r>
          <a:r>
            <a:rPr lang="ru-RU" dirty="0" err="1" smtClean="0"/>
            <a:t>А.Н.Северцова</a:t>
          </a:r>
          <a:r>
            <a:rPr lang="ru-RU" dirty="0" smtClean="0"/>
            <a:t>: после ароморфоза и выхода группы в адаптивную зону начинается ее интенсивная эволюция по пути идиоадаптации, которая приводит к освоению организмом новой среды и разделению исходной материнской группы на множество дочерних</a:t>
          </a:r>
          <a:endParaRPr lang="ru-RU" dirty="0"/>
        </a:p>
      </dgm:t>
    </dgm:pt>
    <dgm:pt modelId="{98C499BE-7C25-4A65-8403-BCCCEF895E67}" type="parTrans" cxnId="{7D5DA4FF-DD2D-4E2B-A6A2-5ACD2082FD24}">
      <dgm:prSet/>
      <dgm:spPr/>
      <dgm:t>
        <a:bodyPr/>
        <a:lstStyle/>
        <a:p>
          <a:endParaRPr lang="ru-RU"/>
        </a:p>
      </dgm:t>
    </dgm:pt>
    <dgm:pt modelId="{D0B98517-2BC9-49CC-8B2C-425BA1D8CC23}" type="sibTrans" cxnId="{7D5DA4FF-DD2D-4E2B-A6A2-5ACD2082FD24}">
      <dgm:prSet/>
      <dgm:spPr/>
      <dgm:t>
        <a:bodyPr/>
        <a:lstStyle/>
        <a:p>
          <a:endParaRPr lang="ru-RU"/>
        </a:p>
      </dgm:t>
    </dgm:pt>
    <dgm:pt modelId="{D25E325A-04AF-44F3-8EF0-DE4BDF20DF95}">
      <dgm:prSet custT="1"/>
      <dgm:spPr/>
      <dgm:t>
        <a:bodyPr/>
        <a:lstStyle/>
        <a:p>
          <a:r>
            <a:rPr lang="ru-RU" sz="2000" dirty="0" smtClean="0">
              <a:solidFill>
                <a:srgbClr val="002060"/>
              </a:solidFill>
            </a:rPr>
            <a:t>Правило адаптивной радиации</a:t>
          </a:r>
          <a:endParaRPr lang="ru-RU" sz="2000" dirty="0">
            <a:solidFill>
              <a:srgbClr val="002060"/>
            </a:solidFill>
          </a:endParaRPr>
        </a:p>
      </dgm:t>
    </dgm:pt>
    <dgm:pt modelId="{5361923D-70E0-400F-975B-32D43391D3CE}" type="parTrans" cxnId="{583BD487-F13A-4FE4-8F4A-368A46FCF56A}">
      <dgm:prSet/>
      <dgm:spPr/>
      <dgm:t>
        <a:bodyPr/>
        <a:lstStyle/>
        <a:p>
          <a:endParaRPr lang="ru-RU"/>
        </a:p>
      </dgm:t>
    </dgm:pt>
    <dgm:pt modelId="{5B279AF1-364E-4D1B-A3E2-F5E1BFD20DB5}" type="sibTrans" cxnId="{583BD487-F13A-4FE4-8F4A-368A46FCF56A}">
      <dgm:prSet/>
      <dgm:spPr/>
      <dgm:t>
        <a:bodyPr/>
        <a:lstStyle/>
        <a:p>
          <a:endParaRPr lang="ru-RU"/>
        </a:p>
      </dgm:t>
    </dgm:pt>
    <dgm:pt modelId="{7EF7C3F7-5CFE-4506-A55B-FE8053F7B4E8}">
      <dgm:prSet custT="1"/>
      <dgm:spPr/>
      <dgm:t>
        <a:bodyPr/>
        <a:lstStyle/>
        <a:p>
          <a:r>
            <a:rPr lang="ru-RU" sz="2000" dirty="0" smtClean="0">
              <a:solidFill>
                <a:srgbClr val="002060"/>
              </a:solidFill>
            </a:rPr>
            <a:t>Правило неравномерности эволюции</a:t>
          </a:r>
          <a:endParaRPr lang="ru-RU" sz="2000" dirty="0">
            <a:solidFill>
              <a:srgbClr val="002060"/>
            </a:solidFill>
          </a:endParaRPr>
        </a:p>
      </dgm:t>
    </dgm:pt>
    <dgm:pt modelId="{9AEF133F-01B6-4C5B-B4A4-2104D1CD90FD}" type="parTrans" cxnId="{E03DCF60-FB63-4B82-982A-3B746F11F6F3}">
      <dgm:prSet/>
      <dgm:spPr/>
      <dgm:t>
        <a:bodyPr/>
        <a:lstStyle/>
        <a:p>
          <a:endParaRPr lang="ru-RU"/>
        </a:p>
      </dgm:t>
    </dgm:pt>
    <dgm:pt modelId="{2F7752BF-6375-4A71-92B2-32F7D33E201F}" type="sibTrans" cxnId="{E03DCF60-FB63-4B82-982A-3B746F11F6F3}">
      <dgm:prSet/>
      <dgm:spPr/>
      <dgm:t>
        <a:bodyPr/>
        <a:lstStyle/>
        <a:p>
          <a:endParaRPr lang="ru-RU"/>
        </a:p>
      </dgm:t>
    </dgm:pt>
    <dgm:pt modelId="{55536285-A641-4A61-B66B-339041854417}">
      <dgm:prSet custT="1"/>
      <dgm:spPr/>
      <dgm:t>
        <a:bodyPr/>
        <a:lstStyle/>
        <a:p>
          <a:r>
            <a:rPr lang="ru-RU" sz="2000" dirty="0" smtClean="0">
              <a:solidFill>
                <a:srgbClr val="002060"/>
              </a:solidFill>
            </a:rPr>
            <a:t>Правило ускорения темпов эволюции</a:t>
          </a:r>
          <a:endParaRPr lang="ru-RU" sz="2000" dirty="0">
            <a:solidFill>
              <a:srgbClr val="002060"/>
            </a:solidFill>
          </a:endParaRPr>
        </a:p>
      </dgm:t>
    </dgm:pt>
    <dgm:pt modelId="{85FF58AF-F3EC-42D1-AFC7-BB19FC0BDF77}" type="parTrans" cxnId="{8DFA06D5-5D68-4C7B-AEF5-97DBA42ED2E9}">
      <dgm:prSet/>
      <dgm:spPr/>
      <dgm:t>
        <a:bodyPr/>
        <a:lstStyle/>
        <a:p>
          <a:endParaRPr lang="ru-RU"/>
        </a:p>
      </dgm:t>
    </dgm:pt>
    <dgm:pt modelId="{738728BE-48FB-4FAE-920A-90600DB65780}" type="sibTrans" cxnId="{8DFA06D5-5D68-4C7B-AEF5-97DBA42ED2E9}">
      <dgm:prSet/>
      <dgm:spPr/>
      <dgm:t>
        <a:bodyPr/>
        <a:lstStyle/>
        <a:p>
          <a:endParaRPr lang="ru-RU"/>
        </a:p>
      </dgm:t>
    </dgm:pt>
    <dgm:pt modelId="{26F506A1-62BA-404E-8091-6F2E13124078}">
      <dgm:prSet/>
      <dgm:spPr/>
      <dgm:t>
        <a:bodyPr/>
        <a:lstStyle/>
        <a:p>
          <a:r>
            <a:rPr lang="ru-RU" dirty="0" smtClean="0"/>
            <a:t>Эволюция в разных группах идет неравномерно, т.е.разными темпами</a:t>
          </a:r>
          <a:endParaRPr lang="ru-RU" dirty="0"/>
        </a:p>
      </dgm:t>
    </dgm:pt>
    <dgm:pt modelId="{883492E0-5AFE-4EB9-8C6F-D397175FCE09}" type="parTrans" cxnId="{0D84B30F-0CD8-4042-8C4A-41EA7A13FDF6}">
      <dgm:prSet/>
      <dgm:spPr/>
      <dgm:t>
        <a:bodyPr/>
        <a:lstStyle/>
        <a:p>
          <a:endParaRPr lang="ru-RU"/>
        </a:p>
      </dgm:t>
    </dgm:pt>
    <dgm:pt modelId="{9EC689D2-C896-4EC6-B295-1429FC80BEC2}" type="sibTrans" cxnId="{0D84B30F-0CD8-4042-8C4A-41EA7A13FDF6}">
      <dgm:prSet/>
      <dgm:spPr/>
      <dgm:t>
        <a:bodyPr/>
        <a:lstStyle/>
        <a:p>
          <a:endParaRPr lang="ru-RU"/>
        </a:p>
      </dgm:t>
    </dgm:pt>
    <dgm:pt modelId="{0CF9DBC3-4E6A-4B08-AEB2-2F916AAE3494}">
      <dgm:prSet custT="1"/>
      <dgm:spPr/>
      <dgm:t>
        <a:bodyPr/>
        <a:lstStyle/>
        <a:p>
          <a:pPr marL="0" indent="0">
            <a:spcAft>
              <a:spcPts val="0"/>
            </a:spcAft>
          </a:pPr>
          <a:r>
            <a:rPr lang="ru-RU" sz="1700" dirty="0" smtClean="0"/>
            <a:t>Эволюция на Земле характеризуется общей тенденцией к постепенному ускорению: </a:t>
          </a:r>
          <a:r>
            <a:rPr lang="ru-RU" sz="1200" dirty="0" smtClean="0"/>
            <a:t>от появления организмов до многоклеточности – 2,5 млрд.лет, многообразие многоклеточных – 400 млн.лет, развитие птиц, млекопитающих – 100 млн.лет, приматов – 60 млн.лет, предков человека – 16 млн.лет, рода Человек – 2 млн.лет</a:t>
          </a:r>
          <a:endParaRPr lang="ru-RU" sz="1700" dirty="0"/>
        </a:p>
      </dgm:t>
    </dgm:pt>
    <dgm:pt modelId="{E7329A8A-9C7B-4809-96C1-C4CD81DF568C}" type="parTrans" cxnId="{389CE651-162B-4952-9722-15DAB7249187}">
      <dgm:prSet/>
      <dgm:spPr/>
      <dgm:t>
        <a:bodyPr/>
        <a:lstStyle/>
        <a:p>
          <a:endParaRPr lang="ru-RU"/>
        </a:p>
      </dgm:t>
    </dgm:pt>
    <dgm:pt modelId="{756EC91B-10E3-493B-BEC1-D9413782EC34}" type="sibTrans" cxnId="{389CE651-162B-4952-9722-15DAB7249187}">
      <dgm:prSet/>
      <dgm:spPr/>
      <dgm:t>
        <a:bodyPr/>
        <a:lstStyle/>
        <a:p>
          <a:endParaRPr lang="ru-RU"/>
        </a:p>
      </dgm:t>
    </dgm:pt>
    <dgm:pt modelId="{5666BCF4-7B8C-4C9A-86EC-C9977F9ACFE5}">
      <dgm:prSet/>
      <dgm:spPr/>
      <dgm:t>
        <a:bodyPr/>
        <a:lstStyle/>
        <a:p>
          <a:r>
            <a:rPr lang="ru-RU" dirty="0" smtClean="0"/>
            <a:t>Историческое развитие любой систематической группы организмов сопровождается ее разделением на несколько дочерних групп, осваивающих среду обитания</a:t>
          </a:r>
          <a:endParaRPr lang="ru-RU" dirty="0"/>
        </a:p>
      </dgm:t>
    </dgm:pt>
    <dgm:pt modelId="{9390BA9E-7F83-4319-AFAF-CC4256CCBF8E}" type="parTrans" cxnId="{CA79BC08-377B-459F-90A7-65D8AD4E584C}">
      <dgm:prSet/>
      <dgm:spPr/>
      <dgm:t>
        <a:bodyPr/>
        <a:lstStyle/>
        <a:p>
          <a:endParaRPr lang="ru-RU"/>
        </a:p>
      </dgm:t>
    </dgm:pt>
    <dgm:pt modelId="{D127A2A7-3F2E-471F-AC3B-FA84AD88BE4F}" type="sibTrans" cxnId="{CA79BC08-377B-459F-90A7-65D8AD4E584C}">
      <dgm:prSet/>
      <dgm:spPr/>
      <dgm:t>
        <a:bodyPr/>
        <a:lstStyle/>
        <a:p>
          <a:endParaRPr lang="ru-RU"/>
        </a:p>
      </dgm:t>
    </dgm:pt>
    <dgm:pt modelId="{F3D2DF38-0D01-40BD-B2D7-8C64A3AEF3B6}">
      <dgm:prSet custT="1"/>
      <dgm:spPr/>
      <dgm:t>
        <a:bodyPr/>
        <a:lstStyle/>
        <a:p>
          <a:r>
            <a:rPr lang="ru-RU" sz="2000" dirty="0" smtClean="0">
              <a:solidFill>
                <a:srgbClr val="002060"/>
              </a:solidFill>
            </a:rPr>
            <a:t>Правило неограниченности эволюции</a:t>
          </a:r>
          <a:endParaRPr lang="ru-RU" sz="2000" dirty="0">
            <a:solidFill>
              <a:srgbClr val="002060"/>
            </a:solidFill>
          </a:endParaRPr>
        </a:p>
      </dgm:t>
    </dgm:pt>
    <dgm:pt modelId="{A1872136-BB3B-488C-A6FD-E917A8F46561}" type="parTrans" cxnId="{A36BCA6A-A6B5-4822-A493-8E21123035C2}">
      <dgm:prSet/>
      <dgm:spPr/>
      <dgm:t>
        <a:bodyPr/>
        <a:lstStyle/>
        <a:p>
          <a:endParaRPr lang="ru-RU"/>
        </a:p>
      </dgm:t>
    </dgm:pt>
    <dgm:pt modelId="{682B8CB1-FC82-49C0-AAEC-28650156D4A0}" type="sibTrans" cxnId="{A36BCA6A-A6B5-4822-A493-8E21123035C2}">
      <dgm:prSet/>
      <dgm:spPr/>
      <dgm:t>
        <a:bodyPr/>
        <a:lstStyle/>
        <a:p>
          <a:endParaRPr lang="ru-RU"/>
        </a:p>
      </dgm:t>
    </dgm:pt>
    <dgm:pt modelId="{0EE86189-A93B-42A3-9FBD-7B47C6F8DA41}">
      <dgm:prSet/>
      <dgm:spPr/>
      <dgm:t>
        <a:bodyPr/>
        <a:lstStyle/>
        <a:p>
          <a:r>
            <a:rPr lang="ru-RU" dirty="0" smtClean="0"/>
            <a:t>Эволюционный процесс будет продолжаться без остановки столько, сколько будет существовать сама жизнь на Земле. Эволюция – биологическая необходимость</a:t>
          </a:r>
          <a:endParaRPr lang="ru-RU" dirty="0"/>
        </a:p>
      </dgm:t>
    </dgm:pt>
    <dgm:pt modelId="{7C5B06DC-18A6-4471-B557-38E760999134}" type="parTrans" cxnId="{D032CC33-AFCF-4B1B-B863-74AE74CC5C6F}">
      <dgm:prSet/>
      <dgm:spPr/>
      <dgm:t>
        <a:bodyPr/>
        <a:lstStyle/>
        <a:p>
          <a:endParaRPr lang="ru-RU"/>
        </a:p>
      </dgm:t>
    </dgm:pt>
    <dgm:pt modelId="{37F25A62-A3C8-47A3-9199-5706916BF130}" type="sibTrans" cxnId="{D032CC33-AFCF-4B1B-B863-74AE74CC5C6F}">
      <dgm:prSet/>
      <dgm:spPr/>
      <dgm:t>
        <a:bodyPr/>
        <a:lstStyle/>
        <a:p>
          <a:endParaRPr lang="ru-RU"/>
        </a:p>
      </dgm:t>
    </dgm:pt>
    <dgm:pt modelId="{781D8715-4ED4-42F7-8018-F6835F5BA353}" type="pres">
      <dgm:prSet presAssocID="{CAA1A480-5AD3-4F11-96A5-9A31C7ED1768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EFECFCB-0509-4612-A5CD-BA53D9B4C3FC}" type="pres">
      <dgm:prSet presAssocID="{D25E325A-04AF-44F3-8EF0-DE4BDF20DF95}" presName="parentLin" presStyleCnt="0"/>
      <dgm:spPr/>
    </dgm:pt>
    <dgm:pt modelId="{EE52DAF4-493E-480F-8A8E-79CC00F14892}" type="pres">
      <dgm:prSet presAssocID="{D25E325A-04AF-44F3-8EF0-DE4BDF20DF95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D09311D1-09A4-4852-A62A-1ECB698D21D7}" type="pres">
      <dgm:prSet presAssocID="{D25E325A-04AF-44F3-8EF0-DE4BDF20DF95}" presName="parentText" presStyleLbl="node1" presStyleIdx="0" presStyleCnt="5" custScaleX="13225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AFBDF8-5AC5-4ABB-BC30-5F7A05267A65}" type="pres">
      <dgm:prSet presAssocID="{D25E325A-04AF-44F3-8EF0-DE4BDF20DF95}" presName="negativeSpace" presStyleCnt="0"/>
      <dgm:spPr/>
    </dgm:pt>
    <dgm:pt modelId="{54AB2981-F46A-4BFB-81C1-44255E92C0B9}" type="pres">
      <dgm:prSet presAssocID="{D25E325A-04AF-44F3-8EF0-DE4BDF20DF95}" presName="childText" presStyleLbl="conFgAcc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529B43-2BC0-4672-98BF-215798E8720D}" type="pres">
      <dgm:prSet presAssocID="{5B279AF1-364E-4D1B-A3E2-F5E1BFD20DB5}" presName="spaceBetweenRectangles" presStyleCnt="0"/>
      <dgm:spPr/>
    </dgm:pt>
    <dgm:pt modelId="{238B7689-1A6B-42EB-B791-61ABE1F37116}" type="pres">
      <dgm:prSet presAssocID="{623835FD-48FC-4C8F-A2EF-946D740B3CC8}" presName="parentLin" presStyleCnt="0"/>
      <dgm:spPr/>
    </dgm:pt>
    <dgm:pt modelId="{21516510-51F9-4BDB-9C42-8CDD14B9E815}" type="pres">
      <dgm:prSet presAssocID="{623835FD-48FC-4C8F-A2EF-946D740B3CC8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404E5AD9-AC43-44D5-8344-6BCF49DE4127}" type="pres">
      <dgm:prSet presAssocID="{623835FD-48FC-4C8F-A2EF-946D740B3CC8}" presName="parentText" presStyleLbl="node1" presStyleIdx="1" presStyleCnt="5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DBE2DD-85BA-4E22-9ED4-682A65D5ABF2}" type="pres">
      <dgm:prSet presAssocID="{623835FD-48FC-4C8F-A2EF-946D740B3CC8}" presName="negativeSpace" presStyleCnt="0"/>
      <dgm:spPr/>
    </dgm:pt>
    <dgm:pt modelId="{2C87F0E7-9358-4897-B3AA-DE69740BBCF7}" type="pres">
      <dgm:prSet presAssocID="{623835FD-48FC-4C8F-A2EF-946D740B3CC8}" presName="childText" presStyleLbl="conFgAcc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BEAA6A-DC25-41EA-8920-637E8BAE9A12}" type="pres">
      <dgm:prSet presAssocID="{824E24DE-D7C6-4267-B1C2-6D0A8F37BDA7}" presName="spaceBetweenRectangles" presStyleCnt="0"/>
      <dgm:spPr/>
    </dgm:pt>
    <dgm:pt modelId="{2C5C1259-3EE8-48E7-88A8-E1336432F6D8}" type="pres">
      <dgm:prSet presAssocID="{7EF7C3F7-5CFE-4506-A55B-FE8053F7B4E8}" presName="parentLin" presStyleCnt="0"/>
      <dgm:spPr/>
    </dgm:pt>
    <dgm:pt modelId="{FC1CFF70-0938-4EF2-9511-210FE855AAF9}" type="pres">
      <dgm:prSet presAssocID="{7EF7C3F7-5CFE-4506-A55B-FE8053F7B4E8}" presName="parentLeftMargin" presStyleLbl="node1" presStyleIdx="1" presStyleCnt="5"/>
      <dgm:spPr/>
      <dgm:t>
        <a:bodyPr/>
        <a:lstStyle/>
        <a:p>
          <a:endParaRPr lang="ru-RU"/>
        </a:p>
      </dgm:t>
    </dgm:pt>
    <dgm:pt modelId="{4DAEFA65-44D2-4217-8761-C1DFDAC69BE7}" type="pres">
      <dgm:prSet presAssocID="{7EF7C3F7-5CFE-4506-A55B-FE8053F7B4E8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9DADBE-F99D-4E02-915A-10E64CAD86A7}" type="pres">
      <dgm:prSet presAssocID="{7EF7C3F7-5CFE-4506-A55B-FE8053F7B4E8}" presName="negativeSpace" presStyleCnt="0"/>
      <dgm:spPr/>
    </dgm:pt>
    <dgm:pt modelId="{AB914604-9A67-4882-BFA0-C9D7C158FD9E}" type="pres">
      <dgm:prSet presAssocID="{7EF7C3F7-5CFE-4506-A55B-FE8053F7B4E8}" presName="childText" presStyleLbl="conFgAcc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09F837-7ADC-431C-8792-9565DCCE8670}" type="pres">
      <dgm:prSet presAssocID="{2F7752BF-6375-4A71-92B2-32F7D33E201F}" presName="spaceBetweenRectangles" presStyleCnt="0"/>
      <dgm:spPr/>
    </dgm:pt>
    <dgm:pt modelId="{98794C60-A753-4C28-BB6F-D9B28488FA25}" type="pres">
      <dgm:prSet presAssocID="{55536285-A641-4A61-B66B-339041854417}" presName="parentLin" presStyleCnt="0"/>
      <dgm:spPr/>
    </dgm:pt>
    <dgm:pt modelId="{33BFC7F8-E140-4056-92AB-65E16CFE8D10}" type="pres">
      <dgm:prSet presAssocID="{55536285-A641-4A61-B66B-339041854417}" presName="parentLeftMargin" presStyleLbl="node1" presStyleIdx="2" presStyleCnt="5"/>
      <dgm:spPr/>
      <dgm:t>
        <a:bodyPr/>
        <a:lstStyle/>
        <a:p>
          <a:endParaRPr lang="ru-RU"/>
        </a:p>
      </dgm:t>
    </dgm:pt>
    <dgm:pt modelId="{FFBFD75D-66C4-42A0-91DD-79F038EA570F}" type="pres">
      <dgm:prSet presAssocID="{55536285-A641-4A61-B66B-339041854417}" presName="parentText" presStyleLbl="node1" presStyleIdx="3" presStyleCnt="5" custLinFactNeighborX="-3226" custLinFactNeighborY="-299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F17F6D-CAD8-4259-A109-29671A325F72}" type="pres">
      <dgm:prSet presAssocID="{55536285-A641-4A61-B66B-339041854417}" presName="negativeSpace" presStyleCnt="0"/>
      <dgm:spPr/>
    </dgm:pt>
    <dgm:pt modelId="{44F2A6AC-5070-48EF-894C-6261E86E5A75}" type="pres">
      <dgm:prSet presAssocID="{55536285-A641-4A61-B66B-339041854417}" presName="childText" presStyleLbl="conFgAcc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977109-27E2-4BD4-AF24-D71193D2E9EF}" type="pres">
      <dgm:prSet presAssocID="{738728BE-48FB-4FAE-920A-90600DB65780}" presName="spaceBetweenRectangles" presStyleCnt="0"/>
      <dgm:spPr/>
    </dgm:pt>
    <dgm:pt modelId="{9FC19E6A-DEB5-4C73-B100-68A64F34007F}" type="pres">
      <dgm:prSet presAssocID="{F3D2DF38-0D01-40BD-B2D7-8C64A3AEF3B6}" presName="parentLin" presStyleCnt="0"/>
      <dgm:spPr/>
    </dgm:pt>
    <dgm:pt modelId="{0162C528-D302-4EC1-AAFF-405F2F03F086}" type="pres">
      <dgm:prSet presAssocID="{F3D2DF38-0D01-40BD-B2D7-8C64A3AEF3B6}" presName="parentLeftMargin" presStyleLbl="node1" presStyleIdx="3" presStyleCnt="5"/>
      <dgm:spPr/>
      <dgm:t>
        <a:bodyPr/>
        <a:lstStyle/>
        <a:p>
          <a:endParaRPr lang="ru-RU"/>
        </a:p>
      </dgm:t>
    </dgm:pt>
    <dgm:pt modelId="{09510C99-80B6-49B6-8910-5796EBE81C41}" type="pres">
      <dgm:prSet presAssocID="{F3D2DF38-0D01-40BD-B2D7-8C64A3AEF3B6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12ED99-2451-4FEC-906E-A050C397278F}" type="pres">
      <dgm:prSet presAssocID="{F3D2DF38-0D01-40BD-B2D7-8C64A3AEF3B6}" presName="negativeSpace" presStyleCnt="0"/>
      <dgm:spPr/>
    </dgm:pt>
    <dgm:pt modelId="{1F794E44-DBB7-4870-B97C-D379884742FE}" type="pres">
      <dgm:prSet presAssocID="{F3D2DF38-0D01-40BD-B2D7-8C64A3AEF3B6}" presName="childText" presStyleLbl="conFgAcc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5530AD2-EB25-4DD2-A8E9-52371A39AF4B}" type="presOf" srcId="{623835FD-48FC-4C8F-A2EF-946D740B3CC8}" destId="{21516510-51F9-4BDB-9C42-8CDD14B9E815}" srcOrd="0" destOrd="0" presId="urn:microsoft.com/office/officeart/2005/8/layout/list1"/>
    <dgm:cxn modelId="{CA79BC08-377B-459F-90A7-65D8AD4E584C}" srcId="{D25E325A-04AF-44F3-8EF0-DE4BDF20DF95}" destId="{5666BCF4-7B8C-4C9A-86EC-C9977F9ACFE5}" srcOrd="0" destOrd="0" parTransId="{9390BA9E-7F83-4319-AFAF-CC4256CCBF8E}" sibTransId="{D127A2A7-3F2E-471F-AC3B-FA84AD88BE4F}"/>
    <dgm:cxn modelId="{3D7F63C7-6B7E-4ADA-A88C-5582F55227B5}" type="presOf" srcId="{0EE86189-A93B-42A3-9FBD-7B47C6F8DA41}" destId="{1F794E44-DBB7-4870-B97C-D379884742FE}" srcOrd="0" destOrd="0" presId="urn:microsoft.com/office/officeart/2005/8/layout/list1"/>
    <dgm:cxn modelId="{389CE651-162B-4952-9722-15DAB7249187}" srcId="{55536285-A641-4A61-B66B-339041854417}" destId="{0CF9DBC3-4E6A-4B08-AEB2-2F916AAE3494}" srcOrd="0" destOrd="0" parTransId="{E7329A8A-9C7B-4809-96C1-C4CD81DF568C}" sibTransId="{756EC91B-10E3-493B-BEC1-D9413782EC34}"/>
    <dgm:cxn modelId="{8DFA06D5-5D68-4C7B-AEF5-97DBA42ED2E9}" srcId="{CAA1A480-5AD3-4F11-96A5-9A31C7ED1768}" destId="{55536285-A641-4A61-B66B-339041854417}" srcOrd="3" destOrd="0" parTransId="{85FF58AF-F3EC-42D1-AFC7-BB19FC0BDF77}" sibTransId="{738728BE-48FB-4FAE-920A-90600DB65780}"/>
    <dgm:cxn modelId="{E03DCF60-FB63-4B82-982A-3B746F11F6F3}" srcId="{CAA1A480-5AD3-4F11-96A5-9A31C7ED1768}" destId="{7EF7C3F7-5CFE-4506-A55B-FE8053F7B4E8}" srcOrd="2" destOrd="0" parTransId="{9AEF133F-01B6-4C5B-B4A4-2104D1CD90FD}" sibTransId="{2F7752BF-6375-4A71-92B2-32F7D33E201F}"/>
    <dgm:cxn modelId="{143D2F72-73EF-4B23-B8EE-C057D477B86F}" srcId="{CAA1A480-5AD3-4F11-96A5-9A31C7ED1768}" destId="{623835FD-48FC-4C8F-A2EF-946D740B3CC8}" srcOrd="1" destOrd="0" parTransId="{F5CABA19-E5C0-45E2-9D68-B13F5495F631}" sibTransId="{824E24DE-D7C6-4267-B1C2-6D0A8F37BDA7}"/>
    <dgm:cxn modelId="{583BD487-F13A-4FE4-8F4A-368A46FCF56A}" srcId="{CAA1A480-5AD3-4F11-96A5-9A31C7ED1768}" destId="{D25E325A-04AF-44F3-8EF0-DE4BDF20DF95}" srcOrd="0" destOrd="0" parTransId="{5361923D-70E0-400F-975B-32D43391D3CE}" sibTransId="{5B279AF1-364E-4D1B-A3E2-F5E1BFD20DB5}"/>
    <dgm:cxn modelId="{D032CC33-AFCF-4B1B-B863-74AE74CC5C6F}" srcId="{F3D2DF38-0D01-40BD-B2D7-8C64A3AEF3B6}" destId="{0EE86189-A93B-42A3-9FBD-7B47C6F8DA41}" srcOrd="0" destOrd="0" parTransId="{7C5B06DC-18A6-4471-B557-38E760999134}" sibTransId="{37F25A62-A3C8-47A3-9199-5706916BF130}"/>
    <dgm:cxn modelId="{D9E7F5CF-45F9-4074-90DA-B30B480AF0F1}" type="presOf" srcId="{0CF9DBC3-4E6A-4B08-AEB2-2F916AAE3494}" destId="{44F2A6AC-5070-48EF-894C-6261E86E5A75}" srcOrd="0" destOrd="0" presId="urn:microsoft.com/office/officeart/2005/8/layout/list1"/>
    <dgm:cxn modelId="{F9F97C1E-9564-47A9-93B5-A1E8F0C38C92}" type="presOf" srcId="{CAA1A480-5AD3-4F11-96A5-9A31C7ED1768}" destId="{781D8715-4ED4-42F7-8018-F6835F5BA353}" srcOrd="0" destOrd="0" presId="urn:microsoft.com/office/officeart/2005/8/layout/list1"/>
    <dgm:cxn modelId="{A36BCA6A-A6B5-4822-A493-8E21123035C2}" srcId="{CAA1A480-5AD3-4F11-96A5-9A31C7ED1768}" destId="{F3D2DF38-0D01-40BD-B2D7-8C64A3AEF3B6}" srcOrd="4" destOrd="0" parTransId="{A1872136-BB3B-488C-A6FD-E917A8F46561}" sibTransId="{682B8CB1-FC82-49C0-AAEC-28650156D4A0}"/>
    <dgm:cxn modelId="{DBC4FB65-DC34-424E-A2E9-92B2E3B3C775}" type="presOf" srcId="{7EF7C3F7-5CFE-4506-A55B-FE8053F7B4E8}" destId="{4DAEFA65-44D2-4217-8761-C1DFDAC69BE7}" srcOrd="1" destOrd="0" presId="urn:microsoft.com/office/officeart/2005/8/layout/list1"/>
    <dgm:cxn modelId="{1C2418DC-3615-4193-88AD-45E620DE22A9}" type="presOf" srcId="{D25E325A-04AF-44F3-8EF0-DE4BDF20DF95}" destId="{D09311D1-09A4-4852-A62A-1ECB698D21D7}" srcOrd="1" destOrd="0" presId="urn:microsoft.com/office/officeart/2005/8/layout/list1"/>
    <dgm:cxn modelId="{0D84B30F-0CD8-4042-8C4A-41EA7A13FDF6}" srcId="{7EF7C3F7-5CFE-4506-A55B-FE8053F7B4E8}" destId="{26F506A1-62BA-404E-8091-6F2E13124078}" srcOrd="0" destOrd="0" parTransId="{883492E0-5AFE-4EB9-8C6F-D397175FCE09}" sibTransId="{9EC689D2-C896-4EC6-B295-1429FC80BEC2}"/>
    <dgm:cxn modelId="{6C3AAC39-A7C6-4328-994D-47D57702BD97}" type="presOf" srcId="{D25E325A-04AF-44F3-8EF0-DE4BDF20DF95}" destId="{EE52DAF4-493E-480F-8A8E-79CC00F14892}" srcOrd="0" destOrd="0" presId="urn:microsoft.com/office/officeart/2005/8/layout/list1"/>
    <dgm:cxn modelId="{7E86B2ED-C2E5-4D8F-AC73-3077B49C16AA}" type="presOf" srcId="{55536285-A641-4A61-B66B-339041854417}" destId="{FFBFD75D-66C4-42A0-91DD-79F038EA570F}" srcOrd="1" destOrd="0" presId="urn:microsoft.com/office/officeart/2005/8/layout/list1"/>
    <dgm:cxn modelId="{7D5DA4FF-DD2D-4E2B-A6A2-5ACD2082FD24}" srcId="{623835FD-48FC-4C8F-A2EF-946D740B3CC8}" destId="{DA3A6F15-4C79-4A1C-8334-9BE36D3DECBF}" srcOrd="0" destOrd="0" parTransId="{98C499BE-7C25-4A65-8403-BCCCEF895E67}" sibTransId="{D0B98517-2BC9-49CC-8B2C-425BA1D8CC23}"/>
    <dgm:cxn modelId="{C4B89259-0FBF-4A97-8463-EE04AADCF519}" type="presOf" srcId="{26F506A1-62BA-404E-8091-6F2E13124078}" destId="{AB914604-9A67-4882-BFA0-C9D7C158FD9E}" srcOrd="0" destOrd="0" presId="urn:microsoft.com/office/officeart/2005/8/layout/list1"/>
    <dgm:cxn modelId="{9B233DE3-F9FC-4C19-87E4-7C52BEA768D6}" type="presOf" srcId="{DA3A6F15-4C79-4A1C-8334-9BE36D3DECBF}" destId="{2C87F0E7-9358-4897-B3AA-DE69740BBCF7}" srcOrd="0" destOrd="0" presId="urn:microsoft.com/office/officeart/2005/8/layout/list1"/>
    <dgm:cxn modelId="{2BF90D67-E274-4B5F-B99D-1783397925BC}" type="presOf" srcId="{7EF7C3F7-5CFE-4506-A55B-FE8053F7B4E8}" destId="{FC1CFF70-0938-4EF2-9511-210FE855AAF9}" srcOrd="0" destOrd="0" presId="urn:microsoft.com/office/officeart/2005/8/layout/list1"/>
    <dgm:cxn modelId="{409FF10A-A684-4844-8AB0-1CA01273F327}" type="presOf" srcId="{F3D2DF38-0D01-40BD-B2D7-8C64A3AEF3B6}" destId="{09510C99-80B6-49B6-8910-5796EBE81C41}" srcOrd="1" destOrd="0" presId="urn:microsoft.com/office/officeart/2005/8/layout/list1"/>
    <dgm:cxn modelId="{9D6AA62D-A15F-46F5-BEBF-CDA504200132}" type="presOf" srcId="{55536285-A641-4A61-B66B-339041854417}" destId="{33BFC7F8-E140-4056-92AB-65E16CFE8D10}" srcOrd="0" destOrd="0" presId="urn:microsoft.com/office/officeart/2005/8/layout/list1"/>
    <dgm:cxn modelId="{F79A1542-D0A4-4BEB-9F4E-47DB4A8E1850}" type="presOf" srcId="{F3D2DF38-0D01-40BD-B2D7-8C64A3AEF3B6}" destId="{0162C528-D302-4EC1-AAFF-405F2F03F086}" srcOrd="0" destOrd="0" presId="urn:microsoft.com/office/officeart/2005/8/layout/list1"/>
    <dgm:cxn modelId="{601DD78E-83B6-4B56-8A13-6B0509BD8ACC}" type="presOf" srcId="{5666BCF4-7B8C-4C9A-86EC-C9977F9ACFE5}" destId="{54AB2981-F46A-4BFB-81C1-44255E92C0B9}" srcOrd="0" destOrd="0" presId="urn:microsoft.com/office/officeart/2005/8/layout/list1"/>
    <dgm:cxn modelId="{ED604E3B-0175-41D4-A1D9-29BFD92764AF}" type="presOf" srcId="{623835FD-48FC-4C8F-A2EF-946D740B3CC8}" destId="{404E5AD9-AC43-44D5-8344-6BCF49DE4127}" srcOrd="1" destOrd="0" presId="urn:microsoft.com/office/officeart/2005/8/layout/list1"/>
    <dgm:cxn modelId="{60B97EF1-3BE8-4733-B8C3-A96048F62A4E}" type="presParOf" srcId="{781D8715-4ED4-42F7-8018-F6835F5BA353}" destId="{DEFECFCB-0509-4612-A5CD-BA53D9B4C3FC}" srcOrd="0" destOrd="0" presId="urn:microsoft.com/office/officeart/2005/8/layout/list1"/>
    <dgm:cxn modelId="{7265E4BC-7DCF-453D-81E1-8F1D2EC4E759}" type="presParOf" srcId="{DEFECFCB-0509-4612-A5CD-BA53D9B4C3FC}" destId="{EE52DAF4-493E-480F-8A8E-79CC00F14892}" srcOrd="0" destOrd="0" presId="urn:microsoft.com/office/officeart/2005/8/layout/list1"/>
    <dgm:cxn modelId="{E15CDE54-0E98-442D-8CB6-6F3BA03E4AC4}" type="presParOf" srcId="{DEFECFCB-0509-4612-A5CD-BA53D9B4C3FC}" destId="{D09311D1-09A4-4852-A62A-1ECB698D21D7}" srcOrd="1" destOrd="0" presId="urn:microsoft.com/office/officeart/2005/8/layout/list1"/>
    <dgm:cxn modelId="{E2F995F8-0953-4184-ACBD-1D360F55830D}" type="presParOf" srcId="{781D8715-4ED4-42F7-8018-F6835F5BA353}" destId="{FFAFBDF8-5AC5-4ABB-BC30-5F7A05267A65}" srcOrd="1" destOrd="0" presId="urn:microsoft.com/office/officeart/2005/8/layout/list1"/>
    <dgm:cxn modelId="{B1E3C5C1-A5E2-4229-A683-E39B42BD4B9D}" type="presParOf" srcId="{781D8715-4ED4-42F7-8018-F6835F5BA353}" destId="{54AB2981-F46A-4BFB-81C1-44255E92C0B9}" srcOrd="2" destOrd="0" presId="urn:microsoft.com/office/officeart/2005/8/layout/list1"/>
    <dgm:cxn modelId="{453D90E3-B64D-4070-8B61-5DCB0033F165}" type="presParOf" srcId="{781D8715-4ED4-42F7-8018-F6835F5BA353}" destId="{0B529B43-2BC0-4672-98BF-215798E8720D}" srcOrd="3" destOrd="0" presId="urn:microsoft.com/office/officeart/2005/8/layout/list1"/>
    <dgm:cxn modelId="{785036FA-534F-46FA-833C-331470D3F0A5}" type="presParOf" srcId="{781D8715-4ED4-42F7-8018-F6835F5BA353}" destId="{238B7689-1A6B-42EB-B791-61ABE1F37116}" srcOrd="4" destOrd="0" presId="urn:microsoft.com/office/officeart/2005/8/layout/list1"/>
    <dgm:cxn modelId="{D4D4EC4A-9B00-486F-8550-96BDA28FB5BE}" type="presParOf" srcId="{238B7689-1A6B-42EB-B791-61ABE1F37116}" destId="{21516510-51F9-4BDB-9C42-8CDD14B9E815}" srcOrd="0" destOrd="0" presId="urn:microsoft.com/office/officeart/2005/8/layout/list1"/>
    <dgm:cxn modelId="{140BBF0C-A22E-43CF-AC6D-B4B30472A326}" type="presParOf" srcId="{238B7689-1A6B-42EB-B791-61ABE1F37116}" destId="{404E5AD9-AC43-44D5-8344-6BCF49DE4127}" srcOrd="1" destOrd="0" presId="urn:microsoft.com/office/officeart/2005/8/layout/list1"/>
    <dgm:cxn modelId="{1DD326B3-6355-4C10-87ED-90BFFA25364E}" type="presParOf" srcId="{781D8715-4ED4-42F7-8018-F6835F5BA353}" destId="{EFDBE2DD-85BA-4E22-9ED4-682A65D5ABF2}" srcOrd="5" destOrd="0" presId="urn:microsoft.com/office/officeart/2005/8/layout/list1"/>
    <dgm:cxn modelId="{DDD79BDA-D562-4431-A766-690483296599}" type="presParOf" srcId="{781D8715-4ED4-42F7-8018-F6835F5BA353}" destId="{2C87F0E7-9358-4897-B3AA-DE69740BBCF7}" srcOrd="6" destOrd="0" presId="urn:microsoft.com/office/officeart/2005/8/layout/list1"/>
    <dgm:cxn modelId="{27158450-F66C-4B3E-9335-3C7429E5D4C7}" type="presParOf" srcId="{781D8715-4ED4-42F7-8018-F6835F5BA353}" destId="{91BEAA6A-DC25-41EA-8920-637E8BAE9A12}" srcOrd="7" destOrd="0" presId="urn:microsoft.com/office/officeart/2005/8/layout/list1"/>
    <dgm:cxn modelId="{AC069964-7687-47B2-BA66-497091995403}" type="presParOf" srcId="{781D8715-4ED4-42F7-8018-F6835F5BA353}" destId="{2C5C1259-3EE8-48E7-88A8-E1336432F6D8}" srcOrd="8" destOrd="0" presId="urn:microsoft.com/office/officeart/2005/8/layout/list1"/>
    <dgm:cxn modelId="{5E6E570A-149F-470D-ACE0-A3B2CFB6E0CD}" type="presParOf" srcId="{2C5C1259-3EE8-48E7-88A8-E1336432F6D8}" destId="{FC1CFF70-0938-4EF2-9511-210FE855AAF9}" srcOrd="0" destOrd="0" presId="urn:microsoft.com/office/officeart/2005/8/layout/list1"/>
    <dgm:cxn modelId="{3D5E3AB2-D70D-424B-B2A0-CE5E90593181}" type="presParOf" srcId="{2C5C1259-3EE8-48E7-88A8-E1336432F6D8}" destId="{4DAEFA65-44D2-4217-8761-C1DFDAC69BE7}" srcOrd="1" destOrd="0" presId="urn:microsoft.com/office/officeart/2005/8/layout/list1"/>
    <dgm:cxn modelId="{94E3AAAB-C831-4D10-BCDB-E49C10EE1B83}" type="presParOf" srcId="{781D8715-4ED4-42F7-8018-F6835F5BA353}" destId="{D29DADBE-F99D-4E02-915A-10E64CAD86A7}" srcOrd="9" destOrd="0" presId="urn:microsoft.com/office/officeart/2005/8/layout/list1"/>
    <dgm:cxn modelId="{E73E6605-80A6-4ADD-8328-D26B5F8B5A7D}" type="presParOf" srcId="{781D8715-4ED4-42F7-8018-F6835F5BA353}" destId="{AB914604-9A67-4882-BFA0-C9D7C158FD9E}" srcOrd="10" destOrd="0" presId="urn:microsoft.com/office/officeart/2005/8/layout/list1"/>
    <dgm:cxn modelId="{0F1B0BFC-FF37-4842-90B3-9DB34575A600}" type="presParOf" srcId="{781D8715-4ED4-42F7-8018-F6835F5BA353}" destId="{5F09F837-7ADC-431C-8792-9565DCCE8670}" srcOrd="11" destOrd="0" presId="urn:microsoft.com/office/officeart/2005/8/layout/list1"/>
    <dgm:cxn modelId="{F011B633-4C7B-4F2F-839B-9B66F5FC1E3D}" type="presParOf" srcId="{781D8715-4ED4-42F7-8018-F6835F5BA353}" destId="{98794C60-A753-4C28-BB6F-D9B28488FA25}" srcOrd="12" destOrd="0" presId="urn:microsoft.com/office/officeart/2005/8/layout/list1"/>
    <dgm:cxn modelId="{D271775C-D06A-49D9-B020-DCA7D875646B}" type="presParOf" srcId="{98794C60-A753-4C28-BB6F-D9B28488FA25}" destId="{33BFC7F8-E140-4056-92AB-65E16CFE8D10}" srcOrd="0" destOrd="0" presId="urn:microsoft.com/office/officeart/2005/8/layout/list1"/>
    <dgm:cxn modelId="{A77A166D-0B00-4A3F-9984-0A8339BFA7EF}" type="presParOf" srcId="{98794C60-A753-4C28-BB6F-D9B28488FA25}" destId="{FFBFD75D-66C4-42A0-91DD-79F038EA570F}" srcOrd="1" destOrd="0" presId="urn:microsoft.com/office/officeart/2005/8/layout/list1"/>
    <dgm:cxn modelId="{037A8A78-192C-4FA5-B5C4-C2B0166844F1}" type="presParOf" srcId="{781D8715-4ED4-42F7-8018-F6835F5BA353}" destId="{74F17F6D-CAD8-4259-A109-29671A325F72}" srcOrd="13" destOrd="0" presId="urn:microsoft.com/office/officeart/2005/8/layout/list1"/>
    <dgm:cxn modelId="{0D46D309-A4E4-4CFB-8049-AF9E7BFAF295}" type="presParOf" srcId="{781D8715-4ED4-42F7-8018-F6835F5BA353}" destId="{44F2A6AC-5070-48EF-894C-6261E86E5A75}" srcOrd="14" destOrd="0" presId="urn:microsoft.com/office/officeart/2005/8/layout/list1"/>
    <dgm:cxn modelId="{FA09905C-012E-43BA-AE89-30546967A060}" type="presParOf" srcId="{781D8715-4ED4-42F7-8018-F6835F5BA353}" destId="{54977109-27E2-4BD4-AF24-D71193D2E9EF}" srcOrd="15" destOrd="0" presId="urn:microsoft.com/office/officeart/2005/8/layout/list1"/>
    <dgm:cxn modelId="{90F376CF-4B2B-4235-84B1-9D5F8DABC321}" type="presParOf" srcId="{781D8715-4ED4-42F7-8018-F6835F5BA353}" destId="{9FC19E6A-DEB5-4C73-B100-68A64F34007F}" srcOrd="16" destOrd="0" presId="urn:microsoft.com/office/officeart/2005/8/layout/list1"/>
    <dgm:cxn modelId="{790A9E91-9CCA-41C1-B18B-A09337908C3C}" type="presParOf" srcId="{9FC19E6A-DEB5-4C73-B100-68A64F34007F}" destId="{0162C528-D302-4EC1-AAFF-405F2F03F086}" srcOrd="0" destOrd="0" presId="urn:microsoft.com/office/officeart/2005/8/layout/list1"/>
    <dgm:cxn modelId="{4C11E3CB-E714-4D8C-B8D8-0FA9957B2CDE}" type="presParOf" srcId="{9FC19E6A-DEB5-4C73-B100-68A64F34007F}" destId="{09510C99-80B6-49B6-8910-5796EBE81C41}" srcOrd="1" destOrd="0" presId="urn:microsoft.com/office/officeart/2005/8/layout/list1"/>
    <dgm:cxn modelId="{A1D0580B-F4D3-4785-9BD3-7BA8650604C4}" type="presParOf" srcId="{781D8715-4ED4-42F7-8018-F6835F5BA353}" destId="{2C12ED99-2451-4FEC-906E-A050C397278F}" srcOrd="17" destOrd="0" presId="urn:microsoft.com/office/officeart/2005/8/layout/list1"/>
    <dgm:cxn modelId="{613FE7F4-8500-46AB-BB38-27C0C9C9DB26}" type="presParOf" srcId="{781D8715-4ED4-42F7-8018-F6835F5BA353}" destId="{1F794E44-DBB7-4870-B97C-D379884742FE}" srcOrd="18" destOrd="0" presId="urn:microsoft.com/office/officeart/2005/8/layout/list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29FFB5-E2A1-43B5-A689-3CC076628896}" type="datetimeFigureOut">
              <a:rPr lang="ru-RU" smtClean="0"/>
              <a:t>07.11.2020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7895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37895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279FE6-6694-4A3E-A129-6BD3EBD9531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5" name="Rectangle 73"/>
          <p:cNvSpPr>
            <a:spLocks noChangeArrowheads="1"/>
          </p:cNvSpPr>
          <p:nvPr/>
        </p:nvSpPr>
        <p:spPr bwMode="gray">
          <a:xfrm>
            <a:off x="1698625" y="3705225"/>
            <a:ext cx="742950" cy="74295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116" name="Rectangle 44" descr="3"/>
          <p:cNvSpPr>
            <a:spLocks noChangeArrowheads="1"/>
          </p:cNvSpPr>
          <p:nvPr/>
        </p:nvSpPr>
        <p:spPr bwMode="gray">
          <a:xfrm>
            <a:off x="2492375" y="4510088"/>
            <a:ext cx="742950" cy="744537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106" name="Rectangle 34" descr="5"/>
          <p:cNvSpPr>
            <a:spLocks noChangeArrowheads="1"/>
          </p:cNvSpPr>
          <p:nvPr/>
        </p:nvSpPr>
        <p:spPr bwMode="gray">
          <a:xfrm>
            <a:off x="915988" y="4510088"/>
            <a:ext cx="742950" cy="744537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131" name="Rectangle 59"/>
          <p:cNvSpPr>
            <a:spLocks noChangeArrowheads="1"/>
          </p:cNvSpPr>
          <p:nvPr/>
        </p:nvSpPr>
        <p:spPr bwMode="gray">
          <a:xfrm>
            <a:off x="1703388" y="5314950"/>
            <a:ext cx="742950" cy="74295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126" name="Rectangle 54"/>
          <p:cNvSpPr>
            <a:spLocks noChangeArrowheads="1"/>
          </p:cNvSpPr>
          <p:nvPr/>
        </p:nvSpPr>
        <p:spPr bwMode="gray">
          <a:xfrm>
            <a:off x="128588" y="3705225"/>
            <a:ext cx="742950" cy="74295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128" name="Rectangle 56"/>
          <p:cNvSpPr>
            <a:spLocks noChangeArrowheads="1"/>
          </p:cNvSpPr>
          <p:nvPr/>
        </p:nvSpPr>
        <p:spPr bwMode="gray">
          <a:xfrm>
            <a:off x="2492375" y="3705225"/>
            <a:ext cx="742950" cy="74295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75"/>
          <p:cNvGrpSpPr>
            <a:grpSpLocks/>
          </p:cNvGrpSpPr>
          <p:nvPr/>
        </p:nvGrpSpPr>
        <p:grpSpPr bwMode="auto">
          <a:xfrm>
            <a:off x="112713" y="5954713"/>
            <a:ext cx="8936037" cy="631825"/>
            <a:chOff x="71" y="3751"/>
            <a:chExt cx="5629" cy="398"/>
          </a:xfrm>
        </p:grpSpPr>
        <p:sp>
          <p:nvSpPr>
            <p:cNvPr id="3096" name="Freeform 24"/>
            <p:cNvSpPr>
              <a:spLocks/>
            </p:cNvSpPr>
            <p:nvPr userDrawn="1"/>
          </p:nvSpPr>
          <p:spPr bwMode="gray">
            <a:xfrm>
              <a:off x="71" y="3751"/>
              <a:ext cx="5626" cy="349"/>
            </a:xfrm>
            <a:custGeom>
              <a:avLst/>
              <a:gdLst>
                <a:gd name="T0" fmla="*/ 5626 w 5626"/>
                <a:gd name="T1" fmla="*/ 349 h 349"/>
                <a:gd name="T2" fmla="*/ 0 w 5626"/>
                <a:gd name="T3" fmla="*/ 349 h 349"/>
                <a:gd name="T4" fmla="*/ 0 w 5626"/>
                <a:gd name="T5" fmla="*/ 187 h 349"/>
                <a:gd name="T6" fmla="*/ 0 w 5626"/>
                <a:gd name="T7" fmla="*/ 114 h 349"/>
                <a:gd name="T8" fmla="*/ 4064 w 5626"/>
                <a:gd name="T9" fmla="*/ 118 h 349"/>
                <a:gd name="T10" fmla="*/ 4329 w 5626"/>
                <a:gd name="T11" fmla="*/ 0 h 349"/>
                <a:gd name="T12" fmla="*/ 5623 w 5626"/>
                <a:gd name="T13" fmla="*/ 0 h 349"/>
                <a:gd name="T14" fmla="*/ 5626 w 5626"/>
                <a:gd name="T15" fmla="*/ 349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26" h="349">
                  <a:moveTo>
                    <a:pt x="5626" y="349"/>
                  </a:moveTo>
                  <a:lnTo>
                    <a:pt x="0" y="349"/>
                  </a:lnTo>
                  <a:lnTo>
                    <a:pt x="0" y="187"/>
                  </a:lnTo>
                  <a:lnTo>
                    <a:pt x="0" y="114"/>
                  </a:lnTo>
                  <a:cubicBezTo>
                    <a:pt x="678" y="103"/>
                    <a:pt x="3343" y="137"/>
                    <a:pt x="4064" y="118"/>
                  </a:cubicBezTo>
                  <a:lnTo>
                    <a:pt x="4329" y="0"/>
                  </a:lnTo>
                  <a:lnTo>
                    <a:pt x="5623" y="0"/>
                  </a:lnTo>
                  <a:lnTo>
                    <a:pt x="5626" y="349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97" name="Freeform 25"/>
            <p:cNvSpPr>
              <a:spLocks/>
            </p:cNvSpPr>
            <p:nvPr userDrawn="1"/>
          </p:nvSpPr>
          <p:spPr bwMode="gray">
            <a:xfrm>
              <a:off x="71" y="3800"/>
              <a:ext cx="5626" cy="349"/>
            </a:xfrm>
            <a:custGeom>
              <a:avLst/>
              <a:gdLst>
                <a:gd name="T0" fmla="*/ 5626 w 5626"/>
                <a:gd name="T1" fmla="*/ 349 h 349"/>
                <a:gd name="T2" fmla="*/ 0 w 5626"/>
                <a:gd name="T3" fmla="*/ 349 h 349"/>
                <a:gd name="T4" fmla="*/ 0 w 5626"/>
                <a:gd name="T5" fmla="*/ 187 h 349"/>
                <a:gd name="T6" fmla="*/ 0 w 5626"/>
                <a:gd name="T7" fmla="*/ 114 h 349"/>
                <a:gd name="T8" fmla="*/ 4082 w 5626"/>
                <a:gd name="T9" fmla="*/ 118 h 349"/>
                <a:gd name="T10" fmla="*/ 4345 w 5626"/>
                <a:gd name="T11" fmla="*/ 0 h 349"/>
                <a:gd name="T12" fmla="*/ 5623 w 5626"/>
                <a:gd name="T13" fmla="*/ 6 h 349"/>
                <a:gd name="T14" fmla="*/ 5626 w 5626"/>
                <a:gd name="T15" fmla="*/ 349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26" h="349">
                  <a:moveTo>
                    <a:pt x="5626" y="349"/>
                  </a:moveTo>
                  <a:lnTo>
                    <a:pt x="0" y="349"/>
                  </a:lnTo>
                  <a:lnTo>
                    <a:pt x="0" y="187"/>
                  </a:lnTo>
                  <a:lnTo>
                    <a:pt x="0" y="114"/>
                  </a:lnTo>
                  <a:cubicBezTo>
                    <a:pt x="680" y="103"/>
                    <a:pt x="3358" y="137"/>
                    <a:pt x="4082" y="118"/>
                  </a:cubicBezTo>
                  <a:lnTo>
                    <a:pt x="4345" y="0"/>
                  </a:lnTo>
                  <a:lnTo>
                    <a:pt x="5623" y="6"/>
                  </a:lnTo>
                  <a:lnTo>
                    <a:pt x="5626" y="3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98" name="Freeform 26"/>
            <p:cNvSpPr>
              <a:spLocks/>
            </p:cNvSpPr>
            <p:nvPr userDrawn="1"/>
          </p:nvSpPr>
          <p:spPr bwMode="gray">
            <a:xfrm>
              <a:off x="4209" y="3833"/>
              <a:ext cx="1491" cy="88"/>
            </a:xfrm>
            <a:custGeom>
              <a:avLst/>
              <a:gdLst>
                <a:gd name="T0" fmla="*/ 0 w 1491"/>
                <a:gd name="T1" fmla="*/ 84 h 88"/>
                <a:gd name="T2" fmla="*/ 223 w 1491"/>
                <a:gd name="T3" fmla="*/ 0 h 88"/>
                <a:gd name="T4" fmla="*/ 1491 w 1491"/>
                <a:gd name="T5" fmla="*/ 0 h 88"/>
                <a:gd name="T6" fmla="*/ 1488 w 1491"/>
                <a:gd name="T7" fmla="*/ 60 h 88"/>
                <a:gd name="T8" fmla="*/ 383 w 1491"/>
                <a:gd name="T9" fmla="*/ 59 h 88"/>
                <a:gd name="T10" fmla="*/ 273 w 1491"/>
                <a:gd name="T11" fmla="*/ 88 h 88"/>
                <a:gd name="T12" fmla="*/ 0 w 1491"/>
                <a:gd name="T13" fmla="*/ 8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1" h="88">
                  <a:moveTo>
                    <a:pt x="0" y="84"/>
                  </a:moveTo>
                  <a:lnTo>
                    <a:pt x="223" y="0"/>
                  </a:lnTo>
                  <a:lnTo>
                    <a:pt x="1491" y="0"/>
                  </a:lnTo>
                  <a:lnTo>
                    <a:pt x="1488" y="60"/>
                  </a:lnTo>
                  <a:lnTo>
                    <a:pt x="383" y="59"/>
                  </a:lnTo>
                  <a:lnTo>
                    <a:pt x="273" y="88"/>
                  </a:lnTo>
                  <a:lnTo>
                    <a:pt x="0" y="84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" name="Group 7"/>
          <p:cNvGrpSpPr>
            <a:grpSpLocks/>
          </p:cNvGrpSpPr>
          <p:nvPr/>
        </p:nvGrpSpPr>
        <p:grpSpPr bwMode="auto">
          <a:xfrm rot="10800000">
            <a:off x="6003925" y="1778000"/>
            <a:ext cx="2768600" cy="779463"/>
            <a:chOff x="1566" y="164"/>
            <a:chExt cx="1455" cy="425"/>
          </a:xfrm>
        </p:grpSpPr>
        <p:sp>
          <p:nvSpPr>
            <p:cNvPr id="3080" name="Freeform 8"/>
            <p:cNvSpPr>
              <a:spLocks/>
            </p:cNvSpPr>
            <p:nvPr/>
          </p:nvSpPr>
          <p:spPr bwMode="gray">
            <a:xfrm>
              <a:off x="1892" y="468"/>
              <a:ext cx="39" cy="121"/>
            </a:xfrm>
            <a:custGeom>
              <a:avLst/>
              <a:gdLst>
                <a:gd name="T0" fmla="*/ 37 w 39"/>
                <a:gd name="T1" fmla="*/ 36 h 121"/>
                <a:gd name="T2" fmla="*/ 35 w 39"/>
                <a:gd name="T3" fmla="*/ 36 h 121"/>
                <a:gd name="T4" fmla="*/ 30 w 39"/>
                <a:gd name="T5" fmla="*/ 36 h 121"/>
                <a:gd name="T6" fmla="*/ 22 w 39"/>
                <a:gd name="T7" fmla="*/ 34 h 121"/>
                <a:gd name="T8" fmla="*/ 15 w 39"/>
                <a:gd name="T9" fmla="*/ 30 h 121"/>
                <a:gd name="T10" fmla="*/ 7 w 39"/>
                <a:gd name="T11" fmla="*/ 23 h 121"/>
                <a:gd name="T12" fmla="*/ 3 w 39"/>
                <a:gd name="T13" fmla="*/ 13 h 121"/>
                <a:gd name="T14" fmla="*/ 0 w 39"/>
                <a:gd name="T15" fmla="*/ 0 h 121"/>
                <a:gd name="T16" fmla="*/ 3 w 39"/>
                <a:gd name="T17" fmla="*/ 0 h 121"/>
                <a:gd name="T18" fmla="*/ 7 w 39"/>
                <a:gd name="T19" fmla="*/ 1 h 121"/>
                <a:gd name="T20" fmla="*/ 15 w 39"/>
                <a:gd name="T21" fmla="*/ 3 h 121"/>
                <a:gd name="T22" fmla="*/ 23 w 39"/>
                <a:gd name="T23" fmla="*/ 5 h 121"/>
                <a:gd name="T24" fmla="*/ 30 w 39"/>
                <a:gd name="T25" fmla="*/ 11 h 121"/>
                <a:gd name="T26" fmla="*/ 37 w 39"/>
                <a:gd name="T27" fmla="*/ 20 h 121"/>
                <a:gd name="T28" fmla="*/ 39 w 39"/>
                <a:gd name="T29" fmla="*/ 34 h 121"/>
                <a:gd name="T30" fmla="*/ 39 w 39"/>
                <a:gd name="T31" fmla="*/ 121 h 121"/>
                <a:gd name="T32" fmla="*/ 37 w 39"/>
                <a:gd name="T33" fmla="*/ 121 h 121"/>
                <a:gd name="T34" fmla="*/ 37 w 39"/>
                <a:gd name="T35" fmla="*/ 3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" h="121">
                  <a:moveTo>
                    <a:pt x="37" y="36"/>
                  </a:moveTo>
                  <a:lnTo>
                    <a:pt x="35" y="36"/>
                  </a:lnTo>
                  <a:lnTo>
                    <a:pt x="30" y="36"/>
                  </a:lnTo>
                  <a:lnTo>
                    <a:pt x="22" y="34"/>
                  </a:lnTo>
                  <a:lnTo>
                    <a:pt x="15" y="30"/>
                  </a:lnTo>
                  <a:lnTo>
                    <a:pt x="7" y="23"/>
                  </a:lnTo>
                  <a:lnTo>
                    <a:pt x="3" y="13"/>
                  </a:lnTo>
                  <a:lnTo>
                    <a:pt x="0" y="0"/>
                  </a:lnTo>
                  <a:lnTo>
                    <a:pt x="3" y="0"/>
                  </a:lnTo>
                  <a:lnTo>
                    <a:pt x="7" y="1"/>
                  </a:lnTo>
                  <a:lnTo>
                    <a:pt x="15" y="3"/>
                  </a:lnTo>
                  <a:lnTo>
                    <a:pt x="23" y="5"/>
                  </a:lnTo>
                  <a:lnTo>
                    <a:pt x="30" y="11"/>
                  </a:lnTo>
                  <a:lnTo>
                    <a:pt x="37" y="20"/>
                  </a:lnTo>
                  <a:lnTo>
                    <a:pt x="39" y="34"/>
                  </a:lnTo>
                  <a:lnTo>
                    <a:pt x="39" y="121"/>
                  </a:lnTo>
                  <a:lnTo>
                    <a:pt x="37" y="121"/>
                  </a:lnTo>
                  <a:lnTo>
                    <a:pt x="37" y="36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1" name="Freeform 9"/>
            <p:cNvSpPr>
              <a:spLocks/>
            </p:cNvSpPr>
            <p:nvPr/>
          </p:nvSpPr>
          <p:spPr bwMode="gray">
            <a:xfrm>
              <a:off x="2271" y="450"/>
              <a:ext cx="45" cy="139"/>
            </a:xfrm>
            <a:custGeom>
              <a:avLst/>
              <a:gdLst>
                <a:gd name="T0" fmla="*/ 3 w 45"/>
                <a:gd name="T1" fmla="*/ 42 h 139"/>
                <a:gd name="T2" fmla="*/ 6 w 45"/>
                <a:gd name="T3" fmla="*/ 42 h 139"/>
                <a:gd name="T4" fmla="*/ 12 w 45"/>
                <a:gd name="T5" fmla="*/ 42 h 139"/>
                <a:gd name="T6" fmla="*/ 20 w 45"/>
                <a:gd name="T7" fmla="*/ 39 h 139"/>
                <a:gd name="T8" fmla="*/ 29 w 45"/>
                <a:gd name="T9" fmla="*/ 35 h 139"/>
                <a:gd name="T10" fmla="*/ 37 w 45"/>
                <a:gd name="T11" fmla="*/ 27 h 139"/>
                <a:gd name="T12" fmla="*/ 43 w 45"/>
                <a:gd name="T13" fmla="*/ 17 h 139"/>
                <a:gd name="T14" fmla="*/ 45 w 45"/>
                <a:gd name="T15" fmla="*/ 2 h 139"/>
                <a:gd name="T16" fmla="*/ 43 w 45"/>
                <a:gd name="T17" fmla="*/ 0 h 139"/>
                <a:gd name="T18" fmla="*/ 37 w 45"/>
                <a:gd name="T19" fmla="*/ 2 h 139"/>
                <a:gd name="T20" fmla="*/ 29 w 45"/>
                <a:gd name="T21" fmla="*/ 3 h 139"/>
                <a:gd name="T22" fmla="*/ 19 w 45"/>
                <a:gd name="T23" fmla="*/ 7 h 139"/>
                <a:gd name="T24" fmla="*/ 11 w 45"/>
                <a:gd name="T25" fmla="*/ 14 h 139"/>
                <a:gd name="T26" fmla="*/ 4 w 45"/>
                <a:gd name="T27" fmla="*/ 23 h 139"/>
                <a:gd name="T28" fmla="*/ 0 w 45"/>
                <a:gd name="T29" fmla="*/ 39 h 139"/>
                <a:gd name="T30" fmla="*/ 0 w 45"/>
                <a:gd name="T31" fmla="*/ 139 h 139"/>
                <a:gd name="T32" fmla="*/ 3 w 45"/>
                <a:gd name="T33" fmla="*/ 139 h 139"/>
                <a:gd name="T34" fmla="*/ 3 w 45"/>
                <a:gd name="T35" fmla="*/ 42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" h="139">
                  <a:moveTo>
                    <a:pt x="3" y="42"/>
                  </a:moveTo>
                  <a:lnTo>
                    <a:pt x="6" y="42"/>
                  </a:lnTo>
                  <a:lnTo>
                    <a:pt x="12" y="42"/>
                  </a:lnTo>
                  <a:lnTo>
                    <a:pt x="20" y="39"/>
                  </a:lnTo>
                  <a:lnTo>
                    <a:pt x="29" y="35"/>
                  </a:lnTo>
                  <a:lnTo>
                    <a:pt x="37" y="27"/>
                  </a:lnTo>
                  <a:lnTo>
                    <a:pt x="43" y="17"/>
                  </a:lnTo>
                  <a:lnTo>
                    <a:pt x="45" y="2"/>
                  </a:lnTo>
                  <a:lnTo>
                    <a:pt x="43" y="0"/>
                  </a:lnTo>
                  <a:lnTo>
                    <a:pt x="37" y="2"/>
                  </a:lnTo>
                  <a:lnTo>
                    <a:pt x="29" y="3"/>
                  </a:lnTo>
                  <a:lnTo>
                    <a:pt x="19" y="7"/>
                  </a:lnTo>
                  <a:lnTo>
                    <a:pt x="11" y="14"/>
                  </a:lnTo>
                  <a:lnTo>
                    <a:pt x="4" y="23"/>
                  </a:lnTo>
                  <a:lnTo>
                    <a:pt x="0" y="39"/>
                  </a:lnTo>
                  <a:lnTo>
                    <a:pt x="0" y="139"/>
                  </a:lnTo>
                  <a:lnTo>
                    <a:pt x="3" y="139"/>
                  </a:lnTo>
                  <a:lnTo>
                    <a:pt x="3" y="42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2" name="Freeform 10"/>
            <p:cNvSpPr>
              <a:spLocks/>
            </p:cNvSpPr>
            <p:nvPr/>
          </p:nvSpPr>
          <p:spPr bwMode="gray">
            <a:xfrm>
              <a:off x="1765" y="378"/>
              <a:ext cx="146" cy="211"/>
            </a:xfrm>
            <a:custGeom>
              <a:avLst/>
              <a:gdLst>
                <a:gd name="T0" fmla="*/ 68 w 146"/>
                <a:gd name="T1" fmla="*/ 67 h 211"/>
                <a:gd name="T2" fmla="*/ 67 w 146"/>
                <a:gd name="T3" fmla="*/ 67 h 211"/>
                <a:gd name="T4" fmla="*/ 60 w 146"/>
                <a:gd name="T5" fmla="*/ 66 h 211"/>
                <a:gd name="T6" fmla="*/ 50 w 146"/>
                <a:gd name="T7" fmla="*/ 64 h 211"/>
                <a:gd name="T8" fmla="*/ 41 w 146"/>
                <a:gd name="T9" fmla="*/ 62 h 211"/>
                <a:gd name="T10" fmla="*/ 29 w 146"/>
                <a:gd name="T11" fmla="*/ 55 h 211"/>
                <a:gd name="T12" fmla="*/ 18 w 146"/>
                <a:gd name="T13" fmla="*/ 47 h 211"/>
                <a:gd name="T14" fmla="*/ 10 w 146"/>
                <a:gd name="T15" fmla="*/ 35 h 211"/>
                <a:gd name="T16" fmla="*/ 3 w 146"/>
                <a:gd name="T17" fmla="*/ 20 h 211"/>
                <a:gd name="T18" fmla="*/ 0 w 146"/>
                <a:gd name="T19" fmla="*/ 0 h 211"/>
                <a:gd name="T20" fmla="*/ 3 w 146"/>
                <a:gd name="T21" fmla="*/ 0 h 211"/>
                <a:gd name="T22" fmla="*/ 10 w 146"/>
                <a:gd name="T23" fmla="*/ 0 h 211"/>
                <a:gd name="T24" fmla="*/ 19 w 146"/>
                <a:gd name="T25" fmla="*/ 0 h 211"/>
                <a:gd name="T26" fmla="*/ 30 w 146"/>
                <a:gd name="T27" fmla="*/ 2 h 211"/>
                <a:gd name="T28" fmla="*/ 41 w 146"/>
                <a:gd name="T29" fmla="*/ 6 h 211"/>
                <a:gd name="T30" fmla="*/ 53 w 146"/>
                <a:gd name="T31" fmla="*/ 14 h 211"/>
                <a:gd name="T32" fmla="*/ 62 w 146"/>
                <a:gd name="T33" fmla="*/ 25 h 211"/>
                <a:gd name="T34" fmla="*/ 69 w 146"/>
                <a:gd name="T35" fmla="*/ 41 h 211"/>
                <a:gd name="T36" fmla="*/ 73 w 146"/>
                <a:gd name="T37" fmla="*/ 62 h 211"/>
                <a:gd name="T38" fmla="*/ 73 w 146"/>
                <a:gd name="T39" fmla="*/ 60 h 211"/>
                <a:gd name="T40" fmla="*/ 73 w 146"/>
                <a:gd name="T41" fmla="*/ 55 h 211"/>
                <a:gd name="T42" fmla="*/ 75 w 146"/>
                <a:gd name="T43" fmla="*/ 45 h 211"/>
                <a:gd name="T44" fmla="*/ 79 w 146"/>
                <a:gd name="T45" fmla="*/ 36 h 211"/>
                <a:gd name="T46" fmla="*/ 84 w 146"/>
                <a:gd name="T47" fmla="*/ 25 h 211"/>
                <a:gd name="T48" fmla="*/ 92 w 146"/>
                <a:gd name="T49" fmla="*/ 16 h 211"/>
                <a:gd name="T50" fmla="*/ 106 w 146"/>
                <a:gd name="T51" fmla="*/ 8 h 211"/>
                <a:gd name="T52" fmla="*/ 123 w 146"/>
                <a:gd name="T53" fmla="*/ 2 h 211"/>
                <a:gd name="T54" fmla="*/ 146 w 146"/>
                <a:gd name="T55" fmla="*/ 0 h 211"/>
                <a:gd name="T56" fmla="*/ 145 w 146"/>
                <a:gd name="T57" fmla="*/ 2 h 211"/>
                <a:gd name="T58" fmla="*/ 145 w 146"/>
                <a:gd name="T59" fmla="*/ 8 h 211"/>
                <a:gd name="T60" fmla="*/ 143 w 146"/>
                <a:gd name="T61" fmla="*/ 17 h 211"/>
                <a:gd name="T62" fmla="*/ 139 w 146"/>
                <a:gd name="T63" fmla="*/ 28 h 211"/>
                <a:gd name="T64" fmla="*/ 134 w 146"/>
                <a:gd name="T65" fmla="*/ 39 h 211"/>
                <a:gd name="T66" fmla="*/ 126 w 146"/>
                <a:gd name="T67" fmla="*/ 49 h 211"/>
                <a:gd name="T68" fmla="*/ 114 w 146"/>
                <a:gd name="T69" fmla="*/ 59 h 211"/>
                <a:gd name="T70" fmla="*/ 98 w 146"/>
                <a:gd name="T71" fmla="*/ 64 h 211"/>
                <a:gd name="T72" fmla="*/ 79 w 146"/>
                <a:gd name="T73" fmla="*/ 67 h 211"/>
                <a:gd name="T74" fmla="*/ 79 w 146"/>
                <a:gd name="T75" fmla="*/ 211 h 211"/>
                <a:gd name="T76" fmla="*/ 68 w 146"/>
                <a:gd name="T77" fmla="*/ 211 h 211"/>
                <a:gd name="T78" fmla="*/ 68 w 146"/>
                <a:gd name="T79" fmla="*/ 67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46" h="211">
                  <a:moveTo>
                    <a:pt x="68" y="67"/>
                  </a:moveTo>
                  <a:lnTo>
                    <a:pt x="67" y="67"/>
                  </a:lnTo>
                  <a:lnTo>
                    <a:pt x="60" y="66"/>
                  </a:lnTo>
                  <a:lnTo>
                    <a:pt x="50" y="64"/>
                  </a:lnTo>
                  <a:lnTo>
                    <a:pt x="41" y="62"/>
                  </a:lnTo>
                  <a:lnTo>
                    <a:pt x="29" y="55"/>
                  </a:lnTo>
                  <a:lnTo>
                    <a:pt x="18" y="47"/>
                  </a:lnTo>
                  <a:lnTo>
                    <a:pt x="10" y="35"/>
                  </a:lnTo>
                  <a:lnTo>
                    <a:pt x="3" y="20"/>
                  </a:lnTo>
                  <a:lnTo>
                    <a:pt x="0" y="0"/>
                  </a:lnTo>
                  <a:lnTo>
                    <a:pt x="3" y="0"/>
                  </a:lnTo>
                  <a:lnTo>
                    <a:pt x="10" y="0"/>
                  </a:lnTo>
                  <a:lnTo>
                    <a:pt x="19" y="0"/>
                  </a:lnTo>
                  <a:lnTo>
                    <a:pt x="30" y="2"/>
                  </a:lnTo>
                  <a:lnTo>
                    <a:pt x="41" y="6"/>
                  </a:lnTo>
                  <a:lnTo>
                    <a:pt x="53" y="14"/>
                  </a:lnTo>
                  <a:lnTo>
                    <a:pt x="62" y="25"/>
                  </a:lnTo>
                  <a:lnTo>
                    <a:pt x="69" y="41"/>
                  </a:lnTo>
                  <a:lnTo>
                    <a:pt x="73" y="62"/>
                  </a:lnTo>
                  <a:lnTo>
                    <a:pt x="73" y="60"/>
                  </a:lnTo>
                  <a:lnTo>
                    <a:pt x="73" y="55"/>
                  </a:lnTo>
                  <a:lnTo>
                    <a:pt x="75" y="45"/>
                  </a:lnTo>
                  <a:lnTo>
                    <a:pt x="79" y="36"/>
                  </a:lnTo>
                  <a:lnTo>
                    <a:pt x="84" y="25"/>
                  </a:lnTo>
                  <a:lnTo>
                    <a:pt x="92" y="16"/>
                  </a:lnTo>
                  <a:lnTo>
                    <a:pt x="106" y="8"/>
                  </a:lnTo>
                  <a:lnTo>
                    <a:pt x="123" y="2"/>
                  </a:lnTo>
                  <a:lnTo>
                    <a:pt x="146" y="0"/>
                  </a:lnTo>
                  <a:lnTo>
                    <a:pt x="145" y="2"/>
                  </a:lnTo>
                  <a:lnTo>
                    <a:pt x="145" y="8"/>
                  </a:lnTo>
                  <a:lnTo>
                    <a:pt x="143" y="17"/>
                  </a:lnTo>
                  <a:lnTo>
                    <a:pt x="139" y="28"/>
                  </a:lnTo>
                  <a:lnTo>
                    <a:pt x="134" y="39"/>
                  </a:lnTo>
                  <a:lnTo>
                    <a:pt x="126" y="49"/>
                  </a:lnTo>
                  <a:lnTo>
                    <a:pt x="114" y="59"/>
                  </a:lnTo>
                  <a:lnTo>
                    <a:pt x="98" y="64"/>
                  </a:lnTo>
                  <a:lnTo>
                    <a:pt x="79" y="67"/>
                  </a:lnTo>
                  <a:lnTo>
                    <a:pt x="79" y="211"/>
                  </a:lnTo>
                  <a:lnTo>
                    <a:pt x="68" y="211"/>
                  </a:lnTo>
                  <a:lnTo>
                    <a:pt x="68" y="67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3" name="Freeform 11"/>
            <p:cNvSpPr>
              <a:spLocks/>
            </p:cNvSpPr>
            <p:nvPr/>
          </p:nvSpPr>
          <p:spPr bwMode="gray">
            <a:xfrm>
              <a:off x="2792" y="378"/>
              <a:ext cx="144" cy="211"/>
            </a:xfrm>
            <a:custGeom>
              <a:avLst/>
              <a:gdLst>
                <a:gd name="T0" fmla="*/ 67 w 144"/>
                <a:gd name="T1" fmla="*/ 67 h 211"/>
                <a:gd name="T2" fmla="*/ 66 w 144"/>
                <a:gd name="T3" fmla="*/ 67 h 211"/>
                <a:gd name="T4" fmla="*/ 59 w 144"/>
                <a:gd name="T5" fmla="*/ 66 h 211"/>
                <a:gd name="T6" fmla="*/ 50 w 144"/>
                <a:gd name="T7" fmla="*/ 64 h 211"/>
                <a:gd name="T8" fmla="*/ 39 w 144"/>
                <a:gd name="T9" fmla="*/ 62 h 211"/>
                <a:gd name="T10" fmla="*/ 28 w 144"/>
                <a:gd name="T11" fmla="*/ 55 h 211"/>
                <a:gd name="T12" fmla="*/ 17 w 144"/>
                <a:gd name="T13" fmla="*/ 47 h 211"/>
                <a:gd name="T14" fmla="*/ 9 w 144"/>
                <a:gd name="T15" fmla="*/ 35 h 211"/>
                <a:gd name="T16" fmla="*/ 2 w 144"/>
                <a:gd name="T17" fmla="*/ 20 h 211"/>
                <a:gd name="T18" fmla="*/ 0 w 144"/>
                <a:gd name="T19" fmla="*/ 0 h 211"/>
                <a:gd name="T20" fmla="*/ 2 w 144"/>
                <a:gd name="T21" fmla="*/ 0 h 211"/>
                <a:gd name="T22" fmla="*/ 9 w 144"/>
                <a:gd name="T23" fmla="*/ 0 h 211"/>
                <a:gd name="T24" fmla="*/ 17 w 144"/>
                <a:gd name="T25" fmla="*/ 0 h 211"/>
                <a:gd name="T26" fmla="*/ 28 w 144"/>
                <a:gd name="T27" fmla="*/ 2 h 211"/>
                <a:gd name="T28" fmla="*/ 40 w 144"/>
                <a:gd name="T29" fmla="*/ 6 h 211"/>
                <a:gd name="T30" fmla="*/ 51 w 144"/>
                <a:gd name="T31" fmla="*/ 14 h 211"/>
                <a:gd name="T32" fmla="*/ 62 w 144"/>
                <a:gd name="T33" fmla="*/ 25 h 211"/>
                <a:gd name="T34" fmla="*/ 69 w 144"/>
                <a:gd name="T35" fmla="*/ 41 h 211"/>
                <a:gd name="T36" fmla="*/ 73 w 144"/>
                <a:gd name="T37" fmla="*/ 62 h 211"/>
                <a:gd name="T38" fmla="*/ 73 w 144"/>
                <a:gd name="T39" fmla="*/ 60 h 211"/>
                <a:gd name="T40" fmla="*/ 73 w 144"/>
                <a:gd name="T41" fmla="*/ 55 h 211"/>
                <a:gd name="T42" fmla="*/ 74 w 144"/>
                <a:gd name="T43" fmla="*/ 45 h 211"/>
                <a:gd name="T44" fmla="*/ 77 w 144"/>
                <a:gd name="T45" fmla="*/ 36 h 211"/>
                <a:gd name="T46" fmla="*/ 82 w 144"/>
                <a:gd name="T47" fmla="*/ 25 h 211"/>
                <a:gd name="T48" fmla="*/ 91 w 144"/>
                <a:gd name="T49" fmla="*/ 16 h 211"/>
                <a:gd name="T50" fmla="*/ 105 w 144"/>
                <a:gd name="T51" fmla="*/ 8 h 211"/>
                <a:gd name="T52" fmla="*/ 121 w 144"/>
                <a:gd name="T53" fmla="*/ 2 h 211"/>
                <a:gd name="T54" fmla="*/ 144 w 144"/>
                <a:gd name="T55" fmla="*/ 0 h 211"/>
                <a:gd name="T56" fmla="*/ 144 w 144"/>
                <a:gd name="T57" fmla="*/ 2 h 211"/>
                <a:gd name="T58" fmla="*/ 144 w 144"/>
                <a:gd name="T59" fmla="*/ 8 h 211"/>
                <a:gd name="T60" fmla="*/ 141 w 144"/>
                <a:gd name="T61" fmla="*/ 17 h 211"/>
                <a:gd name="T62" fmla="*/ 139 w 144"/>
                <a:gd name="T63" fmla="*/ 28 h 211"/>
                <a:gd name="T64" fmla="*/ 133 w 144"/>
                <a:gd name="T65" fmla="*/ 39 h 211"/>
                <a:gd name="T66" fmla="*/ 125 w 144"/>
                <a:gd name="T67" fmla="*/ 49 h 211"/>
                <a:gd name="T68" fmla="*/ 113 w 144"/>
                <a:gd name="T69" fmla="*/ 59 h 211"/>
                <a:gd name="T70" fmla="*/ 97 w 144"/>
                <a:gd name="T71" fmla="*/ 64 h 211"/>
                <a:gd name="T72" fmla="*/ 77 w 144"/>
                <a:gd name="T73" fmla="*/ 67 h 211"/>
                <a:gd name="T74" fmla="*/ 77 w 144"/>
                <a:gd name="T75" fmla="*/ 211 h 211"/>
                <a:gd name="T76" fmla="*/ 67 w 144"/>
                <a:gd name="T77" fmla="*/ 211 h 211"/>
                <a:gd name="T78" fmla="*/ 67 w 144"/>
                <a:gd name="T79" fmla="*/ 67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44" h="211">
                  <a:moveTo>
                    <a:pt x="67" y="67"/>
                  </a:moveTo>
                  <a:lnTo>
                    <a:pt x="66" y="67"/>
                  </a:lnTo>
                  <a:lnTo>
                    <a:pt x="59" y="66"/>
                  </a:lnTo>
                  <a:lnTo>
                    <a:pt x="50" y="64"/>
                  </a:lnTo>
                  <a:lnTo>
                    <a:pt x="39" y="62"/>
                  </a:lnTo>
                  <a:lnTo>
                    <a:pt x="28" y="55"/>
                  </a:lnTo>
                  <a:lnTo>
                    <a:pt x="17" y="47"/>
                  </a:lnTo>
                  <a:lnTo>
                    <a:pt x="9" y="35"/>
                  </a:lnTo>
                  <a:lnTo>
                    <a:pt x="2" y="20"/>
                  </a:lnTo>
                  <a:lnTo>
                    <a:pt x="0" y="0"/>
                  </a:lnTo>
                  <a:lnTo>
                    <a:pt x="2" y="0"/>
                  </a:lnTo>
                  <a:lnTo>
                    <a:pt x="9" y="0"/>
                  </a:lnTo>
                  <a:lnTo>
                    <a:pt x="17" y="0"/>
                  </a:lnTo>
                  <a:lnTo>
                    <a:pt x="28" y="2"/>
                  </a:lnTo>
                  <a:lnTo>
                    <a:pt x="40" y="6"/>
                  </a:lnTo>
                  <a:lnTo>
                    <a:pt x="51" y="14"/>
                  </a:lnTo>
                  <a:lnTo>
                    <a:pt x="62" y="25"/>
                  </a:lnTo>
                  <a:lnTo>
                    <a:pt x="69" y="41"/>
                  </a:lnTo>
                  <a:lnTo>
                    <a:pt x="73" y="62"/>
                  </a:lnTo>
                  <a:lnTo>
                    <a:pt x="73" y="60"/>
                  </a:lnTo>
                  <a:lnTo>
                    <a:pt x="73" y="55"/>
                  </a:lnTo>
                  <a:lnTo>
                    <a:pt x="74" y="45"/>
                  </a:lnTo>
                  <a:lnTo>
                    <a:pt x="77" y="36"/>
                  </a:lnTo>
                  <a:lnTo>
                    <a:pt x="82" y="25"/>
                  </a:lnTo>
                  <a:lnTo>
                    <a:pt x="91" y="16"/>
                  </a:lnTo>
                  <a:lnTo>
                    <a:pt x="105" y="8"/>
                  </a:lnTo>
                  <a:lnTo>
                    <a:pt x="121" y="2"/>
                  </a:lnTo>
                  <a:lnTo>
                    <a:pt x="144" y="0"/>
                  </a:lnTo>
                  <a:lnTo>
                    <a:pt x="144" y="2"/>
                  </a:lnTo>
                  <a:lnTo>
                    <a:pt x="144" y="8"/>
                  </a:lnTo>
                  <a:lnTo>
                    <a:pt x="141" y="17"/>
                  </a:lnTo>
                  <a:lnTo>
                    <a:pt x="139" y="28"/>
                  </a:lnTo>
                  <a:lnTo>
                    <a:pt x="133" y="39"/>
                  </a:lnTo>
                  <a:lnTo>
                    <a:pt x="125" y="49"/>
                  </a:lnTo>
                  <a:lnTo>
                    <a:pt x="113" y="59"/>
                  </a:lnTo>
                  <a:lnTo>
                    <a:pt x="97" y="64"/>
                  </a:lnTo>
                  <a:lnTo>
                    <a:pt x="77" y="67"/>
                  </a:lnTo>
                  <a:lnTo>
                    <a:pt x="77" y="211"/>
                  </a:lnTo>
                  <a:lnTo>
                    <a:pt x="67" y="211"/>
                  </a:lnTo>
                  <a:lnTo>
                    <a:pt x="67" y="67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4" name="Freeform 12"/>
            <p:cNvSpPr>
              <a:spLocks/>
            </p:cNvSpPr>
            <p:nvPr/>
          </p:nvSpPr>
          <p:spPr bwMode="gray">
            <a:xfrm>
              <a:off x="2631" y="457"/>
              <a:ext cx="89" cy="132"/>
            </a:xfrm>
            <a:custGeom>
              <a:avLst/>
              <a:gdLst>
                <a:gd name="T0" fmla="*/ 42 w 89"/>
                <a:gd name="T1" fmla="*/ 43 h 132"/>
                <a:gd name="T2" fmla="*/ 39 w 89"/>
                <a:gd name="T3" fmla="*/ 42 h 132"/>
                <a:gd name="T4" fmla="*/ 33 w 89"/>
                <a:gd name="T5" fmla="*/ 42 h 132"/>
                <a:gd name="T6" fmla="*/ 25 w 89"/>
                <a:gd name="T7" fmla="*/ 39 h 132"/>
                <a:gd name="T8" fmla="*/ 16 w 89"/>
                <a:gd name="T9" fmla="*/ 35 h 132"/>
                <a:gd name="T10" fmla="*/ 8 w 89"/>
                <a:gd name="T11" fmla="*/ 27 h 132"/>
                <a:gd name="T12" fmla="*/ 2 w 89"/>
                <a:gd name="T13" fmla="*/ 16 h 132"/>
                <a:gd name="T14" fmla="*/ 0 w 89"/>
                <a:gd name="T15" fmla="*/ 0 h 132"/>
                <a:gd name="T16" fmla="*/ 2 w 89"/>
                <a:gd name="T17" fmla="*/ 0 h 132"/>
                <a:gd name="T18" fmla="*/ 6 w 89"/>
                <a:gd name="T19" fmla="*/ 0 h 132"/>
                <a:gd name="T20" fmla="*/ 12 w 89"/>
                <a:gd name="T21" fmla="*/ 1 h 132"/>
                <a:gd name="T22" fmla="*/ 21 w 89"/>
                <a:gd name="T23" fmla="*/ 3 h 132"/>
                <a:gd name="T24" fmla="*/ 29 w 89"/>
                <a:gd name="T25" fmla="*/ 8 h 132"/>
                <a:gd name="T26" fmla="*/ 37 w 89"/>
                <a:gd name="T27" fmla="*/ 15 h 132"/>
                <a:gd name="T28" fmla="*/ 42 w 89"/>
                <a:gd name="T29" fmla="*/ 26 h 132"/>
                <a:gd name="T30" fmla="*/ 45 w 89"/>
                <a:gd name="T31" fmla="*/ 39 h 132"/>
                <a:gd name="T32" fmla="*/ 45 w 89"/>
                <a:gd name="T33" fmla="*/ 38 h 132"/>
                <a:gd name="T34" fmla="*/ 45 w 89"/>
                <a:gd name="T35" fmla="*/ 34 h 132"/>
                <a:gd name="T36" fmla="*/ 46 w 89"/>
                <a:gd name="T37" fmla="*/ 27 h 132"/>
                <a:gd name="T38" fmla="*/ 49 w 89"/>
                <a:gd name="T39" fmla="*/ 20 h 132"/>
                <a:gd name="T40" fmla="*/ 54 w 89"/>
                <a:gd name="T41" fmla="*/ 14 h 132"/>
                <a:gd name="T42" fmla="*/ 62 w 89"/>
                <a:gd name="T43" fmla="*/ 7 h 132"/>
                <a:gd name="T44" fmla="*/ 73 w 89"/>
                <a:gd name="T45" fmla="*/ 3 h 132"/>
                <a:gd name="T46" fmla="*/ 89 w 89"/>
                <a:gd name="T47" fmla="*/ 0 h 132"/>
                <a:gd name="T48" fmla="*/ 89 w 89"/>
                <a:gd name="T49" fmla="*/ 3 h 132"/>
                <a:gd name="T50" fmla="*/ 88 w 89"/>
                <a:gd name="T51" fmla="*/ 10 h 132"/>
                <a:gd name="T52" fmla="*/ 87 w 89"/>
                <a:gd name="T53" fmla="*/ 18 h 132"/>
                <a:gd name="T54" fmla="*/ 81 w 89"/>
                <a:gd name="T55" fmla="*/ 26 h 132"/>
                <a:gd name="T56" fmla="*/ 74 w 89"/>
                <a:gd name="T57" fmla="*/ 34 h 132"/>
                <a:gd name="T58" fmla="*/ 64 w 89"/>
                <a:gd name="T59" fmla="*/ 41 h 132"/>
                <a:gd name="T60" fmla="*/ 47 w 89"/>
                <a:gd name="T61" fmla="*/ 43 h 132"/>
                <a:gd name="T62" fmla="*/ 47 w 89"/>
                <a:gd name="T63" fmla="*/ 132 h 132"/>
                <a:gd name="T64" fmla="*/ 42 w 89"/>
                <a:gd name="T65" fmla="*/ 132 h 132"/>
                <a:gd name="T66" fmla="*/ 42 w 89"/>
                <a:gd name="T67" fmla="*/ 43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9" h="132">
                  <a:moveTo>
                    <a:pt x="42" y="43"/>
                  </a:moveTo>
                  <a:lnTo>
                    <a:pt x="39" y="42"/>
                  </a:lnTo>
                  <a:lnTo>
                    <a:pt x="33" y="42"/>
                  </a:lnTo>
                  <a:lnTo>
                    <a:pt x="25" y="39"/>
                  </a:lnTo>
                  <a:lnTo>
                    <a:pt x="16" y="35"/>
                  </a:lnTo>
                  <a:lnTo>
                    <a:pt x="8" y="27"/>
                  </a:lnTo>
                  <a:lnTo>
                    <a:pt x="2" y="16"/>
                  </a:lnTo>
                  <a:lnTo>
                    <a:pt x="0" y="0"/>
                  </a:lnTo>
                  <a:lnTo>
                    <a:pt x="2" y="0"/>
                  </a:lnTo>
                  <a:lnTo>
                    <a:pt x="6" y="0"/>
                  </a:lnTo>
                  <a:lnTo>
                    <a:pt x="12" y="1"/>
                  </a:lnTo>
                  <a:lnTo>
                    <a:pt x="21" y="3"/>
                  </a:lnTo>
                  <a:lnTo>
                    <a:pt x="29" y="8"/>
                  </a:lnTo>
                  <a:lnTo>
                    <a:pt x="37" y="15"/>
                  </a:lnTo>
                  <a:lnTo>
                    <a:pt x="42" y="26"/>
                  </a:lnTo>
                  <a:lnTo>
                    <a:pt x="45" y="39"/>
                  </a:lnTo>
                  <a:lnTo>
                    <a:pt x="45" y="38"/>
                  </a:lnTo>
                  <a:lnTo>
                    <a:pt x="45" y="34"/>
                  </a:lnTo>
                  <a:lnTo>
                    <a:pt x="46" y="27"/>
                  </a:lnTo>
                  <a:lnTo>
                    <a:pt x="49" y="20"/>
                  </a:lnTo>
                  <a:lnTo>
                    <a:pt x="54" y="14"/>
                  </a:lnTo>
                  <a:lnTo>
                    <a:pt x="62" y="7"/>
                  </a:lnTo>
                  <a:lnTo>
                    <a:pt x="73" y="3"/>
                  </a:lnTo>
                  <a:lnTo>
                    <a:pt x="89" y="0"/>
                  </a:lnTo>
                  <a:lnTo>
                    <a:pt x="89" y="3"/>
                  </a:lnTo>
                  <a:lnTo>
                    <a:pt x="88" y="10"/>
                  </a:lnTo>
                  <a:lnTo>
                    <a:pt x="87" y="18"/>
                  </a:lnTo>
                  <a:lnTo>
                    <a:pt x="81" y="26"/>
                  </a:lnTo>
                  <a:lnTo>
                    <a:pt x="74" y="34"/>
                  </a:lnTo>
                  <a:lnTo>
                    <a:pt x="64" y="41"/>
                  </a:lnTo>
                  <a:lnTo>
                    <a:pt x="47" y="43"/>
                  </a:lnTo>
                  <a:lnTo>
                    <a:pt x="47" y="132"/>
                  </a:lnTo>
                  <a:lnTo>
                    <a:pt x="42" y="132"/>
                  </a:lnTo>
                  <a:lnTo>
                    <a:pt x="42" y="43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5" name="Freeform 13"/>
            <p:cNvSpPr>
              <a:spLocks/>
            </p:cNvSpPr>
            <p:nvPr/>
          </p:nvSpPr>
          <p:spPr bwMode="gray">
            <a:xfrm>
              <a:off x="2430" y="403"/>
              <a:ext cx="88" cy="186"/>
            </a:xfrm>
            <a:custGeom>
              <a:avLst/>
              <a:gdLst>
                <a:gd name="T0" fmla="*/ 43 w 88"/>
                <a:gd name="T1" fmla="*/ 43 h 186"/>
                <a:gd name="T2" fmla="*/ 41 w 88"/>
                <a:gd name="T3" fmla="*/ 43 h 186"/>
                <a:gd name="T4" fmla="*/ 35 w 88"/>
                <a:gd name="T5" fmla="*/ 43 h 186"/>
                <a:gd name="T6" fmla="*/ 27 w 88"/>
                <a:gd name="T7" fmla="*/ 41 h 186"/>
                <a:gd name="T8" fmla="*/ 18 w 88"/>
                <a:gd name="T9" fmla="*/ 35 h 186"/>
                <a:gd name="T10" fmla="*/ 8 w 88"/>
                <a:gd name="T11" fmla="*/ 28 h 186"/>
                <a:gd name="T12" fmla="*/ 3 w 88"/>
                <a:gd name="T13" fmla="*/ 16 h 186"/>
                <a:gd name="T14" fmla="*/ 0 w 88"/>
                <a:gd name="T15" fmla="*/ 0 h 186"/>
                <a:gd name="T16" fmla="*/ 3 w 88"/>
                <a:gd name="T17" fmla="*/ 0 h 186"/>
                <a:gd name="T18" fmla="*/ 8 w 88"/>
                <a:gd name="T19" fmla="*/ 0 h 186"/>
                <a:gd name="T20" fmla="*/ 17 w 88"/>
                <a:gd name="T21" fmla="*/ 1 h 186"/>
                <a:gd name="T22" fmla="*/ 26 w 88"/>
                <a:gd name="T23" fmla="*/ 6 h 186"/>
                <a:gd name="T24" fmla="*/ 35 w 88"/>
                <a:gd name="T25" fmla="*/ 12 h 186"/>
                <a:gd name="T26" fmla="*/ 42 w 88"/>
                <a:gd name="T27" fmla="*/ 24 h 186"/>
                <a:gd name="T28" fmla="*/ 48 w 88"/>
                <a:gd name="T29" fmla="*/ 41 h 186"/>
                <a:gd name="T30" fmla="*/ 48 w 88"/>
                <a:gd name="T31" fmla="*/ 90 h 186"/>
                <a:gd name="T32" fmla="*/ 48 w 88"/>
                <a:gd name="T33" fmla="*/ 88 h 186"/>
                <a:gd name="T34" fmla="*/ 48 w 88"/>
                <a:gd name="T35" fmla="*/ 82 h 186"/>
                <a:gd name="T36" fmla="*/ 50 w 88"/>
                <a:gd name="T37" fmla="*/ 74 h 186"/>
                <a:gd name="T38" fmla="*/ 54 w 88"/>
                <a:gd name="T39" fmla="*/ 66 h 186"/>
                <a:gd name="T40" fmla="*/ 61 w 88"/>
                <a:gd name="T41" fmla="*/ 58 h 186"/>
                <a:gd name="T42" fmla="*/ 72 w 88"/>
                <a:gd name="T43" fmla="*/ 53 h 186"/>
                <a:gd name="T44" fmla="*/ 87 w 88"/>
                <a:gd name="T45" fmla="*/ 50 h 186"/>
                <a:gd name="T46" fmla="*/ 88 w 88"/>
                <a:gd name="T47" fmla="*/ 51 h 186"/>
                <a:gd name="T48" fmla="*/ 88 w 88"/>
                <a:gd name="T49" fmla="*/ 57 h 186"/>
                <a:gd name="T50" fmla="*/ 87 w 88"/>
                <a:gd name="T51" fmla="*/ 64 h 186"/>
                <a:gd name="T52" fmla="*/ 84 w 88"/>
                <a:gd name="T53" fmla="*/ 72 h 186"/>
                <a:gd name="T54" fmla="*/ 80 w 88"/>
                <a:gd name="T55" fmla="*/ 80 h 186"/>
                <a:gd name="T56" fmla="*/ 73 w 88"/>
                <a:gd name="T57" fmla="*/ 86 h 186"/>
                <a:gd name="T58" fmla="*/ 62 w 88"/>
                <a:gd name="T59" fmla="*/ 92 h 186"/>
                <a:gd name="T60" fmla="*/ 48 w 88"/>
                <a:gd name="T61" fmla="*/ 93 h 186"/>
                <a:gd name="T62" fmla="*/ 48 w 88"/>
                <a:gd name="T63" fmla="*/ 186 h 186"/>
                <a:gd name="T64" fmla="*/ 43 w 88"/>
                <a:gd name="T65" fmla="*/ 186 h 186"/>
                <a:gd name="T66" fmla="*/ 43 w 88"/>
                <a:gd name="T67" fmla="*/ 143 h 186"/>
                <a:gd name="T68" fmla="*/ 42 w 88"/>
                <a:gd name="T69" fmla="*/ 143 h 186"/>
                <a:gd name="T70" fmla="*/ 37 w 88"/>
                <a:gd name="T71" fmla="*/ 142 h 186"/>
                <a:gd name="T72" fmla="*/ 29 w 88"/>
                <a:gd name="T73" fmla="*/ 140 h 186"/>
                <a:gd name="T74" fmla="*/ 22 w 88"/>
                <a:gd name="T75" fmla="*/ 136 h 186"/>
                <a:gd name="T76" fmla="*/ 14 w 88"/>
                <a:gd name="T77" fmla="*/ 130 h 186"/>
                <a:gd name="T78" fmla="*/ 8 w 88"/>
                <a:gd name="T79" fmla="*/ 120 h 186"/>
                <a:gd name="T80" fmla="*/ 7 w 88"/>
                <a:gd name="T81" fmla="*/ 105 h 186"/>
                <a:gd name="T82" fmla="*/ 8 w 88"/>
                <a:gd name="T83" fmla="*/ 105 h 186"/>
                <a:gd name="T84" fmla="*/ 12 w 88"/>
                <a:gd name="T85" fmla="*/ 107 h 186"/>
                <a:gd name="T86" fmla="*/ 19 w 88"/>
                <a:gd name="T87" fmla="*/ 108 h 186"/>
                <a:gd name="T88" fmla="*/ 26 w 88"/>
                <a:gd name="T89" fmla="*/ 111 h 186"/>
                <a:gd name="T90" fmla="*/ 34 w 88"/>
                <a:gd name="T91" fmla="*/ 117 h 186"/>
                <a:gd name="T92" fmla="*/ 39 w 88"/>
                <a:gd name="T93" fmla="*/ 127 h 186"/>
                <a:gd name="T94" fmla="*/ 43 w 88"/>
                <a:gd name="T95" fmla="*/ 140 h 186"/>
                <a:gd name="T96" fmla="*/ 43 w 88"/>
                <a:gd name="T97" fmla="*/ 43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8" h="186">
                  <a:moveTo>
                    <a:pt x="43" y="43"/>
                  </a:moveTo>
                  <a:lnTo>
                    <a:pt x="41" y="43"/>
                  </a:lnTo>
                  <a:lnTo>
                    <a:pt x="35" y="43"/>
                  </a:lnTo>
                  <a:lnTo>
                    <a:pt x="27" y="41"/>
                  </a:lnTo>
                  <a:lnTo>
                    <a:pt x="18" y="35"/>
                  </a:lnTo>
                  <a:lnTo>
                    <a:pt x="8" y="28"/>
                  </a:lnTo>
                  <a:lnTo>
                    <a:pt x="3" y="16"/>
                  </a:lnTo>
                  <a:lnTo>
                    <a:pt x="0" y="0"/>
                  </a:lnTo>
                  <a:lnTo>
                    <a:pt x="3" y="0"/>
                  </a:lnTo>
                  <a:lnTo>
                    <a:pt x="8" y="0"/>
                  </a:lnTo>
                  <a:lnTo>
                    <a:pt x="17" y="1"/>
                  </a:lnTo>
                  <a:lnTo>
                    <a:pt x="26" y="6"/>
                  </a:lnTo>
                  <a:lnTo>
                    <a:pt x="35" y="12"/>
                  </a:lnTo>
                  <a:lnTo>
                    <a:pt x="42" y="24"/>
                  </a:lnTo>
                  <a:lnTo>
                    <a:pt x="48" y="41"/>
                  </a:lnTo>
                  <a:lnTo>
                    <a:pt x="48" y="90"/>
                  </a:lnTo>
                  <a:lnTo>
                    <a:pt x="48" y="88"/>
                  </a:lnTo>
                  <a:lnTo>
                    <a:pt x="48" y="82"/>
                  </a:lnTo>
                  <a:lnTo>
                    <a:pt x="50" y="74"/>
                  </a:lnTo>
                  <a:lnTo>
                    <a:pt x="54" y="66"/>
                  </a:lnTo>
                  <a:lnTo>
                    <a:pt x="61" y="58"/>
                  </a:lnTo>
                  <a:lnTo>
                    <a:pt x="72" y="53"/>
                  </a:lnTo>
                  <a:lnTo>
                    <a:pt x="87" y="50"/>
                  </a:lnTo>
                  <a:lnTo>
                    <a:pt x="88" y="51"/>
                  </a:lnTo>
                  <a:lnTo>
                    <a:pt x="88" y="57"/>
                  </a:lnTo>
                  <a:lnTo>
                    <a:pt x="87" y="64"/>
                  </a:lnTo>
                  <a:lnTo>
                    <a:pt x="84" y="72"/>
                  </a:lnTo>
                  <a:lnTo>
                    <a:pt x="80" y="80"/>
                  </a:lnTo>
                  <a:lnTo>
                    <a:pt x="73" y="86"/>
                  </a:lnTo>
                  <a:lnTo>
                    <a:pt x="62" y="92"/>
                  </a:lnTo>
                  <a:lnTo>
                    <a:pt x="48" y="93"/>
                  </a:lnTo>
                  <a:lnTo>
                    <a:pt x="48" y="186"/>
                  </a:lnTo>
                  <a:lnTo>
                    <a:pt x="43" y="186"/>
                  </a:lnTo>
                  <a:lnTo>
                    <a:pt x="43" y="143"/>
                  </a:lnTo>
                  <a:lnTo>
                    <a:pt x="42" y="143"/>
                  </a:lnTo>
                  <a:lnTo>
                    <a:pt x="37" y="142"/>
                  </a:lnTo>
                  <a:lnTo>
                    <a:pt x="29" y="140"/>
                  </a:lnTo>
                  <a:lnTo>
                    <a:pt x="22" y="136"/>
                  </a:lnTo>
                  <a:lnTo>
                    <a:pt x="14" y="130"/>
                  </a:lnTo>
                  <a:lnTo>
                    <a:pt x="8" y="120"/>
                  </a:lnTo>
                  <a:lnTo>
                    <a:pt x="7" y="105"/>
                  </a:lnTo>
                  <a:lnTo>
                    <a:pt x="8" y="105"/>
                  </a:lnTo>
                  <a:lnTo>
                    <a:pt x="12" y="107"/>
                  </a:lnTo>
                  <a:lnTo>
                    <a:pt x="19" y="108"/>
                  </a:lnTo>
                  <a:lnTo>
                    <a:pt x="26" y="111"/>
                  </a:lnTo>
                  <a:lnTo>
                    <a:pt x="34" y="117"/>
                  </a:lnTo>
                  <a:lnTo>
                    <a:pt x="39" y="127"/>
                  </a:lnTo>
                  <a:lnTo>
                    <a:pt x="43" y="140"/>
                  </a:lnTo>
                  <a:lnTo>
                    <a:pt x="43" y="43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6" name="Freeform 14"/>
            <p:cNvSpPr>
              <a:spLocks/>
            </p:cNvSpPr>
            <p:nvPr/>
          </p:nvSpPr>
          <p:spPr bwMode="gray">
            <a:xfrm>
              <a:off x="1914" y="233"/>
              <a:ext cx="166" cy="356"/>
            </a:xfrm>
            <a:custGeom>
              <a:avLst/>
              <a:gdLst>
                <a:gd name="T0" fmla="*/ 85 w 166"/>
                <a:gd name="T1" fmla="*/ 84 h 356"/>
                <a:gd name="T2" fmla="*/ 101 w 166"/>
                <a:gd name="T3" fmla="*/ 81 h 356"/>
                <a:gd name="T4" fmla="*/ 124 w 166"/>
                <a:gd name="T5" fmla="*/ 73 h 356"/>
                <a:gd name="T6" fmla="*/ 148 w 166"/>
                <a:gd name="T7" fmla="*/ 56 h 356"/>
                <a:gd name="T8" fmla="*/ 163 w 166"/>
                <a:gd name="T9" fmla="*/ 23 h 356"/>
                <a:gd name="T10" fmla="*/ 163 w 166"/>
                <a:gd name="T11" fmla="*/ 0 h 356"/>
                <a:gd name="T12" fmla="*/ 148 w 166"/>
                <a:gd name="T13" fmla="*/ 0 h 356"/>
                <a:gd name="T14" fmla="*/ 125 w 166"/>
                <a:gd name="T15" fmla="*/ 6 h 356"/>
                <a:gd name="T16" fmla="*/ 101 w 166"/>
                <a:gd name="T17" fmla="*/ 22 h 356"/>
                <a:gd name="T18" fmla="*/ 82 w 166"/>
                <a:gd name="T19" fmla="*/ 54 h 356"/>
                <a:gd name="T20" fmla="*/ 77 w 166"/>
                <a:gd name="T21" fmla="*/ 173 h 356"/>
                <a:gd name="T22" fmla="*/ 77 w 166"/>
                <a:gd name="T23" fmla="*/ 165 h 356"/>
                <a:gd name="T24" fmla="*/ 71 w 166"/>
                <a:gd name="T25" fmla="*/ 146 h 356"/>
                <a:gd name="T26" fmla="*/ 60 w 166"/>
                <a:gd name="T27" fmla="*/ 123 h 356"/>
                <a:gd name="T28" fmla="*/ 38 w 166"/>
                <a:gd name="T29" fmla="*/ 104 h 356"/>
                <a:gd name="T30" fmla="*/ 0 w 166"/>
                <a:gd name="T31" fmla="*/ 96 h 356"/>
                <a:gd name="T32" fmla="*/ 0 w 166"/>
                <a:gd name="T33" fmla="*/ 103 h 356"/>
                <a:gd name="T34" fmla="*/ 0 w 166"/>
                <a:gd name="T35" fmla="*/ 120 h 356"/>
                <a:gd name="T36" fmla="*/ 8 w 166"/>
                <a:gd name="T37" fmla="*/ 143 h 356"/>
                <a:gd name="T38" fmla="*/ 24 w 166"/>
                <a:gd name="T39" fmla="*/ 163 h 356"/>
                <a:gd name="T40" fmla="*/ 55 w 166"/>
                <a:gd name="T41" fmla="*/ 177 h 356"/>
                <a:gd name="T42" fmla="*/ 77 w 166"/>
                <a:gd name="T43" fmla="*/ 356 h 356"/>
                <a:gd name="T44" fmla="*/ 82 w 166"/>
                <a:gd name="T45" fmla="*/ 274 h 356"/>
                <a:gd name="T46" fmla="*/ 91 w 166"/>
                <a:gd name="T47" fmla="*/ 273 h 356"/>
                <a:gd name="T48" fmla="*/ 112 w 166"/>
                <a:gd name="T49" fmla="*/ 267 h 356"/>
                <a:gd name="T50" fmla="*/ 135 w 166"/>
                <a:gd name="T51" fmla="*/ 252 h 356"/>
                <a:gd name="T52" fmla="*/ 151 w 166"/>
                <a:gd name="T53" fmla="*/ 224 h 356"/>
                <a:gd name="T54" fmla="*/ 152 w 166"/>
                <a:gd name="T55" fmla="*/ 203 h 356"/>
                <a:gd name="T56" fmla="*/ 137 w 166"/>
                <a:gd name="T57" fmla="*/ 204 h 356"/>
                <a:gd name="T58" fmla="*/ 117 w 166"/>
                <a:gd name="T59" fmla="*/ 211 h 356"/>
                <a:gd name="T60" fmla="*/ 97 w 166"/>
                <a:gd name="T61" fmla="*/ 231 h 356"/>
                <a:gd name="T62" fmla="*/ 82 w 166"/>
                <a:gd name="T63" fmla="*/ 267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6" h="356">
                  <a:moveTo>
                    <a:pt x="82" y="84"/>
                  </a:moveTo>
                  <a:lnTo>
                    <a:pt x="85" y="84"/>
                  </a:lnTo>
                  <a:lnTo>
                    <a:pt x="91" y="84"/>
                  </a:lnTo>
                  <a:lnTo>
                    <a:pt x="101" y="81"/>
                  </a:lnTo>
                  <a:lnTo>
                    <a:pt x="112" y="78"/>
                  </a:lnTo>
                  <a:lnTo>
                    <a:pt x="124" y="73"/>
                  </a:lnTo>
                  <a:lnTo>
                    <a:pt x="136" y="66"/>
                  </a:lnTo>
                  <a:lnTo>
                    <a:pt x="148" y="56"/>
                  </a:lnTo>
                  <a:lnTo>
                    <a:pt x="156" y="42"/>
                  </a:lnTo>
                  <a:lnTo>
                    <a:pt x="163" y="23"/>
                  </a:lnTo>
                  <a:lnTo>
                    <a:pt x="166" y="2"/>
                  </a:lnTo>
                  <a:lnTo>
                    <a:pt x="163" y="0"/>
                  </a:lnTo>
                  <a:lnTo>
                    <a:pt x="158" y="0"/>
                  </a:lnTo>
                  <a:lnTo>
                    <a:pt x="148" y="0"/>
                  </a:lnTo>
                  <a:lnTo>
                    <a:pt x="137" y="3"/>
                  </a:lnTo>
                  <a:lnTo>
                    <a:pt x="125" y="6"/>
                  </a:lnTo>
                  <a:lnTo>
                    <a:pt x="113" y="12"/>
                  </a:lnTo>
                  <a:lnTo>
                    <a:pt x="101" y="22"/>
                  </a:lnTo>
                  <a:lnTo>
                    <a:pt x="90" y="35"/>
                  </a:lnTo>
                  <a:lnTo>
                    <a:pt x="82" y="54"/>
                  </a:lnTo>
                  <a:lnTo>
                    <a:pt x="77" y="78"/>
                  </a:lnTo>
                  <a:lnTo>
                    <a:pt x="77" y="173"/>
                  </a:lnTo>
                  <a:lnTo>
                    <a:pt x="77" y="170"/>
                  </a:lnTo>
                  <a:lnTo>
                    <a:pt x="77" y="165"/>
                  </a:lnTo>
                  <a:lnTo>
                    <a:pt x="74" y="157"/>
                  </a:lnTo>
                  <a:lnTo>
                    <a:pt x="71" y="146"/>
                  </a:lnTo>
                  <a:lnTo>
                    <a:pt x="67" y="134"/>
                  </a:lnTo>
                  <a:lnTo>
                    <a:pt x="60" y="123"/>
                  </a:lnTo>
                  <a:lnTo>
                    <a:pt x="50" y="112"/>
                  </a:lnTo>
                  <a:lnTo>
                    <a:pt x="38" y="104"/>
                  </a:lnTo>
                  <a:lnTo>
                    <a:pt x="20" y="97"/>
                  </a:lnTo>
                  <a:lnTo>
                    <a:pt x="0" y="96"/>
                  </a:lnTo>
                  <a:lnTo>
                    <a:pt x="0" y="97"/>
                  </a:lnTo>
                  <a:lnTo>
                    <a:pt x="0" y="103"/>
                  </a:lnTo>
                  <a:lnTo>
                    <a:pt x="0" y="111"/>
                  </a:lnTo>
                  <a:lnTo>
                    <a:pt x="0" y="120"/>
                  </a:lnTo>
                  <a:lnTo>
                    <a:pt x="2" y="131"/>
                  </a:lnTo>
                  <a:lnTo>
                    <a:pt x="8" y="143"/>
                  </a:lnTo>
                  <a:lnTo>
                    <a:pt x="15" y="154"/>
                  </a:lnTo>
                  <a:lnTo>
                    <a:pt x="24" y="163"/>
                  </a:lnTo>
                  <a:lnTo>
                    <a:pt x="38" y="171"/>
                  </a:lnTo>
                  <a:lnTo>
                    <a:pt x="55" y="177"/>
                  </a:lnTo>
                  <a:lnTo>
                    <a:pt x="77" y="178"/>
                  </a:lnTo>
                  <a:lnTo>
                    <a:pt x="77" y="356"/>
                  </a:lnTo>
                  <a:lnTo>
                    <a:pt x="82" y="356"/>
                  </a:lnTo>
                  <a:lnTo>
                    <a:pt x="82" y="274"/>
                  </a:lnTo>
                  <a:lnTo>
                    <a:pt x="85" y="273"/>
                  </a:lnTo>
                  <a:lnTo>
                    <a:pt x="91" y="273"/>
                  </a:lnTo>
                  <a:lnTo>
                    <a:pt x="101" y="271"/>
                  </a:lnTo>
                  <a:lnTo>
                    <a:pt x="112" y="267"/>
                  </a:lnTo>
                  <a:lnTo>
                    <a:pt x="124" y="262"/>
                  </a:lnTo>
                  <a:lnTo>
                    <a:pt x="135" y="252"/>
                  </a:lnTo>
                  <a:lnTo>
                    <a:pt x="144" y="240"/>
                  </a:lnTo>
                  <a:lnTo>
                    <a:pt x="151" y="224"/>
                  </a:lnTo>
                  <a:lnTo>
                    <a:pt x="154" y="203"/>
                  </a:lnTo>
                  <a:lnTo>
                    <a:pt x="152" y="203"/>
                  </a:lnTo>
                  <a:lnTo>
                    <a:pt x="145" y="203"/>
                  </a:lnTo>
                  <a:lnTo>
                    <a:pt x="137" y="204"/>
                  </a:lnTo>
                  <a:lnTo>
                    <a:pt x="128" y="207"/>
                  </a:lnTo>
                  <a:lnTo>
                    <a:pt x="117" y="211"/>
                  </a:lnTo>
                  <a:lnTo>
                    <a:pt x="106" y="219"/>
                  </a:lnTo>
                  <a:lnTo>
                    <a:pt x="97" y="231"/>
                  </a:lnTo>
                  <a:lnTo>
                    <a:pt x="89" y="247"/>
                  </a:lnTo>
                  <a:lnTo>
                    <a:pt x="82" y="267"/>
                  </a:lnTo>
                  <a:lnTo>
                    <a:pt x="82" y="84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7" name="Freeform 15"/>
            <p:cNvSpPr>
              <a:spLocks/>
            </p:cNvSpPr>
            <p:nvPr/>
          </p:nvSpPr>
          <p:spPr bwMode="gray">
            <a:xfrm>
              <a:off x="2514" y="379"/>
              <a:ext cx="92" cy="210"/>
            </a:xfrm>
            <a:custGeom>
              <a:avLst/>
              <a:gdLst>
                <a:gd name="T0" fmla="*/ 43 w 92"/>
                <a:gd name="T1" fmla="*/ 162 h 210"/>
                <a:gd name="T2" fmla="*/ 36 w 92"/>
                <a:gd name="T3" fmla="*/ 160 h 210"/>
                <a:gd name="T4" fmla="*/ 23 w 92"/>
                <a:gd name="T5" fmla="*/ 155 h 210"/>
                <a:gd name="T6" fmla="*/ 12 w 92"/>
                <a:gd name="T7" fmla="*/ 141 h 210"/>
                <a:gd name="T8" fmla="*/ 12 w 92"/>
                <a:gd name="T9" fmla="*/ 129 h 210"/>
                <a:gd name="T10" fmla="*/ 23 w 92"/>
                <a:gd name="T11" fmla="*/ 132 h 210"/>
                <a:gd name="T12" fmla="*/ 38 w 92"/>
                <a:gd name="T13" fmla="*/ 145 h 210"/>
                <a:gd name="T14" fmla="*/ 43 w 92"/>
                <a:gd name="T15" fmla="*/ 108 h 210"/>
                <a:gd name="T16" fmla="*/ 35 w 92"/>
                <a:gd name="T17" fmla="*/ 106 h 210"/>
                <a:gd name="T18" fmla="*/ 20 w 92"/>
                <a:gd name="T19" fmla="*/ 101 h 210"/>
                <a:gd name="T20" fmla="*/ 7 w 92"/>
                <a:gd name="T21" fmla="*/ 83 h 210"/>
                <a:gd name="T22" fmla="*/ 7 w 92"/>
                <a:gd name="T23" fmla="*/ 70 h 210"/>
                <a:gd name="T24" fmla="*/ 17 w 92"/>
                <a:gd name="T25" fmla="*/ 71 h 210"/>
                <a:gd name="T26" fmla="*/ 31 w 92"/>
                <a:gd name="T27" fmla="*/ 81 h 210"/>
                <a:gd name="T28" fmla="*/ 43 w 92"/>
                <a:gd name="T29" fmla="*/ 105 h 210"/>
                <a:gd name="T30" fmla="*/ 40 w 92"/>
                <a:gd name="T31" fmla="*/ 43 h 210"/>
                <a:gd name="T32" fmla="*/ 26 w 92"/>
                <a:gd name="T33" fmla="*/ 39 h 210"/>
                <a:gd name="T34" fmla="*/ 8 w 92"/>
                <a:gd name="T35" fmla="*/ 27 h 210"/>
                <a:gd name="T36" fmla="*/ 0 w 92"/>
                <a:gd name="T37" fmla="*/ 0 h 210"/>
                <a:gd name="T38" fmla="*/ 7 w 92"/>
                <a:gd name="T39" fmla="*/ 0 h 210"/>
                <a:gd name="T40" fmla="*/ 23 w 92"/>
                <a:gd name="T41" fmla="*/ 5 h 210"/>
                <a:gd name="T42" fmla="*/ 39 w 92"/>
                <a:gd name="T43" fmla="*/ 23 h 210"/>
                <a:gd name="T44" fmla="*/ 46 w 92"/>
                <a:gd name="T45" fmla="*/ 38 h 210"/>
                <a:gd name="T46" fmla="*/ 51 w 92"/>
                <a:gd name="T47" fmla="*/ 24 h 210"/>
                <a:gd name="T48" fmla="*/ 66 w 92"/>
                <a:gd name="T49" fmla="*/ 8 h 210"/>
                <a:gd name="T50" fmla="*/ 92 w 92"/>
                <a:gd name="T51" fmla="*/ 0 h 210"/>
                <a:gd name="T52" fmla="*/ 90 w 92"/>
                <a:gd name="T53" fmla="*/ 8 h 210"/>
                <a:gd name="T54" fmla="*/ 82 w 92"/>
                <a:gd name="T55" fmla="*/ 25 h 210"/>
                <a:gd name="T56" fmla="*/ 63 w 92"/>
                <a:gd name="T57" fmla="*/ 40 h 210"/>
                <a:gd name="T58" fmla="*/ 49 w 92"/>
                <a:gd name="T59" fmla="*/ 124 h 210"/>
                <a:gd name="T60" fmla="*/ 50 w 92"/>
                <a:gd name="T61" fmla="*/ 116 h 210"/>
                <a:gd name="T62" fmla="*/ 59 w 92"/>
                <a:gd name="T63" fmla="*/ 100 h 210"/>
                <a:gd name="T64" fmla="*/ 81 w 92"/>
                <a:gd name="T65" fmla="*/ 92 h 210"/>
                <a:gd name="T66" fmla="*/ 80 w 92"/>
                <a:gd name="T67" fmla="*/ 98 h 210"/>
                <a:gd name="T68" fmla="*/ 73 w 92"/>
                <a:gd name="T69" fmla="*/ 114 h 210"/>
                <a:gd name="T70" fmla="*/ 59 w 92"/>
                <a:gd name="T71" fmla="*/ 127 h 210"/>
                <a:gd name="T72" fmla="*/ 49 w 92"/>
                <a:gd name="T73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2" h="210">
                  <a:moveTo>
                    <a:pt x="43" y="210"/>
                  </a:moveTo>
                  <a:lnTo>
                    <a:pt x="43" y="162"/>
                  </a:lnTo>
                  <a:lnTo>
                    <a:pt x="40" y="162"/>
                  </a:lnTo>
                  <a:lnTo>
                    <a:pt x="36" y="160"/>
                  </a:lnTo>
                  <a:lnTo>
                    <a:pt x="30" y="159"/>
                  </a:lnTo>
                  <a:lnTo>
                    <a:pt x="23" y="155"/>
                  </a:lnTo>
                  <a:lnTo>
                    <a:pt x="16" y="150"/>
                  </a:lnTo>
                  <a:lnTo>
                    <a:pt x="12" y="141"/>
                  </a:lnTo>
                  <a:lnTo>
                    <a:pt x="11" y="129"/>
                  </a:lnTo>
                  <a:lnTo>
                    <a:pt x="12" y="129"/>
                  </a:lnTo>
                  <a:lnTo>
                    <a:pt x="16" y="129"/>
                  </a:lnTo>
                  <a:lnTo>
                    <a:pt x="23" y="132"/>
                  </a:lnTo>
                  <a:lnTo>
                    <a:pt x="31" y="137"/>
                  </a:lnTo>
                  <a:lnTo>
                    <a:pt x="38" y="145"/>
                  </a:lnTo>
                  <a:lnTo>
                    <a:pt x="43" y="159"/>
                  </a:lnTo>
                  <a:lnTo>
                    <a:pt x="43" y="108"/>
                  </a:lnTo>
                  <a:lnTo>
                    <a:pt x="40" y="108"/>
                  </a:lnTo>
                  <a:lnTo>
                    <a:pt x="35" y="106"/>
                  </a:lnTo>
                  <a:lnTo>
                    <a:pt x="28" y="105"/>
                  </a:lnTo>
                  <a:lnTo>
                    <a:pt x="20" y="101"/>
                  </a:lnTo>
                  <a:lnTo>
                    <a:pt x="12" y="94"/>
                  </a:lnTo>
                  <a:lnTo>
                    <a:pt x="7" y="83"/>
                  </a:lnTo>
                  <a:lnTo>
                    <a:pt x="5" y="70"/>
                  </a:lnTo>
                  <a:lnTo>
                    <a:pt x="7" y="70"/>
                  </a:lnTo>
                  <a:lnTo>
                    <a:pt x="11" y="70"/>
                  </a:lnTo>
                  <a:lnTo>
                    <a:pt x="17" y="71"/>
                  </a:lnTo>
                  <a:lnTo>
                    <a:pt x="24" y="74"/>
                  </a:lnTo>
                  <a:lnTo>
                    <a:pt x="31" y="81"/>
                  </a:lnTo>
                  <a:lnTo>
                    <a:pt x="38" y="90"/>
                  </a:lnTo>
                  <a:lnTo>
                    <a:pt x="43" y="105"/>
                  </a:lnTo>
                  <a:lnTo>
                    <a:pt x="43" y="43"/>
                  </a:lnTo>
                  <a:lnTo>
                    <a:pt x="40" y="43"/>
                  </a:lnTo>
                  <a:lnTo>
                    <a:pt x="34" y="42"/>
                  </a:lnTo>
                  <a:lnTo>
                    <a:pt x="26" y="39"/>
                  </a:lnTo>
                  <a:lnTo>
                    <a:pt x="16" y="35"/>
                  </a:lnTo>
                  <a:lnTo>
                    <a:pt x="8" y="27"/>
                  </a:lnTo>
                  <a:lnTo>
                    <a:pt x="1" y="16"/>
                  </a:lnTo>
                  <a:lnTo>
                    <a:pt x="0" y="0"/>
                  </a:lnTo>
                  <a:lnTo>
                    <a:pt x="1" y="0"/>
                  </a:lnTo>
                  <a:lnTo>
                    <a:pt x="7" y="0"/>
                  </a:lnTo>
                  <a:lnTo>
                    <a:pt x="13" y="1"/>
                  </a:lnTo>
                  <a:lnTo>
                    <a:pt x="23" y="5"/>
                  </a:lnTo>
                  <a:lnTo>
                    <a:pt x="31" y="12"/>
                  </a:lnTo>
                  <a:lnTo>
                    <a:pt x="39" y="23"/>
                  </a:lnTo>
                  <a:lnTo>
                    <a:pt x="46" y="40"/>
                  </a:lnTo>
                  <a:lnTo>
                    <a:pt x="46" y="38"/>
                  </a:lnTo>
                  <a:lnTo>
                    <a:pt x="49" y="32"/>
                  </a:lnTo>
                  <a:lnTo>
                    <a:pt x="51" y="24"/>
                  </a:lnTo>
                  <a:lnTo>
                    <a:pt x="58" y="15"/>
                  </a:lnTo>
                  <a:lnTo>
                    <a:pt x="66" y="8"/>
                  </a:lnTo>
                  <a:lnTo>
                    <a:pt x="77" y="1"/>
                  </a:lnTo>
                  <a:lnTo>
                    <a:pt x="92" y="0"/>
                  </a:lnTo>
                  <a:lnTo>
                    <a:pt x="92" y="1"/>
                  </a:lnTo>
                  <a:lnTo>
                    <a:pt x="90" y="8"/>
                  </a:lnTo>
                  <a:lnTo>
                    <a:pt x="88" y="16"/>
                  </a:lnTo>
                  <a:lnTo>
                    <a:pt x="82" y="25"/>
                  </a:lnTo>
                  <a:lnTo>
                    <a:pt x="74" y="34"/>
                  </a:lnTo>
                  <a:lnTo>
                    <a:pt x="63" y="40"/>
                  </a:lnTo>
                  <a:lnTo>
                    <a:pt x="49" y="43"/>
                  </a:lnTo>
                  <a:lnTo>
                    <a:pt x="49" y="124"/>
                  </a:lnTo>
                  <a:lnTo>
                    <a:pt x="49" y="121"/>
                  </a:lnTo>
                  <a:lnTo>
                    <a:pt x="50" y="116"/>
                  </a:lnTo>
                  <a:lnTo>
                    <a:pt x="53" y="108"/>
                  </a:lnTo>
                  <a:lnTo>
                    <a:pt x="59" y="100"/>
                  </a:lnTo>
                  <a:lnTo>
                    <a:pt x="67" y="94"/>
                  </a:lnTo>
                  <a:lnTo>
                    <a:pt x="81" y="92"/>
                  </a:lnTo>
                  <a:lnTo>
                    <a:pt x="81" y="93"/>
                  </a:lnTo>
                  <a:lnTo>
                    <a:pt x="80" y="98"/>
                  </a:lnTo>
                  <a:lnTo>
                    <a:pt x="77" y="106"/>
                  </a:lnTo>
                  <a:lnTo>
                    <a:pt x="73" y="114"/>
                  </a:lnTo>
                  <a:lnTo>
                    <a:pt x="67" y="121"/>
                  </a:lnTo>
                  <a:lnTo>
                    <a:pt x="59" y="127"/>
                  </a:lnTo>
                  <a:lnTo>
                    <a:pt x="49" y="129"/>
                  </a:lnTo>
                  <a:lnTo>
                    <a:pt x="49" y="210"/>
                  </a:lnTo>
                  <a:lnTo>
                    <a:pt x="43" y="210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8" name="Freeform 16"/>
            <p:cNvSpPr>
              <a:spLocks/>
            </p:cNvSpPr>
            <p:nvPr/>
          </p:nvSpPr>
          <p:spPr bwMode="gray">
            <a:xfrm>
              <a:off x="1566" y="297"/>
              <a:ext cx="128" cy="292"/>
            </a:xfrm>
            <a:custGeom>
              <a:avLst/>
              <a:gdLst>
                <a:gd name="T0" fmla="*/ 61 w 128"/>
                <a:gd name="T1" fmla="*/ 225 h 292"/>
                <a:gd name="T2" fmla="*/ 54 w 128"/>
                <a:gd name="T3" fmla="*/ 225 h 292"/>
                <a:gd name="T4" fmla="*/ 38 w 128"/>
                <a:gd name="T5" fmla="*/ 219 h 292"/>
                <a:gd name="T6" fmla="*/ 23 w 128"/>
                <a:gd name="T7" fmla="*/ 206 h 292"/>
                <a:gd name="T8" fmla="*/ 15 w 128"/>
                <a:gd name="T9" fmla="*/ 180 h 292"/>
                <a:gd name="T10" fmla="*/ 23 w 128"/>
                <a:gd name="T11" fmla="*/ 180 h 292"/>
                <a:gd name="T12" fmla="*/ 38 w 128"/>
                <a:gd name="T13" fmla="*/ 186 h 292"/>
                <a:gd name="T14" fmla="*/ 54 w 128"/>
                <a:gd name="T15" fmla="*/ 205 h 292"/>
                <a:gd name="T16" fmla="*/ 61 w 128"/>
                <a:gd name="T17" fmla="*/ 151 h 292"/>
                <a:gd name="T18" fmla="*/ 52 w 128"/>
                <a:gd name="T19" fmla="*/ 149 h 292"/>
                <a:gd name="T20" fmla="*/ 34 w 128"/>
                <a:gd name="T21" fmla="*/ 144 h 292"/>
                <a:gd name="T22" fmla="*/ 16 w 128"/>
                <a:gd name="T23" fmla="*/ 128 h 292"/>
                <a:gd name="T24" fmla="*/ 8 w 128"/>
                <a:gd name="T25" fmla="*/ 98 h 292"/>
                <a:gd name="T26" fmla="*/ 15 w 128"/>
                <a:gd name="T27" fmla="*/ 97 h 292"/>
                <a:gd name="T28" fmla="*/ 29 w 128"/>
                <a:gd name="T29" fmla="*/ 101 h 292"/>
                <a:gd name="T30" fmla="*/ 47 w 128"/>
                <a:gd name="T31" fmla="*/ 116 h 292"/>
                <a:gd name="T32" fmla="*/ 61 w 128"/>
                <a:gd name="T33" fmla="*/ 147 h 292"/>
                <a:gd name="T34" fmla="*/ 58 w 128"/>
                <a:gd name="T35" fmla="*/ 60 h 292"/>
                <a:gd name="T36" fmla="*/ 44 w 128"/>
                <a:gd name="T37" fmla="*/ 58 h 292"/>
                <a:gd name="T38" fmla="*/ 25 w 128"/>
                <a:gd name="T39" fmla="*/ 50 h 292"/>
                <a:gd name="T40" fmla="*/ 8 w 128"/>
                <a:gd name="T41" fmla="*/ 32 h 292"/>
                <a:gd name="T42" fmla="*/ 0 w 128"/>
                <a:gd name="T43" fmla="*/ 0 h 292"/>
                <a:gd name="T44" fmla="*/ 8 w 128"/>
                <a:gd name="T45" fmla="*/ 0 h 292"/>
                <a:gd name="T46" fmla="*/ 27 w 128"/>
                <a:gd name="T47" fmla="*/ 5 h 292"/>
                <a:gd name="T48" fmla="*/ 48 w 128"/>
                <a:gd name="T49" fmla="*/ 21 h 292"/>
                <a:gd name="T50" fmla="*/ 65 w 128"/>
                <a:gd name="T51" fmla="*/ 56 h 292"/>
                <a:gd name="T52" fmla="*/ 66 w 128"/>
                <a:gd name="T53" fmla="*/ 48 h 292"/>
                <a:gd name="T54" fmla="*/ 77 w 128"/>
                <a:gd name="T55" fmla="*/ 28 h 292"/>
                <a:gd name="T56" fmla="*/ 96 w 128"/>
                <a:gd name="T57" fmla="*/ 9 h 292"/>
                <a:gd name="T58" fmla="*/ 128 w 128"/>
                <a:gd name="T59" fmla="*/ 0 h 292"/>
                <a:gd name="T60" fmla="*/ 127 w 128"/>
                <a:gd name="T61" fmla="*/ 9 h 292"/>
                <a:gd name="T62" fmla="*/ 119 w 128"/>
                <a:gd name="T63" fmla="*/ 31 h 292"/>
                <a:gd name="T64" fmla="*/ 101 w 128"/>
                <a:gd name="T65" fmla="*/ 51 h 292"/>
                <a:gd name="T66" fmla="*/ 67 w 128"/>
                <a:gd name="T67" fmla="*/ 60 h 292"/>
                <a:gd name="T68" fmla="*/ 69 w 128"/>
                <a:gd name="T69" fmla="*/ 170 h 292"/>
                <a:gd name="T70" fmla="*/ 73 w 128"/>
                <a:gd name="T71" fmla="*/ 155 h 292"/>
                <a:gd name="T72" fmla="*/ 86 w 128"/>
                <a:gd name="T73" fmla="*/ 136 h 292"/>
                <a:gd name="T74" fmla="*/ 113 w 128"/>
                <a:gd name="T75" fmla="*/ 128 h 292"/>
                <a:gd name="T76" fmla="*/ 112 w 128"/>
                <a:gd name="T77" fmla="*/ 136 h 292"/>
                <a:gd name="T78" fmla="*/ 105 w 128"/>
                <a:gd name="T79" fmla="*/ 153 h 292"/>
                <a:gd name="T80" fmla="*/ 92 w 128"/>
                <a:gd name="T81" fmla="*/ 172 h 292"/>
                <a:gd name="T82" fmla="*/ 67 w 128"/>
                <a:gd name="T83" fmla="*/ 180 h 292"/>
                <a:gd name="T84" fmla="*/ 61 w 128"/>
                <a:gd name="T85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" h="292">
                  <a:moveTo>
                    <a:pt x="61" y="292"/>
                  </a:moveTo>
                  <a:lnTo>
                    <a:pt x="61" y="225"/>
                  </a:lnTo>
                  <a:lnTo>
                    <a:pt x="58" y="225"/>
                  </a:lnTo>
                  <a:lnTo>
                    <a:pt x="54" y="225"/>
                  </a:lnTo>
                  <a:lnTo>
                    <a:pt x="46" y="222"/>
                  </a:lnTo>
                  <a:lnTo>
                    <a:pt x="38" y="219"/>
                  </a:lnTo>
                  <a:lnTo>
                    <a:pt x="29" y="214"/>
                  </a:lnTo>
                  <a:lnTo>
                    <a:pt x="23" y="206"/>
                  </a:lnTo>
                  <a:lnTo>
                    <a:pt x="17" y="195"/>
                  </a:lnTo>
                  <a:lnTo>
                    <a:pt x="15" y="180"/>
                  </a:lnTo>
                  <a:lnTo>
                    <a:pt x="17" y="180"/>
                  </a:lnTo>
                  <a:lnTo>
                    <a:pt x="23" y="180"/>
                  </a:lnTo>
                  <a:lnTo>
                    <a:pt x="29" y="182"/>
                  </a:lnTo>
                  <a:lnTo>
                    <a:pt x="38" y="186"/>
                  </a:lnTo>
                  <a:lnTo>
                    <a:pt x="47" y="194"/>
                  </a:lnTo>
                  <a:lnTo>
                    <a:pt x="54" y="205"/>
                  </a:lnTo>
                  <a:lnTo>
                    <a:pt x="61" y="221"/>
                  </a:lnTo>
                  <a:lnTo>
                    <a:pt x="61" y="151"/>
                  </a:lnTo>
                  <a:lnTo>
                    <a:pt x="58" y="149"/>
                  </a:lnTo>
                  <a:lnTo>
                    <a:pt x="52" y="149"/>
                  </a:lnTo>
                  <a:lnTo>
                    <a:pt x="44" y="147"/>
                  </a:lnTo>
                  <a:lnTo>
                    <a:pt x="34" y="144"/>
                  </a:lnTo>
                  <a:lnTo>
                    <a:pt x="24" y="137"/>
                  </a:lnTo>
                  <a:lnTo>
                    <a:pt x="16" y="128"/>
                  </a:lnTo>
                  <a:lnTo>
                    <a:pt x="11" y="114"/>
                  </a:lnTo>
                  <a:lnTo>
                    <a:pt x="8" y="98"/>
                  </a:lnTo>
                  <a:lnTo>
                    <a:pt x="9" y="97"/>
                  </a:lnTo>
                  <a:lnTo>
                    <a:pt x="15" y="97"/>
                  </a:lnTo>
                  <a:lnTo>
                    <a:pt x="21" y="98"/>
                  </a:lnTo>
                  <a:lnTo>
                    <a:pt x="29" y="101"/>
                  </a:lnTo>
                  <a:lnTo>
                    <a:pt x="39" y="106"/>
                  </a:lnTo>
                  <a:lnTo>
                    <a:pt x="47" y="116"/>
                  </a:lnTo>
                  <a:lnTo>
                    <a:pt x="55" y="128"/>
                  </a:lnTo>
                  <a:lnTo>
                    <a:pt x="61" y="147"/>
                  </a:lnTo>
                  <a:lnTo>
                    <a:pt x="61" y="60"/>
                  </a:lnTo>
                  <a:lnTo>
                    <a:pt x="58" y="60"/>
                  </a:lnTo>
                  <a:lnTo>
                    <a:pt x="52" y="59"/>
                  </a:lnTo>
                  <a:lnTo>
                    <a:pt x="44" y="58"/>
                  </a:lnTo>
                  <a:lnTo>
                    <a:pt x="35" y="55"/>
                  </a:lnTo>
                  <a:lnTo>
                    <a:pt x="25" y="50"/>
                  </a:lnTo>
                  <a:lnTo>
                    <a:pt x="16" y="43"/>
                  </a:lnTo>
                  <a:lnTo>
                    <a:pt x="8" y="32"/>
                  </a:lnTo>
                  <a:lnTo>
                    <a:pt x="3" y="19"/>
                  </a:lnTo>
                  <a:lnTo>
                    <a:pt x="0" y="0"/>
                  </a:lnTo>
                  <a:lnTo>
                    <a:pt x="3" y="0"/>
                  </a:lnTo>
                  <a:lnTo>
                    <a:pt x="8" y="0"/>
                  </a:lnTo>
                  <a:lnTo>
                    <a:pt x="16" y="1"/>
                  </a:lnTo>
                  <a:lnTo>
                    <a:pt x="27" y="5"/>
                  </a:lnTo>
                  <a:lnTo>
                    <a:pt x="38" y="10"/>
                  </a:lnTo>
                  <a:lnTo>
                    <a:pt x="48" y="21"/>
                  </a:lnTo>
                  <a:lnTo>
                    <a:pt x="56" y="36"/>
                  </a:lnTo>
                  <a:lnTo>
                    <a:pt x="65" y="56"/>
                  </a:lnTo>
                  <a:lnTo>
                    <a:pt x="65" y="54"/>
                  </a:lnTo>
                  <a:lnTo>
                    <a:pt x="66" y="48"/>
                  </a:lnTo>
                  <a:lnTo>
                    <a:pt x="70" y="39"/>
                  </a:lnTo>
                  <a:lnTo>
                    <a:pt x="77" y="28"/>
                  </a:lnTo>
                  <a:lnTo>
                    <a:pt x="85" y="19"/>
                  </a:lnTo>
                  <a:lnTo>
                    <a:pt x="96" y="9"/>
                  </a:lnTo>
                  <a:lnTo>
                    <a:pt x="110" y="2"/>
                  </a:lnTo>
                  <a:lnTo>
                    <a:pt x="128" y="0"/>
                  </a:lnTo>
                  <a:lnTo>
                    <a:pt x="128" y="2"/>
                  </a:lnTo>
                  <a:lnTo>
                    <a:pt x="127" y="9"/>
                  </a:lnTo>
                  <a:lnTo>
                    <a:pt x="124" y="19"/>
                  </a:lnTo>
                  <a:lnTo>
                    <a:pt x="119" y="31"/>
                  </a:lnTo>
                  <a:lnTo>
                    <a:pt x="112" y="41"/>
                  </a:lnTo>
                  <a:lnTo>
                    <a:pt x="101" y="51"/>
                  </a:lnTo>
                  <a:lnTo>
                    <a:pt x="86" y="58"/>
                  </a:lnTo>
                  <a:lnTo>
                    <a:pt x="67" y="60"/>
                  </a:lnTo>
                  <a:lnTo>
                    <a:pt x="67" y="172"/>
                  </a:lnTo>
                  <a:lnTo>
                    <a:pt x="69" y="170"/>
                  </a:lnTo>
                  <a:lnTo>
                    <a:pt x="70" y="164"/>
                  </a:lnTo>
                  <a:lnTo>
                    <a:pt x="73" y="155"/>
                  </a:lnTo>
                  <a:lnTo>
                    <a:pt x="78" y="145"/>
                  </a:lnTo>
                  <a:lnTo>
                    <a:pt x="86" y="136"/>
                  </a:lnTo>
                  <a:lnTo>
                    <a:pt x="97" y="130"/>
                  </a:lnTo>
                  <a:lnTo>
                    <a:pt x="113" y="128"/>
                  </a:lnTo>
                  <a:lnTo>
                    <a:pt x="113" y="130"/>
                  </a:lnTo>
                  <a:lnTo>
                    <a:pt x="112" y="136"/>
                  </a:lnTo>
                  <a:lnTo>
                    <a:pt x="109" y="144"/>
                  </a:lnTo>
                  <a:lnTo>
                    <a:pt x="105" y="153"/>
                  </a:lnTo>
                  <a:lnTo>
                    <a:pt x="100" y="163"/>
                  </a:lnTo>
                  <a:lnTo>
                    <a:pt x="92" y="172"/>
                  </a:lnTo>
                  <a:lnTo>
                    <a:pt x="82" y="178"/>
                  </a:lnTo>
                  <a:lnTo>
                    <a:pt x="67" y="180"/>
                  </a:lnTo>
                  <a:lnTo>
                    <a:pt x="67" y="292"/>
                  </a:lnTo>
                  <a:lnTo>
                    <a:pt x="61" y="292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9" name="Freeform 17"/>
            <p:cNvSpPr>
              <a:spLocks/>
            </p:cNvSpPr>
            <p:nvPr/>
          </p:nvSpPr>
          <p:spPr bwMode="gray">
            <a:xfrm>
              <a:off x="2596" y="332"/>
              <a:ext cx="68" cy="257"/>
            </a:xfrm>
            <a:custGeom>
              <a:avLst/>
              <a:gdLst>
                <a:gd name="T0" fmla="*/ 31 w 68"/>
                <a:gd name="T1" fmla="*/ 164 h 257"/>
                <a:gd name="T2" fmla="*/ 23 w 68"/>
                <a:gd name="T3" fmla="*/ 163 h 257"/>
                <a:gd name="T4" fmla="*/ 8 w 68"/>
                <a:gd name="T5" fmla="*/ 155 h 257"/>
                <a:gd name="T6" fmla="*/ 0 w 68"/>
                <a:gd name="T7" fmla="*/ 132 h 257"/>
                <a:gd name="T8" fmla="*/ 7 w 68"/>
                <a:gd name="T9" fmla="*/ 132 h 257"/>
                <a:gd name="T10" fmla="*/ 22 w 68"/>
                <a:gd name="T11" fmla="*/ 139 h 257"/>
                <a:gd name="T12" fmla="*/ 31 w 68"/>
                <a:gd name="T13" fmla="*/ 160 h 257"/>
                <a:gd name="T14" fmla="*/ 29 w 68"/>
                <a:gd name="T15" fmla="*/ 101 h 257"/>
                <a:gd name="T16" fmla="*/ 16 w 68"/>
                <a:gd name="T17" fmla="*/ 97 h 257"/>
                <a:gd name="T18" fmla="*/ 3 w 68"/>
                <a:gd name="T19" fmla="*/ 83 h 257"/>
                <a:gd name="T20" fmla="*/ 3 w 68"/>
                <a:gd name="T21" fmla="*/ 70 h 257"/>
                <a:gd name="T22" fmla="*/ 15 w 68"/>
                <a:gd name="T23" fmla="*/ 74 h 257"/>
                <a:gd name="T24" fmla="*/ 27 w 68"/>
                <a:gd name="T25" fmla="*/ 86 h 257"/>
                <a:gd name="T26" fmla="*/ 31 w 68"/>
                <a:gd name="T27" fmla="*/ 31 h 257"/>
                <a:gd name="T28" fmla="*/ 33 w 68"/>
                <a:gd name="T29" fmla="*/ 23 h 257"/>
                <a:gd name="T30" fmla="*/ 41 w 68"/>
                <a:gd name="T31" fmla="*/ 8 h 257"/>
                <a:gd name="T32" fmla="*/ 62 w 68"/>
                <a:gd name="T33" fmla="*/ 0 h 257"/>
                <a:gd name="T34" fmla="*/ 61 w 68"/>
                <a:gd name="T35" fmla="*/ 8 h 257"/>
                <a:gd name="T36" fmla="*/ 53 w 68"/>
                <a:gd name="T37" fmla="*/ 23 h 257"/>
                <a:gd name="T38" fmla="*/ 35 w 68"/>
                <a:gd name="T39" fmla="*/ 31 h 257"/>
                <a:gd name="T40" fmla="*/ 35 w 68"/>
                <a:gd name="T41" fmla="*/ 75 h 257"/>
                <a:gd name="T42" fmla="*/ 39 w 68"/>
                <a:gd name="T43" fmla="*/ 62 h 257"/>
                <a:gd name="T44" fmla="*/ 54 w 68"/>
                <a:gd name="T45" fmla="*/ 48 h 257"/>
                <a:gd name="T46" fmla="*/ 68 w 68"/>
                <a:gd name="T47" fmla="*/ 48 h 257"/>
                <a:gd name="T48" fmla="*/ 66 w 68"/>
                <a:gd name="T49" fmla="*/ 59 h 257"/>
                <a:gd name="T50" fmla="*/ 58 w 68"/>
                <a:gd name="T51" fmla="*/ 72 h 257"/>
                <a:gd name="T52" fmla="*/ 35 w 68"/>
                <a:gd name="T53" fmla="*/ 82 h 257"/>
                <a:gd name="T54" fmla="*/ 35 w 68"/>
                <a:gd name="T55" fmla="*/ 143 h 257"/>
                <a:gd name="T56" fmla="*/ 38 w 68"/>
                <a:gd name="T57" fmla="*/ 132 h 257"/>
                <a:gd name="T58" fmla="*/ 49 w 68"/>
                <a:gd name="T59" fmla="*/ 122 h 257"/>
                <a:gd name="T60" fmla="*/ 60 w 68"/>
                <a:gd name="T61" fmla="*/ 122 h 257"/>
                <a:gd name="T62" fmla="*/ 58 w 68"/>
                <a:gd name="T63" fmla="*/ 133 h 257"/>
                <a:gd name="T64" fmla="*/ 47 w 68"/>
                <a:gd name="T65" fmla="*/ 144 h 257"/>
                <a:gd name="T66" fmla="*/ 35 w 68"/>
                <a:gd name="T67" fmla="*/ 257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257">
                  <a:moveTo>
                    <a:pt x="31" y="257"/>
                  </a:moveTo>
                  <a:lnTo>
                    <a:pt x="31" y="164"/>
                  </a:lnTo>
                  <a:lnTo>
                    <a:pt x="29" y="163"/>
                  </a:lnTo>
                  <a:lnTo>
                    <a:pt x="23" y="163"/>
                  </a:lnTo>
                  <a:lnTo>
                    <a:pt x="16" y="160"/>
                  </a:lnTo>
                  <a:lnTo>
                    <a:pt x="8" y="155"/>
                  </a:lnTo>
                  <a:lnTo>
                    <a:pt x="3" y="145"/>
                  </a:lnTo>
                  <a:lnTo>
                    <a:pt x="0" y="132"/>
                  </a:lnTo>
                  <a:lnTo>
                    <a:pt x="3" y="132"/>
                  </a:lnTo>
                  <a:lnTo>
                    <a:pt x="7" y="132"/>
                  </a:lnTo>
                  <a:lnTo>
                    <a:pt x="15" y="135"/>
                  </a:lnTo>
                  <a:lnTo>
                    <a:pt x="22" y="139"/>
                  </a:lnTo>
                  <a:lnTo>
                    <a:pt x="27" y="147"/>
                  </a:lnTo>
                  <a:lnTo>
                    <a:pt x="31" y="160"/>
                  </a:lnTo>
                  <a:lnTo>
                    <a:pt x="31" y="101"/>
                  </a:lnTo>
                  <a:lnTo>
                    <a:pt x="29" y="101"/>
                  </a:lnTo>
                  <a:lnTo>
                    <a:pt x="23" y="99"/>
                  </a:lnTo>
                  <a:lnTo>
                    <a:pt x="16" y="97"/>
                  </a:lnTo>
                  <a:lnTo>
                    <a:pt x="8" y="91"/>
                  </a:lnTo>
                  <a:lnTo>
                    <a:pt x="3" y="83"/>
                  </a:lnTo>
                  <a:lnTo>
                    <a:pt x="0" y="70"/>
                  </a:lnTo>
                  <a:lnTo>
                    <a:pt x="3" y="70"/>
                  </a:lnTo>
                  <a:lnTo>
                    <a:pt x="7" y="71"/>
                  </a:lnTo>
                  <a:lnTo>
                    <a:pt x="15" y="74"/>
                  </a:lnTo>
                  <a:lnTo>
                    <a:pt x="22" y="78"/>
                  </a:lnTo>
                  <a:lnTo>
                    <a:pt x="27" y="86"/>
                  </a:lnTo>
                  <a:lnTo>
                    <a:pt x="31" y="97"/>
                  </a:lnTo>
                  <a:lnTo>
                    <a:pt x="31" y="31"/>
                  </a:lnTo>
                  <a:lnTo>
                    <a:pt x="31" y="28"/>
                  </a:lnTo>
                  <a:lnTo>
                    <a:pt x="33" y="23"/>
                  </a:lnTo>
                  <a:lnTo>
                    <a:pt x="35" y="15"/>
                  </a:lnTo>
                  <a:lnTo>
                    <a:pt x="41" y="8"/>
                  </a:lnTo>
                  <a:lnTo>
                    <a:pt x="50" y="2"/>
                  </a:lnTo>
                  <a:lnTo>
                    <a:pt x="62" y="0"/>
                  </a:lnTo>
                  <a:lnTo>
                    <a:pt x="62" y="2"/>
                  </a:lnTo>
                  <a:lnTo>
                    <a:pt x="61" y="8"/>
                  </a:lnTo>
                  <a:lnTo>
                    <a:pt x="58" y="15"/>
                  </a:lnTo>
                  <a:lnTo>
                    <a:pt x="53" y="23"/>
                  </a:lnTo>
                  <a:lnTo>
                    <a:pt x="46" y="28"/>
                  </a:lnTo>
                  <a:lnTo>
                    <a:pt x="35" y="31"/>
                  </a:lnTo>
                  <a:lnTo>
                    <a:pt x="35" y="78"/>
                  </a:lnTo>
                  <a:lnTo>
                    <a:pt x="35" y="75"/>
                  </a:lnTo>
                  <a:lnTo>
                    <a:pt x="37" y="70"/>
                  </a:lnTo>
                  <a:lnTo>
                    <a:pt x="39" y="62"/>
                  </a:lnTo>
                  <a:lnTo>
                    <a:pt x="45" y="55"/>
                  </a:lnTo>
                  <a:lnTo>
                    <a:pt x="54" y="48"/>
                  </a:lnTo>
                  <a:lnTo>
                    <a:pt x="66" y="47"/>
                  </a:lnTo>
                  <a:lnTo>
                    <a:pt x="68" y="48"/>
                  </a:lnTo>
                  <a:lnTo>
                    <a:pt x="68" y="52"/>
                  </a:lnTo>
                  <a:lnTo>
                    <a:pt x="66" y="59"/>
                  </a:lnTo>
                  <a:lnTo>
                    <a:pt x="64" y="66"/>
                  </a:lnTo>
                  <a:lnTo>
                    <a:pt x="58" y="72"/>
                  </a:lnTo>
                  <a:lnTo>
                    <a:pt x="50" y="78"/>
                  </a:lnTo>
                  <a:lnTo>
                    <a:pt x="35" y="82"/>
                  </a:lnTo>
                  <a:lnTo>
                    <a:pt x="35" y="144"/>
                  </a:lnTo>
                  <a:lnTo>
                    <a:pt x="35" y="143"/>
                  </a:lnTo>
                  <a:lnTo>
                    <a:pt x="37" y="139"/>
                  </a:lnTo>
                  <a:lnTo>
                    <a:pt x="38" y="132"/>
                  </a:lnTo>
                  <a:lnTo>
                    <a:pt x="42" y="126"/>
                  </a:lnTo>
                  <a:lnTo>
                    <a:pt x="49" y="122"/>
                  </a:lnTo>
                  <a:lnTo>
                    <a:pt x="58" y="121"/>
                  </a:lnTo>
                  <a:lnTo>
                    <a:pt x="60" y="122"/>
                  </a:lnTo>
                  <a:lnTo>
                    <a:pt x="60" y="126"/>
                  </a:lnTo>
                  <a:lnTo>
                    <a:pt x="58" y="133"/>
                  </a:lnTo>
                  <a:lnTo>
                    <a:pt x="56" y="139"/>
                  </a:lnTo>
                  <a:lnTo>
                    <a:pt x="47" y="144"/>
                  </a:lnTo>
                  <a:lnTo>
                    <a:pt x="35" y="148"/>
                  </a:lnTo>
                  <a:lnTo>
                    <a:pt x="35" y="257"/>
                  </a:lnTo>
                  <a:lnTo>
                    <a:pt x="31" y="257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90" name="Freeform 18"/>
            <p:cNvSpPr>
              <a:spLocks/>
            </p:cNvSpPr>
            <p:nvPr/>
          </p:nvSpPr>
          <p:spPr bwMode="gray">
            <a:xfrm>
              <a:off x="1672" y="164"/>
              <a:ext cx="111" cy="425"/>
            </a:xfrm>
            <a:custGeom>
              <a:avLst/>
              <a:gdLst>
                <a:gd name="T0" fmla="*/ 52 w 111"/>
                <a:gd name="T1" fmla="*/ 272 h 425"/>
                <a:gd name="T2" fmla="*/ 44 w 111"/>
                <a:gd name="T3" fmla="*/ 270 h 425"/>
                <a:gd name="T4" fmla="*/ 26 w 111"/>
                <a:gd name="T5" fmla="*/ 265 h 425"/>
                <a:gd name="T6" fmla="*/ 8 w 111"/>
                <a:gd name="T7" fmla="*/ 249 h 425"/>
                <a:gd name="T8" fmla="*/ 0 w 111"/>
                <a:gd name="T9" fmla="*/ 219 h 425"/>
                <a:gd name="T10" fmla="*/ 8 w 111"/>
                <a:gd name="T11" fmla="*/ 219 h 425"/>
                <a:gd name="T12" fmla="*/ 25 w 111"/>
                <a:gd name="T13" fmla="*/ 223 h 425"/>
                <a:gd name="T14" fmla="*/ 41 w 111"/>
                <a:gd name="T15" fmla="*/ 235 h 425"/>
                <a:gd name="T16" fmla="*/ 52 w 111"/>
                <a:gd name="T17" fmla="*/ 265 h 425"/>
                <a:gd name="T18" fmla="*/ 50 w 111"/>
                <a:gd name="T19" fmla="*/ 168 h 425"/>
                <a:gd name="T20" fmla="*/ 35 w 111"/>
                <a:gd name="T21" fmla="*/ 165 h 425"/>
                <a:gd name="T22" fmla="*/ 17 w 111"/>
                <a:gd name="T23" fmla="*/ 156 h 425"/>
                <a:gd name="T24" fmla="*/ 3 w 111"/>
                <a:gd name="T25" fmla="*/ 134 h 425"/>
                <a:gd name="T26" fmla="*/ 3 w 111"/>
                <a:gd name="T27" fmla="*/ 116 h 425"/>
                <a:gd name="T28" fmla="*/ 19 w 111"/>
                <a:gd name="T29" fmla="*/ 120 h 425"/>
                <a:gd name="T30" fmla="*/ 39 w 111"/>
                <a:gd name="T31" fmla="*/ 133 h 425"/>
                <a:gd name="T32" fmla="*/ 52 w 111"/>
                <a:gd name="T33" fmla="*/ 161 h 425"/>
                <a:gd name="T34" fmla="*/ 53 w 111"/>
                <a:gd name="T35" fmla="*/ 50 h 425"/>
                <a:gd name="T36" fmla="*/ 54 w 111"/>
                <a:gd name="T37" fmla="*/ 36 h 425"/>
                <a:gd name="T38" fmla="*/ 65 w 111"/>
                <a:gd name="T39" fmla="*/ 17 h 425"/>
                <a:gd name="T40" fmla="*/ 87 w 111"/>
                <a:gd name="T41" fmla="*/ 3 h 425"/>
                <a:gd name="T42" fmla="*/ 103 w 111"/>
                <a:gd name="T43" fmla="*/ 3 h 425"/>
                <a:gd name="T44" fmla="*/ 99 w 111"/>
                <a:gd name="T45" fmla="*/ 21 h 425"/>
                <a:gd name="T46" fmla="*/ 84 w 111"/>
                <a:gd name="T47" fmla="*/ 42 h 425"/>
                <a:gd name="T48" fmla="*/ 58 w 111"/>
                <a:gd name="T49" fmla="*/ 52 h 425"/>
                <a:gd name="T50" fmla="*/ 58 w 111"/>
                <a:gd name="T51" fmla="*/ 127 h 425"/>
                <a:gd name="T52" fmla="*/ 61 w 111"/>
                <a:gd name="T53" fmla="*/ 112 h 425"/>
                <a:gd name="T54" fmla="*/ 72 w 111"/>
                <a:gd name="T55" fmla="*/ 94 h 425"/>
                <a:gd name="T56" fmla="*/ 93 w 111"/>
                <a:gd name="T57" fmla="*/ 80 h 425"/>
                <a:gd name="T58" fmla="*/ 111 w 111"/>
                <a:gd name="T59" fmla="*/ 80 h 425"/>
                <a:gd name="T60" fmla="*/ 111 w 111"/>
                <a:gd name="T61" fmla="*/ 91 h 425"/>
                <a:gd name="T62" fmla="*/ 107 w 111"/>
                <a:gd name="T63" fmla="*/ 108 h 425"/>
                <a:gd name="T64" fmla="*/ 91 w 111"/>
                <a:gd name="T65" fmla="*/ 126 h 425"/>
                <a:gd name="T66" fmla="*/ 58 w 111"/>
                <a:gd name="T67" fmla="*/ 135 h 425"/>
                <a:gd name="T68" fmla="*/ 58 w 111"/>
                <a:gd name="T69" fmla="*/ 236 h 425"/>
                <a:gd name="T70" fmla="*/ 61 w 111"/>
                <a:gd name="T71" fmla="*/ 223 h 425"/>
                <a:gd name="T72" fmla="*/ 73 w 111"/>
                <a:gd name="T73" fmla="*/ 208 h 425"/>
                <a:gd name="T74" fmla="*/ 97 w 111"/>
                <a:gd name="T75" fmla="*/ 200 h 425"/>
                <a:gd name="T76" fmla="*/ 99 w 111"/>
                <a:gd name="T77" fmla="*/ 207 h 425"/>
                <a:gd name="T78" fmla="*/ 97 w 111"/>
                <a:gd name="T79" fmla="*/ 220 h 425"/>
                <a:gd name="T80" fmla="*/ 87 w 111"/>
                <a:gd name="T81" fmla="*/ 235 h 425"/>
                <a:gd name="T82" fmla="*/ 58 w 111"/>
                <a:gd name="T83" fmla="*/ 245 h 425"/>
                <a:gd name="T84" fmla="*/ 52 w 111"/>
                <a:gd name="T85" fmla="*/ 425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1" h="425">
                  <a:moveTo>
                    <a:pt x="52" y="425"/>
                  </a:moveTo>
                  <a:lnTo>
                    <a:pt x="52" y="272"/>
                  </a:lnTo>
                  <a:lnTo>
                    <a:pt x="50" y="270"/>
                  </a:lnTo>
                  <a:lnTo>
                    <a:pt x="44" y="270"/>
                  </a:lnTo>
                  <a:lnTo>
                    <a:pt x="35" y="269"/>
                  </a:lnTo>
                  <a:lnTo>
                    <a:pt x="26" y="265"/>
                  </a:lnTo>
                  <a:lnTo>
                    <a:pt x="17" y="258"/>
                  </a:lnTo>
                  <a:lnTo>
                    <a:pt x="8" y="249"/>
                  </a:lnTo>
                  <a:lnTo>
                    <a:pt x="3" y="236"/>
                  </a:lnTo>
                  <a:lnTo>
                    <a:pt x="0" y="219"/>
                  </a:lnTo>
                  <a:lnTo>
                    <a:pt x="3" y="219"/>
                  </a:lnTo>
                  <a:lnTo>
                    <a:pt x="8" y="219"/>
                  </a:lnTo>
                  <a:lnTo>
                    <a:pt x="15" y="220"/>
                  </a:lnTo>
                  <a:lnTo>
                    <a:pt x="25" y="223"/>
                  </a:lnTo>
                  <a:lnTo>
                    <a:pt x="33" y="227"/>
                  </a:lnTo>
                  <a:lnTo>
                    <a:pt x="41" y="235"/>
                  </a:lnTo>
                  <a:lnTo>
                    <a:pt x="48" y="247"/>
                  </a:lnTo>
                  <a:lnTo>
                    <a:pt x="52" y="265"/>
                  </a:lnTo>
                  <a:lnTo>
                    <a:pt x="52" y="168"/>
                  </a:lnTo>
                  <a:lnTo>
                    <a:pt x="50" y="168"/>
                  </a:lnTo>
                  <a:lnTo>
                    <a:pt x="44" y="168"/>
                  </a:lnTo>
                  <a:lnTo>
                    <a:pt x="35" y="165"/>
                  </a:lnTo>
                  <a:lnTo>
                    <a:pt x="26" y="161"/>
                  </a:lnTo>
                  <a:lnTo>
                    <a:pt x="17" y="156"/>
                  </a:lnTo>
                  <a:lnTo>
                    <a:pt x="8" y="146"/>
                  </a:lnTo>
                  <a:lnTo>
                    <a:pt x="3" y="134"/>
                  </a:lnTo>
                  <a:lnTo>
                    <a:pt x="0" y="116"/>
                  </a:lnTo>
                  <a:lnTo>
                    <a:pt x="3" y="116"/>
                  </a:lnTo>
                  <a:lnTo>
                    <a:pt x="10" y="118"/>
                  </a:lnTo>
                  <a:lnTo>
                    <a:pt x="19" y="120"/>
                  </a:lnTo>
                  <a:lnTo>
                    <a:pt x="29" y="125"/>
                  </a:lnTo>
                  <a:lnTo>
                    <a:pt x="39" y="133"/>
                  </a:lnTo>
                  <a:lnTo>
                    <a:pt x="48" y="145"/>
                  </a:lnTo>
                  <a:lnTo>
                    <a:pt x="52" y="161"/>
                  </a:lnTo>
                  <a:lnTo>
                    <a:pt x="52" y="52"/>
                  </a:lnTo>
                  <a:lnTo>
                    <a:pt x="53" y="50"/>
                  </a:lnTo>
                  <a:lnTo>
                    <a:pt x="53" y="44"/>
                  </a:lnTo>
                  <a:lnTo>
                    <a:pt x="54" y="36"/>
                  </a:lnTo>
                  <a:lnTo>
                    <a:pt x="58" y="26"/>
                  </a:lnTo>
                  <a:lnTo>
                    <a:pt x="65" y="17"/>
                  </a:lnTo>
                  <a:lnTo>
                    <a:pt x="75" y="9"/>
                  </a:lnTo>
                  <a:lnTo>
                    <a:pt x="87" y="3"/>
                  </a:lnTo>
                  <a:lnTo>
                    <a:pt x="104" y="0"/>
                  </a:lnTo>
                  <a:lnTo>
                    <a:pt x="103" y="3"/>
                  </a:lnTo>
                  <a:lnTo>
                    <a:pt x="102" y="11"/>
                  </a:lnTo>
                  <a:lnTo>
                    <a:pt x="99" y="21"/>
                  </a:lnTo>
                  <a:lnTo>
                    <a:pt x="92" y="32"/>
                  </a:lnTo>
                  <a:lnTo>
                    <a:pt x="84" y="42"/>
                  </a:lnTo>
                  <a:lnTo>
                    <a:pt x="73" y="49"/>
                  </a:lnTo>
                  <a:lnTo>
                    <a:pt x="58" y="52"/>
                  </a:lnTo>
                  <a:lnTo>
                    <a:pt x="58" y="130"/>
                  </a:lnTo>
                  <a:lnTo>
                    <a:pt x="58" y="127"/>
                  </a:lnTo>
                  <a:lnTo>
                    <a:pt x="60" y="122"/>
                  </a:lnTo>
                  <a:lnTo>
                    <a:pt x="61" y="112"/>
                  </a:lnTo>
                  <a:lnTo>
                    <a:pt x="65" y="103"/>
                  </a:lnTo>
                  <a:lnTo>
                    <a:pt x="72" y="94"/>
                  </a:lnTo>
                  <a:lnTo>
                    <a:pt x="80" y="85"/>
                  </a:lnTo>
                  <a:lnTo>
                    <a:pt x="93" y="80"/>
                  </a:lnTo>
                  <a:lnTo>
                    <a:pt x="110" y="77"/>
                  </a:lnTo>
                  <a:lnTo>
                    <a:pt x="111" y="80"/>
                  </a:lnTo>
                  <a:lnTo>
                    <a:pt x="111" y="84"/>
                  </a:lnTo>
                  <a:lnTo>
                    <a:pt x="111" y="91"/>
                  </a:lnTo>
                  <a:lnTo>
                    <a:pt x="110" y="100"/>
                  </a:lnTo>
                  <a:lnTo>
                    <a:pt x="107" y="108"/>
                  </a:lnTo>
                  <a:lnTo>
                    <a:pt x="100" y="118"/>
                  </a:lnTo>
                  <a:lnTo>
                    <a:pt x="91" y="126"/>
                  </a:lnTo>
                  <a:lnTo>
                    <a:pt x="77" y="133"/>
                  </a:lnTo>
                  <a:lnTo>
                    <a:pt x="58" y="135"/>
                  </a:lnTo>
                  <a:lnTo>
                    <a:pt x="58" y="239"/>
                  </a:lnTo>
                  <a:lnTo>
                    <a:pt x="58" y="236"/>
                  </a:lnTo>
                  <a:lnTo>
                    <a:pt x="60" y="231"/>
                  </a:lnTo>
                  <a:lnTo>
                    <a:pt x="61" y="223"/>
                  </a:lnTo>
                  <a:lnTo>
                    <a:pt x="66" y="215"/>
                  </a:lnTo>
                  <a:lnTo>
                    <a:pt x="73" y="208"/>
                  </a:lnTo>
                  <a:lnTo>
                    <a:pt x="83" y="203"/>
                  </a:lnTo>
                  <a:lnTo>
                    <a:pt x="97" y="200"/>
                  </a:lnTo>
                  <a:lnTo>
                    <a:pt x="97" y="201"/>
                  </a:lnTo>
                  <a:lnTo>
                    <a:pt x="99" y="207"/>
                  </a:lnTo>
                  <a:lnTo>
                    <a:pt x="99" y="212"/>
                  </a:lnTo>
                  <a:lnTo>
                    <a:pt x="97" y="220"/>
                  </a:lnTo>
                  <a:lnTo>
                    <a:pt x="93" y="228"/>
                  </a:lnTo>
                  <a:lnTo>
                    <a:pt x="87" y="235"/>
                  </a:lnTo>
                  <a:lnTo>
                    <a:pt x="75" y="242"/>
                  </a:lnTo>
                  <a:lnTo>
                    <a:pt x="58" y="245"/>
                  </a:lnTo>
                  <a:lnTo>
                    <a:pt x="58" y="425"/>
                  </a:lnTo>
                  <a:lnTo>
                    <a:pt x="52" y="425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91" name="Freeform 19"/>
            <p:cNvSpPr>
              <a:spLocks/>
            </p:cNvSpPr>
            <p:nvPr/>
          </p:nvSpPr>
          <p:spPr bwMode="gray">
            <a:xfrm>
              <a:off x="2065" y="361"/>
              <a:ext cx="100" cy="228"/>
            </a:xfrm>
            <a:custGeom>
              <a:avLst/>
              <a:gdLst>
                <a:gd name="T0" fmla="*/ 52 w 100"/>
                <a:gd name="T1" fmla="*/ 176 h 228"/>
                <a:gd name="T2" fmla="*/ 59 w 100"/>
                <a:gd name="T3" fmla="*/ 176 h 228"/>
                <a:gd name="T4" fmla="*/ 74 w 100"/>
                <a:gd name="T5" fmla="*/ 169 h 228"/>
                <a:gd name="T6" fmla="*/ 86 w 100"/>
                <a:gd name="T7" fmla="*/ 154 h 228"/>
                <a:gd name="T8" fmla="*/ 86 w 100"/>
                <a:gd name="T9" fmla="*/ 141 h 228"/>
                <a:gd name="T10" fmla="*/ 74 w 100"/>
                <a:gd name="T11" fmla="*/ 143 h 228"/>
                <a:gd name="T12" fmla="*/ 58 w 100"/>
                <a:gd name="T13" fmla="*/ 158 h 228"/>
                <a:gd name="T14" fmla="*/ 52 w 100"/>
                <a:gd name="T15" fmla="*/ 118 h 228"/>
                <a:gd name="T16" fmla="*/ 61 w 100"/>
                <a:gd name="T17" fmla="*/ 116 h 228"/>
                <a:gd name="T18" fmla="*/ 78 w 100"/>
                <a:gd name="T19" fmla="*/ 110 h 228"/>
                <a:gd name="T20" fmla="*/ 92 w 100"/>
                <a:gd name="T21" fmla="*/ 92 h 228"/>
                <a:gd name="T22" fmla="*/ 92 w 100"/>
                <a:gd name="T23" fmla="*/ 77 h 228"/>
                <a:gd name="T24" fmla="*/ 81 w 100"/>
                <a:gd name="T25" fmla="*/ 79 h 228"/>
                <a:gd name="T26" fmla="*/ 65 w 100"/>
                <a:gd name="T27" fmla="*/ 88 h 228"/>
                <a:gd name="T28" fmla="*/ 52 w 100"/>
                <a:gd name="T29" fmla="*/ 115 h 228"/>
                <a:gd name="T30" fmla="*/ 55 w 100"/>
                <a:gd name="T31" fmla="*/ 48 h 228"/>
                <a:gd name="T32" fmla="*/ 67 w 100"/>
                <a:gd name="T33" fmla="*/ 45 h 228"/>
                <a:gd name="T34" fmla="*/ 85 w 100"/>
                <a:gd name="T35" fmla="*/ 37 h 228"/>
                <a:gd name="T36" fmla="*/ 97 w 100"/>
                <a:gd name="T37" fmla="*/ 17 h 228"/>
                <a:gd name="T38" fmla="*/ 97 w 100"/>
                <a:gd name="T39" fmla="*/ 0 h 228"/>
                <a:gd name="T40" fmla="*/ 83 w 100"/>
                <a:gd name="T41" fmla="*/ 3 h 228"/>
                <a:gd name="T42" fmla="*/ 65 w 100"/>
                <a:gd name="T43" fmla="*/ 14 h 228"/>
                <a:gd name="T44" fmla="*/ 50 w 100"/>
                <a:gd name="T45" fmla="*/ 45 h 228"/>
                <a:gd name="T46" fmla="*/ 47 w 100"/>
                <a:gd name="T47" fmla="*/ 35 h 228"/>
                <a:gd name="T48" fmla="*/ 38 w 100"/>
                <a:gd name="T49" fmla="*/ 18 h 228"/>
                <a:gd name="T50" fmla="*/ 16 w 100"/>
                <a:gd name="T51" fmla="*/ 3 h 228"/>
                <a:gd name="T52" fmla="*/ 1 w 100"/>
                <a:gd name="T53" fmla="*/ 3 h 228"/>
                <a:gd name="T54" fmla="*/ 5 w 100"/>
                <a:gd name="T55" fmla="*/ 19 h 228"/>
                <a:gd name="T56" fmla="*/ 19 w 100"/>
                <a:gd name="T57" fmla="*/ 38 h 228"/>
                <a:gd name="T58" fmla="*/ 47 w 100"/>
                <a:gd name="T59" fmla="*/ 48 h 228"/>
                <a:gd name="T60" fmla="*/ 47 w 100"/>
                <a:gd name="T61" fmla="*/ 132 h 228"/>
                <a:gd name="T62" fmla="*/ 42 w 100"/>
                <a:gd name="T63" fmla="*/ 118 h 228"/>
                <a:gd name="T64" fmla="*/ 25 w 100"/>
                <a:gd name="T65" fmla="*/ 103 h 228"/>
                <a:gd name="T66" fmla="*/ 12 w 100"/>
                <a:gd name="T67" fmla="*/ 103 h 228"/>
                <a:gd name="T68" fmla="*/ 16 w 100"/>
                <a:gd name="T69" fmla="*/ 116 h 228"/>
                <a:gd name="T70" fmla="*/ 25 w 100"/>
                <a:gd name="T71" fmla="*/ 132 h 228"/>
                <a:gd name="T72" fmla="*/ 47 w 100"/>
                <a:gd name="T73" fmla="*/ 141 h 228"/>
                <a:gd name="T74" fmla="*/ 52 w 100"/>
                <a:gd name="T75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0" h="228">
                  <a:moveTo>
                    <a:pt x="52" y="228"/>
                  </a:moveTo>
                  <a:lnTo>
                    <a:pt x="52" y="176"/>
                  </a:lnTo>
                  <a:lnTo>
                    <a:pt x="55" y="176"/>
                  </a:lnTo>
                  <a:lnTo>
                    <a:pt x="59" y="176"/>
                  </a:lnTo>
                  <a:lnTo>
                    <a:pt x="67" y="173"/>
                  </a:lnTo>
                  <a:lnTo>
                    <a:pt x="74" y="169"/>
                  </a:lnTo>
                  <a:lnTo>
                    <a:pt x="81" y="163"/>
                  </a:lnTo>
                  <a:lnTo>
                    <a:pt x="86" y="154"/>
                  </a:lnTo>
                  <a:lnTo>
                    <a:pt x="88" y="141"/>
                  </a:lnTo>
                  <a:lnTo>
                    <a:pt x="86" y="141"/>
                  </a:lnTo>
                  <a:lnTo>
                    <a:pt x="81" y="142"/>
                  </a:lnTo>
                  <a:lnTo>
                    <a:pt x="74" y="143"/>
                  </a:lnTo>
                  <a:lnTo>
                    <a:pt x="66" y="149"/>
                  </a:lnTo>
                  <a:lnTo>
                    <a:pt x="58" y="158"/>
                  </a:lnTo>
                  <a:lnTo>
                    <a:pt x="52" y="173"/>
                  </a:lnTo>
                  <a:lnTo>
                    <a:pt x="52" y="118"/>
                  </a:lnTo>
                  <a:lnTo>
                    <a:pt x="55" y="118"/>
                  </a:lnTo>
                  <a:lnTo>
                    <a:pt x="61" y="116"/>
                  </a:lnTo>
                  <a:lnTo>
                    <a:pt x="69" y="115"/>
                  </a:lnTo>
                  <a:lnTo>
                    <a:pt x="78" y="110"/>
                  </a:lnTo>
                  <a:lnTo>
                    <a:pt x="86" y="103"/>
                  </a:lnTo>
                  <a:lnTo>
                    <a:pt x="92" y="92"/>
                  </a:lnTo>
                  <a:lnTo>
                    <a:pt x="94" y="77"/>
                  </a:lnTo>
                  <a:lnTo>
                    <a:pt x="92" y="77"/>
                  </a:lnTo>
                  <a:lnTo>
                    <a:pt x="88" y="77"/>
                  </a:lnTo>
                  <a:lnTo>
                    <a:pt x="81" y="79"/>
                  </a:lnTo>
                  <a:lnTo>
                    <a:pt x="73" y="81"/>
                  </a:lnTo>
                  <a:lnTo>
                    <a:pt x="65" y="88"/>
                  </a:lnTo>
                  <a:lnTo>
                    <a:pt x="58" y="99"/>
                  </a:lnTo>
                  <a:lnTo>
                    <a:pt x="52" y="115"/>
                  </a:lnTo>
                  <a:lnTo>
                    <a:pt x="52" y="48"/>
                  </a:lnTo>
                  <a:lnTo>
                    <a:pt x="55" y="48"/>
                  </a:lnTo>
                  <a:lnTo>
                    <a:pt x="61" y="48"/>
                  </a:lnTo>
                  <a:lnTo>
                    <a:pt x="67" y="45"/>
                  </a:lnTo>
                  <a:lnTo>
                    <a:pt x="77" y="42"/>
                  </a:lnTo>
                  <a:lnTo>
                    <a:pt x="85" y="37"/>
                  </a:lnTo>
                  <a:lnTo>
                    <a:pt x="92" y="27"/>
                  </a:lnTo>
                  <a:lnTo>
                    <a:pt x="97" y="17"/>
                  </a:lnTo>
                  <a:lnTo>
                    <a:pt x="100" y="0"/>
                  </a:lnTo>
                  <a:lnTo>
                    <a:pt x="97" y="0"/>
                  </a:lnTo>
                  <a:lnTo>
                    <a:pt x="92" y="0"/>
                  </a:lnTo>
                  <a:lnTo>
                    <a:pt x="83" y="3"/>
                  </a:lnTo>
                  <a:lnTo>
                    <a:pt x="74" y="7"/>
                  </a:lnTo>
                  <a:lnTo>
                    <a:pt x="65" y="14"/>
                  </a:lnTo>
                  <a:lnTo>
                    <a:pt x="56" y="27"/>
                  </a:lnTo>
                  <a:lnTo>
                    <a:pt x="50" y="45"/>
                  </a:lnTo>
                  <a:lnTo>
                    <a:pt x="50" y="42"/>
                  </a:lnTo>
                  <a:lnTo>
                    <a:pt x="47" y="35"/>
                  </a:lnTo>
                  <a:lnTo>
                    <a:pt x="43" y="27"/>
                  </a:lnTo>
                  <a:lnTo>
                    <a:pt x="38" y="18"/>
                  </a:lnTo>
                  <a:lnTo>
                    <a:pt x="28" y="10"/>
                  </a:lnTo>
                  <a:lnTo>
                    <a:pt x="16" y="3"/>
                  </a:lnTo>
                  <a:lnTo>
                    <a:pt x="0" y="0"/>
                  </a:lnTo>
                  <a:lnTo>
                    <a:pt x="1" y="3"/>
                  </a:lnTo>
                  <a:lnTo>
                    <a:pt x="3" y="10"/>
                  </a:lnTo>
                  <a:lnTo>
                    <a:pt x="5" y="19"/>
                  </a:lnTo>
                  <a:lnTo>
                    <a:pt x="11" y="29"/>
                  </a:lnTo>
                  <a:lnTo>
                    <a:pt x="19" y="38"/>
                  </a:lnTo>
                  <a:lnTo>
                    <a:pt x="31" y="45"/>
                  </a:lnTo>
                  <a:lnTo>
                    <a:pt x="47" y="48"/>
                  </a:lnTo>
                  <a:lnTo>
                    <a:pt x="47" y="135"/>
                  </a:lnTo>
                  <a:lnTo>
                    <a:pt x="47" y="132"/>
                  </a:lnTo>
                  <a:lnTo>
                    <a:pt x="46" y="126"/>
                  </a:lnTo>
                  <a:lnTo>
                    <a:pt x="42" y="118"/>
                  </a:lnTo>
                  <a:lnTo>
                    <a:pt x="35" y="110"/>
                  </a:lnTo>
                  <a:lnTo>
                    <a:pt x="25" y="103"/>
                  </a:lnTo>
                  <a:lnTo>
                    <a:pt x="12" y="100"/>
                  </a:lnTo>
                  <a:lnTo>
                    <a:pt x="12" y="103"/>
                  </a:lnTo>
                  <a:lnTo>
                    <a:pt x="13" y="108"/>
                  </a:lnTo>
                  <a:lnTo>
                    <a:pt x="16" y="116"/>
                  </a:lnTo>
                  <a:lnTo>
                    <a:pt x="20" y="124"/>
                  </a:lnTo>
                  <a:lnTo>
                    <a:pt x="25" y="132"/>
                  </a:lnTo>
                  <a:lnTo>
                    <a:pt x="35" y="139"/>
                  </a:lnTo>
                  <a:lnTo>
                    <a:pt x="47" y="141"/>
                  </a:lnTo>
                  <a:lnTo>
                    <a:pt x="47" y="228"/>
                  </a:lnTo>
                  <a:lnTo>
                    <a:pt x="52" y="228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92" name="Freeform 20"/>
            <p:cNvSpPr>
              <a:spLocks/>
            </p:cNvSpPr>
            <p:nvPr/>
          </p:nvSpPr>
          <p:spPr bwMode="gray">
            <a:xfrm>
              <a:off x="2921" y="361"/>
              <a:ext cx="100" cy="228"/>
            </a:xfrm>
            <a:custGeom>
              <a:avLst/>
              <a:gdLst>
                <a:gd name="T0" fmla="*/ 53 w 100"/>
                <a:gd name="T1" fmla="*/ 176 h 228"/>
                <a:gd name="T2" fmla="*/ 60 w 100"/>
                <a:gd name="T3" fmla="*/ 176 h 228"/>
                <a:gd name="T4" fmla="*/ 74 w 100"/>
                <a:gd name="T5" fmla="*/ 169 h 228"/>
                <a:gd name="T6" fmla="*/ 87 w 100"/>
                <a:gd name="T7" fmla="*/ 154 h 228"/>
                <a:gd name="T8" fmla="*/ 87 w 100"/>
                <a:gd name="T9" fmla="*/ 141 h 228"/>
                <a:gd name="T10" fmla="*/ 74 w 100"/>
                <a:gd name="T11" fmla="*/ 143 h 228"/>
                <a:gd name="T12" fmla="*/ 60 w 100"/>
                <a:gd name="T13" fmla="*/ 158 h 228"/>
                <a:gd name="T14" fmla="*/ 53 w 100"/>
                <a:gd name="T15" fmla="*/ 118 h 228"/>
                <a:gd name="T16" fmla="*/ 61 w 100"/>
                <a:gd name="T17" fmla="*/ 116 h 228"/>
                <a:gd name="T18" fmla="*/ 78 w 100"/>
                <a:gd name="T19" fmla="*/ 110 h 228"/>
                <a:gd name="T20" fmla="*/ 92 w 100"/>
                <a:gd name="T21" fmla="*/ 92 h 228"/>
                <a:gd name="T22" fmla="*/ 92 w 100"/>
                <a:gd name="T23" fmla="*/ 77 h 228"/>
                <a:gd name="T24" fmla="*/ 81 w 100"/>
                <a:gd name="T25" fmla="*/ 79 h 228"/>
                <a:gd name="T26" fmla="*/ 65 w 100"/>
                <a:gd name="T27" fmla="*/ 88 h 228"/>
                <a:gd name="T28" fmla="*/ 53 w 100"/>
                <a:gd name="T29" fmla="*/ 115 h 228"/>
                <a:gd name="T30" fmla="*/ 56 w 100"/>
                <a:gd name="T31" fmla="*/ 48 h 228"/>
                <a:gd name="T32" fmla="*/ 68 w 100"/>
                <a:gd name="T33" fmla="*/ 45 h 228"/>
                <a:gd name="T34" fmla="*/ 85 w 100"/>
                <a:gd name="T35" fmla="*/ 37 h 228"/>
                <a:gd name="T36" fmla="*/ 97 w 100"/>
                <a:gd name="T37" fmla="*/ 17 h 228"/>
                <a:gd name="T38" fmla="*/ 97 w 100"/>
                <a:gd name="T39" fmla="*/ 0 h 228"/>
                <a:gd name="T40" fmla="*/ 84 w 100"/>
                <a:gd name="T41" fmla="*/ 3 h 228"/>
                <a:gd name="T42" fmla="*/ 65 w 100"/>
                <a:gd name="T43" fmla="*/ 14 h 228"/>
                <a:gd name="T44" fmla="*/ 50 w 100"/>
                <a:gd name="T45" fmla="*/ 45 h 228"/>
                <a:gd name="T46" fmla="*/ 47 w 100"/>
                <a:gd name="T47" fmla="*/ 35 h 228"/>
                <a:gd name="T48" fmla="*/ 38 w 100"/>
                <a:gd name="T49" fmla="*/ 18 h 228"/>
                <a:gd name="T50" fmla="*/ 16 w 100"/>
                <a:gd name="T51" fmla="*/ 3 h 228"/>
                <a:gd name="T52" fmla="*/ 2 w 100"/>
                <a:gd name="T53" fmla="*/ 3 h 228"/>
                <a:gd name="T54" fmla="*/ 6 w 100"/>
                <a:gd name="T55" fmla="*/ 19 h 228"/>
                <a:gd name="T56" fmla="*/ 19 w 100"/>
                <a:gd name="T57" fmla="*/ 38 h 228"/>
                <a:gd name="T58" fmla="*/ 47 w 100"/>
                <a:gd name="T59" fmla="*/ 48 h 228"/>
                <a:gd name="T60" fmla="*/ 47 w 100"/>
                <a:gd name="T61" fmla="*/ 132 h 228"/>
                <a:gd name="T62" fmla="*/ 42 w 100"/>
                <a:gd name="T63" fmla="*/ 118 h 228"/>
                <a:gd name="T64" fmla="*/ 26 w 100"/>
                <a:gd name="T65" fmla="*/ 103 h 228"/>
                <a:gd name="T66" fmla="*/ 12 w 100"/>
                <a:gd name="T67" fmla="*/ 103 h 228"/>
                <a:gd name="T68" fmla="*/ 16 w 100"/>
                <a:gd name="T69" fmla="*/ 116 h 228"/>
                <a:gd name="T70" fmla="*/ 26 w 100"/>
                <a:gd name="T71" fmla="*/ 132 h 228"/>
                <a:gd name="T72" fmla="*/ 47 w 100"/>
                <a:gd name="T73" fmla="*/ 141 h 228"/>
                <a:gd name="T74" fmla="*/ 53 w 100"/>
                <a:gd name="T75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0" h="228">
                  <a:moveTo>
                    <a:pt x="53" y="228"/>
                  </a:moveTo>
                  <a:lnTo>
                    <a:pt x="53" y="176"/>
                  </a:lnTo>
                  <a:lnTo>
                    <a:pt x="56" y="176"/>
                  </a:lnTo>
                  <a:lnTo>
                    <a:pt x="60" y="176"/>
                  </a:lnTo>
                  <a:lnTo>
                    <a:pt x="68" y="173"/>
                  </a:lnTo>
                  <a:lnTo>
                    <a:pt x="74" y="169"/>
                  </a:lnTo>
                  <a:lnTo>
                    <a:pt x="81" y="163"/>
                  </a:lnTo>
                  <a:lnTo>
                    <a:pt x="87" y="154"/>
                  </a:lnTo>
                  <a:lnTo>
                    <a:pt x="88" y="141"/>
                  </a:lnTo>
                  <a:lnTo>
                    <a:pt x="87" y="141"/>
                  </a:lnTo>
                  <a:lnTo>
                    <a:pt x="81" y="142"/>
                  </a:lnTo>
                  <a:lnTo>
                    <a:pt x="74" y="143"/>
                  </a:lnTo>
                  <a:lnTo>
                    <a:pt x="66" y="149"/>
                  </a:lnTo>
                  <a:lnTo>
                    <a:pt x="60" y="158"/>
                  </a:lnTo>
                  <a:lnTo>
                    <a:pt x="53" y="173"/>
                  </a:lnTo>
                  <a:lnTo>
                    <a:pt x="53" y="118"/>
                  </a:lnTo>
                  <a:lnTo>
                    <a:pt x="56" y="118"/>
                  </a:lnTo>
                  <a:lnTo>
                    <a:pt x="61" y="116"/>
                  </a:lnTo>
                  <a:lnTo>
                    <a:pt x="69" y="115"/>
                  </a:lnTo>
                  <a:lnTo>
                    <a:pt x="78" y="110"/>
                  </a:lnTo>
                  <a:lnTo>
                    <a:pt x="87" y="103"/>
                  </a:lnTo>
                  <a:lnTo>
                    <a:pt x="92" y="92"/>
                  </a:lnTo>
                  <a:lnTo>
                    <a:pt x="95" y="77"/>
                  </a:lnTo>
                  <a:lnTo>
                    <a:pt x="92" y="77"/>
                  </a:lnTo>
                  <a:lnTo>
                    <a:pt x="88" y="77"/>
                  </a:lnTo>
                  <a:lnTo>
                    <a:pt x="81" y="79"/>
                  </a:lnTo>
                  <a:lnTo>
                    <a:pt x="73" y="81"/>
                  </a:lnTo>
                  <a:lnTo>
                    <a:pt x="65" y="88"/>
                  </a:lnTo>
                  <a:lnTo>
                    <a:pt x="58" y="99"/>
                  </a:lnTo>
                  <a:lnTo>
                    <a:pt x="53" y="115"/>
                  </a:lnTo>
                  <a:lnTo>
                    <a:pt x="53" y="48"/>
                  </a:lnTo>
                  <a:lnTo>
                    <a:pt x="56" y="48"/>
                  </a:lnTo>
                  <a:lnTo>
                    <a:pt x="61" y="48"/>
                  </a:lnTo>
                  <a:lnTo>
                    <a:pt x="68" y="45"/>
                  </a:lnTo>
                  <a:lnTo>
                    <a:pt x="77" y="42"/>
                  </a:lnTo>
                  <a:lnTo>
                    <a:pt x="85" y="37"/>
                  </a:lnTo>
                  <a:lnTo>
                    <a:pt x="93" y="27"/>
                  </a:lnTo>
                  <a:lnTo>
                    <a:pt x="97" y="17"/>
                  </a:lnTo>
                  <a:lnTo>
                    <a:pt x="100" y="0"/>
                  </a:lnTo>
                  <a:lnTo>
                    <a:pt x="97" y="0"/>
                  </a:lnTo>
                  <a:lnTo>
                    <a:pt x="92" y="0"/>
                  </a:lnTo>
                  <a:lnTo>
                    <a:pt x="84" y="3"/>
                  </a:lnTo>
                  <a:lnTo>
                    <a:pt x="74" y="7"/>
                  </a:lnTo>
                  <a:lnTo>
                    <a:pt x="65" y="14"/>
                  </a:lnTo>
                  <a:lnTo>
                    <a:pt x="57" y="27"/>
                  </a:lnTo>
                  <a:lnTo>
                    <a:pt x="50" y="45"/>
                  </a:lnTo>
                  <a:lnTo>
                    <a:pt x="50" y="42"/>
                  </a:lnTo>
                  <a:lnTo>
                    <a:pt x="47" y="35"/>
                  </a:lnTo>
                  <a:lnTo>
                    <a:pt x="43" y="27"/>
                  </a:lnTo>
                  <a:lnTo>
                    <a:pt x="38" y="18"/>
                  </a:lnTo>
                  <a:lnTo>
                    <a:pt x="29" y="10"/>
                  </a:lnTo>
                  <a:lnTo>
                    <a:pt x="16" y="3"/>
                  </a:lnTo>
                  <a:lnTo>
                    <a:pt x="0" y="0"/>
                  </a:lnTo>
                  <a:lnTo>
                    <a:pt x="2" y="3"/>
                  </a:lnTo>
                  <a:lnTo>
                    <a:pt x="3" y="10"/>
                  </a:lnTo>
                  <a:lnTo>
                    <a:pt x="6" y="19"/>
                  </a:lnTo>
                  <a:lnTo>
                    <a:pt x="11" y="29"/>
                  </a:lnTo>
                  <a:lnTo>
                    <a:pt x="19" y="38"/>
                  </a:lnTo>
                  <a:lnTo>
                    <a:pt x="31" y="45"/>
                  </a:lnTo>
                  <a:lnTo>
                    <a:pt x="47" y="48"/>
                  </a:lnTo>
                  <a:lnTo>
                    <a:pt x="47" y="135"/>
                  </a:lnTo>
                  <a:lnTo>
                    <a:pt x="47" y="132"/>
                  </a:lnTo>
                  <a:lnTo>
                    <a:pt x="46" y="126"/>
                  </a:lnTo>
                  <a:lnTo>
                    <a:pt x="42" y="118"/>
                  </a:lnTo>
                  <a:lnTo>
                    <a:pt x="35" y="110"/>
                  </a:lnTo>
                  <a:lnTo>
                    <a:pt x="26" y="103"/>
                  </a:lnTo>
                  <a:lnTo>
                    <a:pt x="12" y="100"/>
                  </a:lnTo>
                  <a:lnTo>
                    <a:pt x="12" y="103"/>
                  </a:lnTo>
                  <a:lnTo>
                    <a:pt x="14" y="108"/>
                  </a:lnTo>
                  <a:lnTo>
                    <a:pt x="16" y="116"/>
                  </a:lnTo>
                  <a:lnTo>
                    <a:pt x="20" y="124"/>
                  </a:lnTo>
                  <a:lnTo>
                    <a:pt x="26" y="132"/>
                  </a:lnTo>
                  <a:lnTo>
                    <a:pt x="35" y="139"/>
                  </a:lnTo>
                  <a:lnTo>
                    <a:pt x="47" y="141"/>
                  </a:lnTo>
                  <a:lnTo>
                    <a:pt x="47" y="228"/>
                  </a:lnTo>
                  <a:lnTo>
                    <a:pt x="53" y="228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93" name="Freeform 21"/>
            <p:cNvSpPr>
              <a:spLocks/>
            </p:cNvSpPr>
            <p:nvPr/>
          </p:nvSpPr>
          <p:spPr bwMode="gray">
            <a:xfrm>
              <a:off x="2273" y="187"/>
              <a:ext cx="175" cy="402"/>
            </a:xfrm>
            <a:custGeom>
              <a:avLst/>
              <a:gdLst>
                <a:gd name="T0" fmla="*/ 93 w 175"/>
                <a:gd name="T1" fmla="*/ 309 h 402"/>
                <a:gd name="T2" fmla="*/ 101 w 175"/>
                <a:gd name="T3" fmla="*/ 309 h 402"/>
                <a:gd name="T4" fmla="*/ 118 w 175"/>
                <a:gd name="T5" fmla="*/ 304 h 402"/>
                <a:gd name="T6" fmla="*/ 138 w 175"/>
                <a:gd name="T7" fmla="*/ 292 h 402"/>
                <a:gd name="T8" fmla="*/ 152 w 175"/>
                <a:gd name="T9" fmla="*/ 266 h 402"/>
                <a:gd name="T10" fmla="*/ 152 w 175"/>
                <a:gd name="T11" fmla="*/ 247 h 402"/>
                <a:gd name="T12" fmla="*/ 138 w 175"/>
                <a:gd name="T13" fmla="*/ 250 h 402"/>
                <a:gd name="T14" fmla="*/ 120 w 175"/>
                <a:gd name="T15" fmla="*/ 259 h 402"/>
                <a:gd name="T16" fmla="*/ 99 w 175"/>
                <a:gd name="T17" fmla="*/ 285 h 402"/>
                <a:gd name="T18" fmla="*/ 93 w 175"/>
                <a:gd name="T19" fmla="*/ 207 h 402"/>
                <a:gd name="T20" fmla="*/ 102 w 175"/>
                <a:gd name="T21" fmla="*/ 205 h 402"/>
                <a:gd name="T22" fmla="*/ 122 w 175"/>
                <a:gd name="T23" fmla="*/ 200 h 402"/>
                <a:gd name="T24" fmla="*/ 147 w 175"/>
                <a:gd name="T25" fmla="*/ 185 h 402"/>
                <a:gd name="T26" fmla="*/ 163 w 175"/>
                <a:gd name="T27" fmla="*/ 155 h 402"/>
                <a:gd name="T28" fmla="*/ 163 w 175"/>
                <a:gd name="T29" fmla="*/ 134 h 402"/>
                <a:gd name="T30" fmla="*/ 149 w 175"/>
                <a:gd name="T31" fmla="*/ 135 h 402"/>
                <a:gd name="T32" fmla="*/ 129 w 175"/>
                <a:gd name="T33" fmla="*/ 142 h 402"/>
                <a:gd name="T34" fmla="*/ 107 w 175"/>
                <a:gd name="T35" fmla="*/ 162 h 402"/>
                <a:gd name="T36" fmla="*/ 93 w 175"/>
                <a:gd name="T37" fmla="*/ 201 h 402"/>
                <a:gd name="T38" fmla="*/ 95 w 175"/>
                <a:gd name="T39" fmla="*/ 83 h 402"/>
                <a:gd name="T40" fmla="*/ 110 w 175"/>
                <a:gd name="T41" fmla="*/ 81 h 402"/>
                <a:gd name="T42" fmla="*/ 134 w 175"/>
                <a:gd name="T43" fmla="*/ 73 h 402"/>
                <a:gd name="T44" fmla="*/ 157 w 175"/>
                <a:gd name="T45" fmla="*/ 54 h 402"/>
                <a:gd name="T46" fmla="*/ 174 w 175"/>
                <a:gd name="T47" fmla="*/ 23 h 402"/>
                <a:gd name="T48" fmla="*/ 174 w 175"/>
                <a:gd name="T49" fmla="*/ 0 h 402"/>
                <a:gd name="T50" fmla="*/ 157 w 175"/>
                <a:gd name="T51" fmla="*/ 2 h 402"/>
                <a:gd name="T52" fmla="*/ 133 w 175"/>
                <a:gd name="T53" fmla="*/ 10 h 402"/>
                <a:gd name="T54" fmla="*/ 107 w 175"/>
                <a:gd name="T55" fmla="*/ 33 h 402"/>
                <a:gd name="T56" fmla="*/ 87 w 175"/>
                <a:gd name="T57" fmla="*/ 77 h 402"/>
                <a:gd name="T58" fmla="*/ 85 w 175"/>
                <a:gd name="T59" fmla="*/ 68 h 402"/>
                <a:gd name="T60" fmla="*/ 75 w 175"/>
                <a:gd name="T61" fmla="*/ 46 h 402"/>
                <a:gd name="T62" fmla="*/ 55 w 175"/>
                <a:gd name="T63" fmla="*/ 21 h 402"/>
                <a:gd name="T64" fmla="*/ 22 w 175"/>
                <a:gd name="T65" fmla="*/ 3 h 402"/>
                <a:gd name="T66" fmla="*/ 1 w 175"/>
                <a:gd name="T67" fmla="*/ 3 h 402"/>
                <a:gd name="T68" fmla="*/ 4 w 175"/>
                <a:gd name="T69" fmla="*/ 18 h 402"/>
                <a:gd name="T70" fmla="*/ 12 w 175"/>
                <a:gd name="T71" fmla="*/ 42 h 402"/>
                <a:gd name="T72" fmla="*/ 31 w 175"/>
                <a:gd name="T73" fmla="*/ 65 h 402"/>
                <a:gd name="T74" fmla="*/ 62 w 175"/>
                <a:gd name="T75" fmla="*/ 81 h 402"/>
                <a:gd name="T76" fmla="*/ 82 w 175"/>
                <a:gd name="T77" fmla="*/ 238 h 402"/>
                <a:gd name="T78" fmla="*/ 80 w 175"/>
                <a:gd name="T79" fmla="*/ 228 h 402"/>
                <a:gd name="T80" fmla="*/ 72 w 175"/>
                <a:gd name="T81" fmla="*/ 207 h 402"/>
                <a:gd name="T82" fmla="*/ 55 w 175"/>
                <a:gd name="T83" fmla="*/ 185 h 402"/>
                <a:gd name="T84" fmla="*/ 21 w 175"/>
                <a:gd name="T85" fmla="*/ 176 h 402"/>
                <a:gd name="T86" fmla="*/ 22 w 175"/>
                <a:gd name="T87" fmla="*/ 185 h 402"/>
                <a:gd name="T88" fmla="*/ 28 w 175"/>
                <a:gd name="T89" fmla="*/ 205 h 402"/>
                <a:gd name="T90" fmla="*/ 41 w 175"/>
                <a:gd name="T91" fmla="*/ 230 h 402"/>
                <a:gd name="T92" fmla="*/ 66 w 175"/>
                <a:gd name="T93" fmla="*/ 246 h 402"/>
                <a:gd name="T94" fmla="*/ 82 w 175"/>
                <a:gd name="T95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75" h="402">
                  <a:moveTo>
                    <a:pt x="93" y="402"/>
                  </a:moveTo>
                  <a:lnTo>
                    <a:pt x="93" y="309"/>
                  </a:lnTo>
                  <a:lnTo>
                    <a:pt x="95" y="309"/>
                  </a:lnTo>
                  <a:lnTo>
                    <a:pt x="101" y="309"/>
                  </a:lnTo>
                  <a:lnTo>
                    <a:pt x="109" y="308"/>
                  </a:lnTo>
                  <a:lnTo>
                    <a:pt x="118" y="304"/>
                  </a:lnTo>
                  <a:lnTo>
                    <a:pt x="129" y="298"/>
                  </a:lnTo>
                  <a:lnTo>
                    <a:pt x="138" y="292"/>
                  </a:lnTo>
                  <a:lnTo>
                    <a:pt x="147" y="281"/>
                  </a:lnTo>
                  <a:lnTo>
                    <a:pt x="152" y="266"/>
                  </a:lnTo>
                  <a:lnTo>
                    <a:pt x="155" y="247"/>
                  </a:lnTo>
                  <a:lnTo>
                    <a:pt x="152" y="247"/>
                  </a:lnTo>
                  <a:lnTo>
                    <a:pt x="147" y="249"/>
                  </a:lnTo>
                  <a:lnTo>
                    <a:pt x="138" y="250"/>
                  </a:lnTo>
                  <a:lnTo>
                    <a:pt x="129" y="253"/>
                  </a:lnTo>
                  <a:lnTo>
                    <a:pt x="120" y="259"/>
                  </a:lnTo>
                  <a:lnTo>
                    <a:pt x="109" y="270"/>
                  </a:lnTo>
                  <a:lnTo>
                    <a:pt x="99" y="285"/>
                  </a:lnTo>
                  <a:lnTo>
                    <a:pt x="93" y="304"/>
                  </a:lnTo>
                  <a:lnTo>
                    <a:pt x="93" y="207"/>
                  </a:lnTo>
                  <a:lnTo>
                    <a:pt x="95" y="207"/>
                  </a:lnTo>
                  <a:lnTo>
                    <a:pt x="102" y="205"/>
                  </a:lnTo>
                  <a:lnTo>
                    <a:pt x="111" y="204"/>
                  </a:lnTo>
                  <a:lnTo>
                    <a:pt x="122" y="200"/>
                  </a:lnTo>
                  <a:lnTo>
                    <a:pt x="134" y="195"/>
                  </a:lnTo>
                  <a:lnTo>
                    <a:pt x="147" y="185"/>
                  </a:lnTo>
                  <a:lnTo>
                    <a:pt x="156" y="173"/>
                  </a:lnTo>
                  <a:lnTo>
                    <a:pt x="163" y="155"/>
                  </a:lnTo>
                  <a:lnTo>
                    <a:pt x="165" y="134"/>
                  </a:lnTo>
                  <a:lnTo>
                    <a:pt x="163" y="134"/>
                  </a:lnTo>
                  <a:lnTo>
                    <a:pt x="157" y="134"/>
                  </a:lnTo>
                  <a:lnTo>
                    <a:pt x="149" y="135"/>
                  </a:lnTo>
                  <a:lnTo>
                    <a:pt x="140" y="137"/>
                  </a:lnTo>
                  <a:lnTo>
                    <a:pt x="129" y="142"/>
                  </a:lnTo>
                  <a:lnTo>
                    <a:pt x="118" y="150"/>
                  </a:lnTo>
                  <a:lnTo>
                    <a:pt x="107" y="162"/>
                  </a:lnTo>
                  <a:lnTo>
                    <a:pt x="99" y="178"/>
                  </a:lnTo>
                  <a:lnTo>
                    <a:pt x="93" y="201"/>
                  </a:lnTo>
                  <a:lnTo>
                    <a:pt x="93" y="83"/>
                  </a:lnTo>
                  <a:lnTo>
                    <a:pt x="95" y="83"/>
                  </a:lnTo>
                  <a:lnTo>
                    <a:pt x="101" y="83"/>
                  </a:lnTo>
                  <a:lnTo>
                    <a:pt x="110" y="81"/>
                  </a:lnTo>
                  <a:lnTo>
                    <a:pt x="122" y="77"/>
                  </a:lnTo>
                  <a:lnTo>
                    <a:pt x="134" y="73"/>
                  </a:lnTo>
                  <a:lnTo>
                    <a:pt x="147" y="65"/>
                  </a:lnTo>
                  <a:lnTo>
                    <a:pt x="157" y="54"/>
                  </a:lnTo>
                  <a:lnTo>
                    <a:pt x="167" y="41"/>
                  </a:lnTo>
                  <a:lnTo>
                    <a:pt x="174" y="23"/>
                  </a:lnTo>
                  <a:lnTo>
                    <a:pt x="175" y="0"/>
                  </a:lnTo>
                  <a:lnTo>
                    <a:pt x="174" y="0"/>
                  </a:lnTo>
                  <a:lnTo>
                    <a:pt x="167" y="0"/>
                  </a:lnTo>
                  <a:lnTo>
                    <a:pt x="157" y="2"/>
                  </a:lnTo>
                  <a:lnTo>
                    <a:pt x="145" y="4"/>
                  </a:lnTo>
                  <a:lnTo>
                    <a:pt x="133" y="10"/>
                  </a:lnTo>
                  <a:lnTo>
                    <a:pt x="120" y="19"/>
                  </a:lnTo>
                  <a:lnTo>
                    <a:pt x="107" y="33"/>
                  </a:lnTo>
                  <a:lnTo>
                    <a:pt x="97" y="52"/>
                  </a:lnTo>
                  <a:lnTo>
                    <a:pt x="87" y="77"/>
                  </a:lnTo>
                  <a:lnTo>
                    <a:pt x="87" y="75"/>
                  </a:lnTo>
                  <a:lnTo>
                    <a:pt x="85" y="68"/>
                  </a:lnTo>
                  <a:lnTo>
                    <a:pt x="80" y="58"/>
                  </a:lnTo>
                  <a:lnTo>
                    <a:pt x="75" y="46"/>
                  </a:lnTo>
                  <a:lnTo>
                    <a:pt x="66" y="33"/>
                  </a:lnTo>
                  <a:lnTo>
                    <a:pt x="55" y="21"/>
                  </a:lnTo>
                  <a:lnTo>
                    <a:pt x="40" y="10"/>
                  </a:lnTo>
                  <a:lnTo>
                    <a:pt x="22" y="3"/>
                  </a:lnTo>
                  <a:lnTo>
                    <a:pt x="0" y="0"/>
                  </a:lnTo>
                  <a:lnTo>
                    <a:pt x="1" y="3"/>
                  </a:lnTo>
                  <a:lnTo>
                    <a:pt x="1" y="10"/>
                  </a:lnTo>
                  <a:lnTo>
                    <a:pt x="4" y="18"/>
                  </a:lnTo>
                  <a:lnTo>
                    <a:pt x="6" y="30"/>
                  </a:lnTo>
                  <a:lnTo>
                    <a:pt x="12" y="42"/>
                  </a:lnTo>
                  <a:lnTo>
                    <a:pt x="20" y="54"/>
                  </a:lnTo>
                  <a:lnTo>
                    <a:pt x="31" y="65"/>
                  </a:lnTo>
                  <a:lnTo>
                    <a:pt x="44" y="75"/>
                  </a:lnTo>
                  <a:lnTo>
                    <a:pt x="62" y="81"/>
                  </a:lnTo>
                  <a:lnTo>
                    <a:pt x="82" y="83"/>
                  </a:lnTo>
                  <a:lnTo>
                    <a:pt x="82" y="238"/>
                  </a:lnTo>
                  <a:lnTo>
                    <a:pt x="82" y="235"/>
                  </a:lnTo>
                  <a:lnTo>
                    <a:pt x="80" y="228"/>
                  </a:lnTo>
                  <a:lnTo>
                    <a:pt x="78" y="217"/>
                  </a:lnTo>
                  <a:lnTo>
                    <a:pt x="72" y="207"/>
                  </a:lnTo>
                  <a:lnTo>
                    <a:pt x="66" y="196"/>
                  </a:lnTo>
                  <a:lnTo>
                    <a:pt x="55" y="185"/>
                  </a:lnTo>
                  <a:lnTo>
                    <a:pt x="40" y="178"/>
                  </a:lnTo>
                  <a:lnTo>
                    <a:pt x="21" y="176"/>
                  </a:lnTo>
                  <a:lnTo>
                    <a:pt x="21" y="178"/>
                  </a:lnTo>
                  <a:lnTo>
                    <a:pt x="22" y="185"/>
                  </a:lnTo>
                  <a:lnTo>
                    <a:pt x="24" y="195"/>
                  </a:lnTo>
                  <a:lnTo>
                    <a:pt x="28" y="205"/>
                  </a:lnTo>
                  <a:lnTo>
                    <a:pt x="33" y="217"/>
                  </a:lnTo>
                  <a:lnTo>
                    <a:pt x="41" y="230"/>
                  </a:lnTo>
                  <a:lnTo>
                    <a:pt x="52" y="239"/>
                  </a:lnTo>
                  <a:lnTo>
                    <a:pt x="66" y="246"/>
                  </a:lnTo>
                  <a:lnTo>
                    <a:pt x="82" y="247"/>
                  </a:lnTo>
                  <a:lnTo>
                    <a:pt x="82" y="402"/>
                  </a:lnTo>
                  <a:lnTo>
                    <a:pt x="93" y="402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94" name="Freeform 22"/>
            <p:cNvSpPr>
              <a:spLocks/>
            </p:cNvSpPr>
            <p:nvPr/>
          </p:nvSpPr>
          <p:spPr bwMode="gray">
            <a:xfrm>
              <a:off x="2161" y="216"/>
              <a:ext cx="97" cy="373"/>
            </a:xfrm>
            <a:custGeom>
              <a:avLst/>
              <a:gdLst>
                <a:gd name="T0" fmla="*/ 52 w 97"/>
                <a:gd name="T1" fmla="*/ 237 h 373"/>
                <a:gd name="T2" fmla="*/ 59 w 97"/>
                <a:gd name="T3" fmla="*/ 237 h 373"/>
                <a:gd name="T4" fmla="*/ 74 w 97"/>
                <a:gd name="T5" fmla="*/ 232 h 373"/>
                <a:gd name="T6" fmla="*/ 90 w 97"/>
                <a:gd name="T7" fmla="*/ 218 h 373"/>
                <a:gd name="T8" fmla="*/ 97 w 97"/>
                <a:gd name="T9" fmla="*/ 193 h 373"/>
                <a:gd name="T10" fmla="*/ 89 w 97"/>
                <a:gd name="T11" fmla="*/ 193 h 373"/>
                <a:gd name="T12" fmla="*/ 71 w 97"/>
                <a:gd name="T13" fmla="*/ 197 h 373"/>
                <a:gd name="T14" fmla="*/ 56 w 97"/>
                <a:gd name="T15" fmla="*/ 215 h 373"/>
                <a:gd name="T16" fmla="*/ 52 w 97"/>
                <a:gd name="T17" fmla="*/ 147 h 373"/>
                <a:gd name="T18" fmla="*/ 59 w 97"/>
                <a:gd name="T19" fmla="*/ 147 h 373"/>
                <a:gd name="T20" fmla="*/ 74 w 97"/>
                <a:gd name="T21" fmla="*/ 141 h 373"/>
                <a:gd name="T22" fmla="*/ 90 w 97"/>
                <a:gd name="T23" fmla="*/ 128 h 373"/>
                <a:gd name="T24" fmla="*/ 97 w 97"/>
                <a:gd name="T25" fmla="*/ 102 h 373"/>
                <a:gd name="T26" fmla="*/ 89 w 97"/>
                <a:gd name="T27" fmla="*/ 102 h 373"/>
                <a:gd name="T28" fmla="*/ 71 w 97"/>
                <a:gd name="T29" fmla="*/ 109 h 373"/>
                <a:gd name="T30" fmla="*/ 56 w 97"/>
                <a:gd name="T31" fmla="*/ 126 h 373"/>
                <a:gd name="T32" fmla="*/ 52 w 97"/>
                <a:gd name="T33" fmla="*/ 46 h 373"/>
                <a:gd name="T34" fmla="*/ 51 w 97"/>
                <a:gd name="T35" fmla="*/ 37 h 373"/>
                <a:gd name="T36" fmla="*/ 45 w 97"/>
                <a:gd name="T37" fmla="*/ 23 h 373"/>
                <a:gd name="T38" fmla="*/ 32 w 97"/>
                <a:gd name="T39" fmla="*/ 6 h 373"/>
                <a:gd name="T40" fmla="*/ 6 w 97"/>
                <a:gd name="T41" fmla="*/ 0 h 373"/>
                <a:gd name="T42" fmla="*/ 8 w 97"/>
                <a:gd name="T43" fmla="*/ 9 h 373"/>
                <a:gd name="T44" fmla="*/ 16 w 97"/>
                <a:gd name="T45" fmla="*/ 27 h 373"/>
                <a:gd name="T46" fmla="*/ 33 w 97"/>
                <a:gd name="T47" fmla="*/ 43 h 373"/>
                <a:gd name="T48" fmla="*/ 45 w 97"/>
                <a:gd name="T49" fmla="*/ 113 h 373"/>
                <a:gd name="T50" fmla="*/ 45 w 97"/>
                <a:gd name="T51" fmla="*/ 106 h 373"/>
                <a:gd name="T52" fmla="*/ 40 w 97"/>
                <a:gd name="T53" fmla="*/ 90 h 373"/>
                <a:gd name="T54" fmla="*/ 27 w 97"/>
                <a:gd name="T55" fmla="*/ 75 h 373"/>
                <a:gd name="T56" fmla="*/ 1 w 97"/>
                <a:gd name="T57" fmla="*/ 67 h 373"/>
                <a:gd name="T58" fmla="*/ 0 w 97"/>
                <a:gd name="T59" fmla="*/ 75 h 373"/>
                <a:gd name="T60" fmla="*/ 2 w 97"/>
                <a:gd name="T61" fmla="*/ 91 h 373"/>
                <a:gd name="T62" fmla="*/ 14 w 97"/>
                <a:gd name="T63" fmla="*/ 109 h 373"/>
                <a:gd name="T64" fmla="*/ 45 w 97"/>
                <a:gd name="T65" fmla="*/ 118 h 373"/>
                <a:gd name="T66" fmla="*/ 45 w 97"/>
                <a:gd name="T67" fmla="*/ 207 h 373"/>
                <a:gd name="T68" fmla="*/ 43 w 97"/>
                <a:gd name="T69" fmla="*/ 195 h 373"/>
                <a:gd name="T70" fmla="*/ 33 w 97"/>
                <a:gd name="T71" fmla="*/ 182 h 373"/>
                <a:gd name="T72" fmla="*/ 12 w 97"/>
                <a:gd name="T73" fmla="*/ 175 h 373"/>
                <a:gd name="T74" fmla="*/ 10 w 97"/>
                <a:gd name="T75" fmla="*/ 182 h 373"/>
                <a:gd name="T76" fmla="*/ 13 w 97"/>
                <a:gd name="T77" fmla="*/ 197 h 373"/>
                <a:gd name="T78" fmla="*/ 29 w 97"/>
                <a:gd name="T79" fmla="*/ 211 h 373"/>
                <a:gd name="T80" fmla="*/ 45 w 97"/>
                <a:gd name="T81" fmla="*/ 373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7" h="373">
                  <a:moveTo>
                    <a:pt x="52" y="373"/>
                  </a:moveTo>
                  <a:lnTo>
                    <a:pt x="52" y="237"/>
                  </a:lnTo>
                  <a:lnTo>
                    <a:pt x="54" y="237"/>
                  </a:lnTo>
                  <a:lnTo>
                    <a:pt x="59" y="237"/>
                  </a:lnTo>
                  <a:lnTo>
                    <a:pt x="66" y="236"/>
                  </a:lnTo>
                  <a:lnTo>
                    <a:pt x="74" y="232"/>
                  </a:lnTo>
                  <a:lnTo>
                    <a:pt x="82" y="226"/>
                  </a:lnTo>
                  <a:lnTo>
                    <a:pt x="90" y="218"/>
                  </a:lnTo>
                  <a:lnTo>
                    <a:pt x="95" y="207"/>
                  </a:lnTo>
                  <a:lnTo>
                    <a:pt x="97" y="193"/>
                  </a:lnTo>
                  <a:lnTo>
                    <a:pt x="94" y="193"/>
                  </a:lnTo>
                  <a:lnTo>
                    <a:pt x="89" y="193"/>
                  </a:lnTo>
                  <a:lnTo>
                    <a:pt x="81" y="194"/>
                  </a:lnTo>
                  <a:lnTo>
                    <a:pt x="71" y="197"/>
                  </a:lnTo>
                  <a:lnTo>
                    <a:pt x="63" y="205"/>
                  </a:lnTo>
                  <a:lnTo>
                    <a:pt x="56" y="215"/>
                  </a:lnTo>
                  <a:lnTo>
                    <a:pt x="52" y="232"/>
                  </a:lnTo>
                  <a:lnTo>
                    <a:pt x="52" y="147"/>
                  </a:lnTo>
                  <a:lnTo>
                    <a:pt x="54" y="147"/>
                  </a:lnTo>
                  <a:lnTo>
                    <a:pt x="59" y="147"/>
                  </a:lnTo>
                  <a:lnTo>
                    <a:pt x="66" y="144"/>
                  </a:lnTo>
                  <a:lnTo>
                    <a:pt x="74" y="141"/>
                  </a:lnTo>
                  <a:lnTo>
                    <a:pt x="82" y="136"/>
                  </a:lnTo>
                  <a:lnTo>
                    <a:pt x="90" y="128"/>
                  </a:lnTo>
                  <a:lnTo>
                    <a:pt x="95" y="117"/>
                  </a:lnTo>
                  <a:lnTo>
                    <a:pt x="97" y="102"/>
                  </a:lnTo>
                  <a:lnTo>
                    <a:pt x="94" y="102"/>
                  </a:lnTo>
                  <a:lnTo>
                    <a:pt x="89" y="102"/>
                  </a:lnTo>
                  <a:lnTo>
                    <a:pt x="81" y="105"/>
                  </a:lnTo>
                  <a:lnTo>
                    <a:pt x="71" y="109"/>
                  </a:lnTo>
                  <a:lnTo>
                    <a:pt x="63" y="116"/>
                  </a:lnTo>
                  <a:lnTo>
                    <a:pt x="56" y="126"/>
                  </a:lnTo>
                  <a:lnTo>
                    <a:pt x="52" y="141"/>
                  </a:lnTo>
                  <a:lnTo>
                    <a:pt x="52" y="46"/>
                  </a:lnTo>
                  <a:lnTo>
                    <a:pt x="51" y="43"/>
                  </a:lnTo>
                  <a:lnTo>
                    <a:pt x="51" y="37"/>
                  </a:lnTo>
                  <a:lnTo>
                    <a:pt x="49" y="31"/>
                  </a:lnTo>
                  <a:lnTo>
                    <a:pt x="45" y="23"/>
                  </a:lnTo>
                  <a:lnTo>
                    <a:pt x="40" y="15"/>
                  </a:lnTo>
                  <a:lnTo>
                    <a:pt x="32" y="6"/>
                  </a:lnTo>
                  <a:lnTo>
                    <a:pt x="21" y="2"/>
                  </a:lnTo>
                  <a:lnTo>
                    <a:pt x="6" y="0"/>
                  </a:lnTo>
                  <a:lnTo>
                    <a:pt x="6" y="2"/>
                  </a:lnTo>
                  <a:lnTo>
                    <a:pt x="8" y="9"/>
                  </a:lnTo>
                  <a:lnTo>
                    <a:pt x="12" y="17"/>
                  </a:lnTo>
                  <a:lnTo>
                    <a:pt x="16" y="27"/>
                  </a:lnTo>
                  <a:lnTo>
                    <a:pt x="23" y="36"/>
                  </a:lnTo>
                  <a:lnTo>
                    <a:pt x="33" y="43"/>
                  </a:lnTo>
                  <a:lnTo>
                    <a:pt x="45" y="46"/>
                  </a:lnTo>
                  <a:lnTo>
                    <a:pt x="45" y="113"/>
                  </a:lnTo>
                  <a:lnTo>
                    <a:pt x="45" y="112"/>
                  </a:lnTo>
                  <a:lnTo>
                    <a:pt x="45" y="106"/>
                  </a:lnTo>
                  <a:lnTo>
                    <a:pt x="44" y="98"/>
                  </a:lnTo>
                  <a:lnTo>
                    <a:pt x="40" y="90"/>
                  </a:lnTo>
                  <a:lnTo>
                    <a:pt x="35" y="82"/>
                  </a:lnTo>
                  <a:lnTo>
                    <a:pt x="27" y="75"/>
                  </a:lnTo>
                  <a:lnTo>
                    <a:pt x="16" y="70"/>
                  </a:lnTo>
                  <a:lnTo>
                    <a:pt x="1" y="67"/>
                  </a:lnTo>
                  <a:lnTo>
                    <a:pt x="0" y="70"/>
                  </a:lnTo>
                  <a:lnTo>
                    <a:pt x="0" y="75"/>
                  </a:lnTo>
                  <a:lnTo>
                    <a:pt x="0" y="82"/>
                  </a:lnTo>
                  <a:lnTo>
                    <a:pt x="2" y="91"/>
                  </a:lnTo>
                  <a:lnTo>
                    <a:pt x="6" y="100"/>
                  </a:lnTo>
                  <a:lnTo>
                    <a:pt x="14" y="109"/>
                  </a:lnTo>
                  <a:lnTo>
                    <a:pt x="28" y="114"/>
                  </a:lnTo>
                  <a:lnTo>
                    <a:pt x="45" y="118"/>
                  </a:lnTo>
                  <a:lnTo>
                    <a:pt x="45" y="209"/>
                  </a:lnTo>
                  <a:lnTo>
                    <a:pt x="45" y="207"/>
                  </a:lnTo>
                  <a:lnTo>
                    <a:pt x="45" y="202"/>
                  </a:lnTo>
                  <a:lnTo>
                    <a:pt x="43" y="195"/>
                  </a:lnTo>
                  <a:lnTo>
                    <a:pt x="40" y="188"/>
                  </a:lnTo>
                  <a:lnTo>
                    <a:pt x="33" y="182"/>
                  </a:lnTo>
                  <a:lnTo>
                    <a:pt x="24" y="178"/>
                  </a:lnTo>
                  <a:lnTo>
                    <a:pt x="12" y="175"/>
                  </a:lnTo>
                  <a:lnTo>
                    <a:pt x="12" y="178"/>
                  </a:lnTo>
                  <a:lnTo>
                    <a:pt x="10" y="182"/>
                  </a:lnTo>
                  <a:lnTo>
                    <a:pt x="10" y="188"/>
                  </a:lnTo>
                  <a:lnTo>
                    <a:pt x="13" y="197"/>
                  </a:lnTo>
                  <a:lnTo>
                    <a:pt x="20" y="205"/>
                  </a:lnTo>
                  <a:lnTo>
                    <a:pt x="29" y="211"/>
                  </a:lnTo>
                  <a:lnTo>
                    <a:pt x="45" y="215"/>
                  </a:lnTo>
                  <a:lnTo>
                    <a:pt x="45" y="373"/>
                  </a:lnTo>
                  <a:lnTo>
                    <a:pt x="52" y="373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95" name="Freeform 23"/>
            <p:cNvSpPr>
              <a:spLocks/>
            </p:cNvSpPr>
            <p:nvPr/>
          </p:nvSpPr>
          <p:spPr bwMode="gray">
            <a:xfrm>
              <a:off x="2708" y="216"/>
              <a:ext cx="97" cy="373"/>
            </a:xfrm>
            <a:custGeom>
              <a:avLst/>
              <a:gdLst>
                <a:gd name="T0" fmla="*/ 51 w 97"/>
                <a:gd name="T1" fmla="*/ 237 h 373"/>
                <a:gd name="T2" fmla="*/ 60 w 97"/>
                <a:gd name="T3" fmla="*/ 237 h 373"/>
                <a:gd name="T4" fmla="*/ 74 w 97"/>
                <a:gd name="T5" fmla="*/ 232 h 373"/>
                <a:gd name="T6" fmla="*/ 91 w 97"/>
                <a:gd name="T7" fmla="*/ 218 h 373"/>
                <a:gd name="T8" fmla="*/ 97 w 97"/>
                <a:gd name="T9" fmla="*/ 193 h 373"/>
                <a:gd name="T10" fmla="*/ 89 w 97"/>
                <a:gd name="T11" fmla="*/ 193 h 373"/>
                <a:gd name="T12" fmla="*/ 72 w 97"/>
                <a:gd name="T13" fmla="*/ 197 h 373"/>
                <a:gd name="T14" fmla="*/ 55 w 97"/>
                <a:gd name="T15" fmla="*/ 215 h 373"/>
                <a:gd name="T16" fmla="*/ 51 w 97"/>
                <a:gd name="T17" fmla="*/ 147 h 373"/>
                <a:gd name="T18" fmla="*/ 60 w 97"/>
                <a:gd name="T19" fmla="*/ 147 h 373"/>
                <a:gd name="T20" fmla="*/ 74 w 97"/>
                <a:gd name="T21" fmla="*/ 141 h 373"/>
                <a:gd name="T22" fmla="*/ 91 w 97"/>
                <a:gd name="T23" fmla="*/ 128 h 373"/>
                <a:gd name="T24" fmla="*/ 97 w 97"/>
                <a:gd name="T25" fmla="*/ 102 h 373"/>
                <a:gd name="T26" fmla="*/ 89 w 97"/>
                <a:gd name="T27" fmla="*/ 102 h 373"/>
                <a:gd name="T28" fmla="*/ 72 w 97"/>
                <a:gd name="T29" fmla="*/ 109 h 373"/>
                <a:gd name="T30" fmla="*/ 55 w 97"/>
                <a:gd name="T31" fmla="*/ 126 h 373"/>
                <a:gd name="T32" fmla="*/ 51 w 97"/>
                <a:gd name="T33" fmla="*/ 46 h 373"/>
                <a:gd name="T34" fmla="*/ 51 w 97"/>
                <a:gd name="T35" fmla="*/ 37 h 373"/>
                <a:gd name="T36" fmla="*/ 46 w 97"/>
                <a:gd name="T37" fmla="*/ 23 h 373"/>
                <a:gd name="T38" fmla="*/ 33 w 97"/>
                <a:gd name="T39" fmla="*/ 6 h 373"/>
                <a:gd name="T40" fmla="*/ 7 w 97"/>
                <a:gd name="T41" fmla="*/ 0 h 373"/>
                <a:gd name="T42" fmla="*/ 8 w 97"/>
                <a:gd name="T43" fmla="*/ 9 h 373"/>
                <a:gd name="T44" fmla="*/ 16 w 97"/>
                <a:gd name="T45" fmla="*/ 27 h 373"/>
                <a:gd name="T46" fmla="*/ 34 w 97"/>
                <a:gd name="T47" fmla="*/ 43 h 373"/>
                <a:gd name="T48" fmla="*/ 46 w 97"/>
                <a:gd name="T49" fmla="*/ 113 h 373"/>
                <a:gd name="T50" fmla="*/ 46 w 97"/>
                <a:gd name="T51" fmla="*/ 106 h 373"/>
                <a:gd name="T52" fmla="*/ 41 w 97"/>
                <a:gd name="T53" fmla="*/ 90 h 373"/>
                <a:gd name="T54" fmla="*/ 27 w 97"/>
                <a:gd name="T55" fmla="*/ 75 h 373"/>
                <a:gd name="T56" fmla="*/ 0 w 97"/>
                <a:gd name="T57" fmla="*/ 67 h 373"/>
                <a:gd name="T58" fmla="*/ 0 w 97"/>
                <a:gd name="T59" fmla="*/ 75 h 373"/>
                <a:gd name="T60" fmla="*/ 3 w 97"/>
                <a:gd name="T61" fmla="*/ 91 h 373"/>
                <a:gd name="T62" fmla="*/ 15 w 97"/>
                <a:gd name="T63" fmla="*/ 109 h 373"/>
                <a:gd name="T64" fmla="*/ 46 w 97"/>
                <a:gd name="T65" fmla="*/ 118 h 373"/>
                <a:gd name="T66" fmla="*/ 46 w 97"/>
                <a:gd name="T67" fmla="*/ 207 h 373"/>
                <a:gd name="T68" fmla="*/ 43 w 97"/>
                <a:gd name="T69" fmla="*/ 195 h 373"/>
                <a:gd name="T70" fmla="*/ 34 w 97"/>
                <a:gd name="T71" fmla="*/ 182 h 373"/>
                <a:gd name="T72" fmla="*/ 12 w 97"/>
                <a:gd name="T73" fmla="*/ 175 h 373"/>
                <a:gd name="T74" fmla="*/ 11 w 97"/>
                <a:gd name="T75" fmla="*/ 182 h 373"/>
                <a:gd name="T76" fmla="*/ 14 w 97"/>
                <a:gd name="T77" fmla="*/ 197 h 373"/>
                <a:gd name="T78" fmla="*/ 30 w 97"/>
                <a:gd name="T79" fmla="*/ 211 h 373"/>
                <a:gd name="T80" fmla="*/ 46 w 97"/>
                <a:gd name="T81" fmla="*/ 373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7" h="373">
                  <a:moveTo>
                    <a:pt x="51" y="373"/>
                  </a:moveTo>
                  <a:lnTo>
                    <a:pt x="51" y="237"/>
                  </a:lnTo>
                  <a:lnTo>
                    <a:pt x="54" y="237"/>
                  </a:lnTo>
                  <a:lnTo>
                    <a:pt x="60" y="237"/>
                  </a:lnTo>
                  <a:lnTo>
                    <a:pt x="66" y="236"/>
                  </a:lnTo>
                  <a:lnTo>
                    <a:pt x="74" y="232"/>
                  </a:lnTo>
                  <a:lnTo>
                    <a:pt x="82" y="226"/>
                  </a:lnTo>
                  <a:lnTo>
                    <a:pt x="91" y="218"/>
                  </a:lnTo>
                  <a:lnTo>
                    <a:pt x="95" y="207"/>
                  </a:lnTo>
                  <a:lnTo>
                    <a:pt x="97" y="193"/>
                  </a:lnTo>
                  <a:lnTo>
                    <a:pt x="95" y="193"/>
                  </a:lnTo>
                  <a:lnTo>
                    <a:pt x="89" y="193"/>
                  </a:lnTo>
                  <a:lnTo>
                    <a:pt x="81" y="194"/>
                  </a:lnTo>
                  <a:lnTo>
                    <a:pt x="72" y="197"/>
                  </a:lnTo>
                  <a:lnTo>
                    <a:pt x="64" y="205"/>
                  </a:lnTo>
                  <a:lnTo>
                    <a:pt x="55" y="215"/>
                  </a:lnTo>
                  <a:lnTo>
                    <a:pt x="51" y="232"/>
                  </a:lnTo>
                  <a:lnTo>
                    <a:pt x="51" y="147"/>
                  </a:lnTo>
                  <a:lnTo>
                    <a:pt x="54" y="147"/>
                  </a:lnTo>
                  <a:lnTo>
                    <a:pt x="60" y="147"/>
                  </a:lnTo>
                  <a:lnTo>
                    <a:pt x="66" y="144"/>
                  </a:lnTo>
                  <a:lnTo>
                    <a:pt x="74" y="141"/>
                  </a:lnTo>
                  <a:lnTo>
                    <a:pt x="82" y="136"/>
                  </a:lnTo>
                  <a:lnTo>
                    <a:pt x="91" y="128"/>
                  </a:lnTo>
                  <a:lnTo>
                    <a:pt x="95" y="117"/>
                  </a:lnTo>
                  <a:lnTo>
                    <a:pt x="97" y="102"/>
                  </a:lnTo>
                  <a:lnTo>
                    <a:pt x="95" y="102"/>
                  </a:lnTo>
                  <a:lnTo>
                    <a:pt x="89" y="102"/>
                  </a:lnTo>
                  <a:lnTo>
                    <a:pt x="81" y="105"/>
                  </a:lnTo>
                  <a:lnTo>
                    <a:pt x="72" y="109"/>
                  </a:lnTo>
                  <a:lnTo>
                    <a:pt x="64" y="116"/>
                  </a:lnTo>
                  <a:lnTo>
                    <a:pt x="55" y="126"/>
                  </a:lnTo>
                  <a:lnTo>
                    <a:pt x="51" y="141"/>
                  </a:lnTo>
                  <a:lnTo>
                    <a:pt x="51" y="46"/>
                  </a:lnTo>
                  <a:lnTo>
                    <a:pt x="51" y="43"/>
                  </a:lnTo>
                  <a:lnTo>
                    <a:pt x="51" y="37"/>
                  </a:lnTo>
                  <a:lnTo>
                    <a:pt x="49" y="31"/>
                  </a:lnTo>
                  <a:lnTo>
                    <a:pt x="46" y="23"/>
                  </a:lnTo>
                  <a:lnTo>
                    <a:pt x="41" y="15"/>
                  </a:lnTo>
                  <a:lnTo>
                    <a:pt x="33" y="6"/>
                  </a:lnTo>
                  <a:lnTo>
                    <a:pt x="22" y="2"/>
                  </a:lnTo>
                  <a:lnTo>
                    <a:pt x="7" y="0"/>
                  </a:lnTo>
                  <a:lnTo>
                    <a:pt x="7" y="2"/>
                  </a:lnTo>
                  <a:lnTo>
                    <a:pt x="8" y="9"/>
                  </a:lnTo>
                  <a:lnTo>
                    <a:pt x="11" y="17"/>
                  </a:lnTo>
                  <a:lnTo>
                    <a:pt x="16" y="27"/>
                  </a:lnTo>
                  <a:lnTo>
                    <a:pt x="23" y="36"/>
                  </a:lnTo>
                  <a:lnTo>
                    <a:pt x="34" y="43"/>
                  </a:lnTo>
                  <a:lnTo>
                    <a:pt x="46" y="46"/>
                  </a:lnTo>
                  <a:lnTo>
                    <a:pt x="46" y="113"/>
                  </a:lnTo>
                  <a:lnTo>
                    <a:pt x="46" y="112"/>
                  </a:lnTo>
                  <a:lnTo>
                    <a:pt x="46" y="106"/>
                  </a:lnTo>
                  <a:lnTo>
                    <a:pt x="43" y="98"/>
                  </a:lnTo>
                  <a:lnTo>
                    <a:pt x="41" y="90"/>
                  </a:lnTo>
                  <a:lnTo>
                    <a:pt x="35" y="82"/>
                  </a:lnTo>
                  <a:lnTo>
                    <a:pt x="27" y="75"/>
                  </a:lnTo>
                  <a:lnTo>
                    <a:pt x="16" y="70"/>
                  </a:lnTo>
                  <a:lnTo>
                    <a:pt x="0" y="67"/>
                  </a:lnTo>
                  <a:lnTo>
                    <a:pt x="0" y="70"/>
                  </a:lnTo>
                  <a:lnTo>
                    <a:pt x="0" y="75"/>
                  </a:lnTo>
                  <a:lnTo>
                    <a:pt x="0" y="82"/>
                  </a:lnTo>
                  <a:lnTo>
                    <a:pt x="3" y="91"/>
                  </a:lnTo>
                  <a:lnTo>
                    <a:pt x="7" y="100"/>
                  </a:lnTo>
                  <a:lnTo>
                    <a:pt x="15" y="109"/>
                  </a:lnTo>
                  <a:lnTo>
                    <a:pt x="28" y="114"/>
                  </a:lnTo>
                  <a:lnTo>
                    <a:pt x="46" y="118"/>
                  </a:lnTo>
                  <a:lnTo>
                    <a:pt x="46" y="209"/>
                  </a:lnTo>
                  <a:lnTo>
                    <a:pt x="46" y="207"/>
                  </a:lnTo>
                  <a:lnTo>
                    <a:pt x="45" y="202"/>
                  </a:lnTo>
                  <a:lnTo>
                    <a:pt x="43" y="195"/>
                  </a:lnTo>
                  <a:lnTo>
                    <a:pt x="39" y="188"/>
                  </a:lnTo>
                  <a:lnTo>
                    <a:pt x="34" y="182"/>
                  </a:lnTo>
                  <a:lnTo>
                    <a:pt x="24" y="178"/>
                  </a:lnTo>
                  <a:lnTo>
                    <a:pt x="12" y="175"/>
                  </a:lnTo>
                  <a:lnTo>
                    <a:pt x="12" y="178"/>
                  </a:lnTo>
                  <a:lnTo>
                    <a:pt x="11" y="182"/>
                  </a:lnTo>
                  <a:lnTo>
                    <a:pt x="11" y="188"/>
                  </a:lnTo>
                  <a:lnTo>
                    <a:pt x="14" y="197"/>
                  </a:lnTo>
                  <a:lnTo>
                    <a:pt x="19" y="205"/>
                  </a:lnTo>
                  <a:lnTo>
                    <a:pt x="30" y="211"/>
                  </a:lnTo>
                  <a:lnTo>
                    <a:pt x="46" y="215"/>
                  </a:lnTo>
                  <a:lnTo>
                    <a:pt x="46" y="373"/>
                  </a:lnTo>
                  <a:lnTo>
                    <a:pt x="51" y="373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099" name="Freeform 27" descr="Dark upward diagonal"/>
          <p:cNvSpPr>
            <a:spLocks/>
          </p:cNvSpPr>
          <p:nvPr/>
        </p:nvSpPr>
        <p:spPr bwMode="gray">
          <a:xfrm>
            <a:off x="85725" y="76200"/>
            <a:ext cx="8977313" cy="500063"/>
          </a:xfrm>
          <a:custGeom>
            <a:avLst/>
            <a:gdLst>
              <a:gd name="T0" fmla="*/ 0 w 5655"/>
              <a:gd name="T1" fmla="*/ 1 h 315"/>
              <a:gd name="T2" fmla="*/ 5546 w 5655"/>
              <a:gd name="T3" fmla="*/ 0 h 315"/>
              <a:gd name="T4" fmla="*/ 5655 w 5655"/>
              <a:gd name="T5" fmla="*/ 84 h 315"/>
              <a:gd name="T6" fmla="*/ 5649 w 5655"/>
              <a:gd name="T7" fmla="*/ 315 h 315"/>
              <a:gd name="T8" fmla="*/ 1 w 5655"/>
              <a:gd name="T9" fmla="*/ 314 h 315"/>
              <a:gd name="T10" fmla="*/ 0 w 5655"/>
              <a:gd name="T11" fmla="*/ 1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655" h="315">
                <a:moveTo>
                  <a:pt x="0" y="1"/>
                </a:moveTo>
                <a:lnTo>
                  <a:pt x="5546" y="0"/>
                </a:lnTo>
                <a:cubicBezTo>
                  <a:pt x="5652" y="0"/>
                  <a:pt x="5655" y="84"/>
                  <a:pt x="5655" y="84"/>
                </a:cubicBezTo>
                <a:lnTo>
                  <a:pt x="5649" y="315"/>
                </a:lnTo>
                <a:lnTo>
                  <a:pt x="1" y="314"/>
                </a:lnTo>
                <a:lnTo>
                  <a:pt x="0" y="1"/>
                </a:lnTo>
                <a:close/>
              </a:path>
            </a:pathLst>
          </a:custGeom>
          <a:pattFill prst="dkUpDiag">
            <a:fgClr>
              <a:schemeClr val="bg1">
                <a:alpha val="77000"/>
              </a:schemeClr>
            </a:fgClr>
            <a:bgClr>
              <a:schemeClr val="tx1">
                <a:alpha val="77000"/>
              </a:schemeClr>
            </a:bgClr>
          </a:patt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100" name="Rectangle 28"/>
          <p:cNvSpPr>
            <a:spLocks noChangeArrowheads="1"/>
          </p:cNvSpPr>
          <p:nvPr/>
        </p:nvSpPr>
        <p:spPr bwMode="gray">
          <a:xfrm>
            <a:off x="114300" y="6610350"/>
            <a:ext cx="8931275" cy="16351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4" name="Group 74"/>
          <p:cNvGrpSpPr>
            <a:grpSpLocks/>
          </p:cNvGrpSpPr>
          <p:nvPr/>
        </p:nvGrpSpPr>
        <p:grpSpPr bwMode="auto">
          <a:xfrm>
            <a:off x="85725" y="854075"/>
            <a:ext cx="8982075" cy="1131888"/>
            <a:chOff x="54" y="538"/>
            <a:chExt cx="5658" cy="713"/>
          </a:xfrm>
        </p:grpSpPr>
        <p:sp>
          <p:nvSpPr>
            <p:cNvPr id="3102" name="Freeform 30"/>
            <p:cNvSpPr>
              <a:spLocks/>
            </p:cNvSpPr>
            <p:nvPr userDrawn="1"/>
          </p:nvSpPr>
          <p:spPr bwMode="gray">
            <a:xfrm>
              <a:off x="54" y="736"/>
              <a:ext cx="5658" cy="515"/>
            </a:xfrm>
            <a:custGeom>
              <a:avLst/>
              <a:gdLst>
                <a:gd name="T0" fmla="*/ 0 w 5446"/>
                <a:gd name="T1" fmla="*/ 0 h 590"/>
                <a:gd name="T2" fmla="*/ 5446 w 5446"/>
                <a:gd name="T3" fmla="*/ 0 h 590"/>
                <a:gd name="T4" fmla="*/ 5446 w 5446"/>
                <a:gd name="T5" fmla="*/ 312 h 590"/>
                <a:gd name="T6" fmla="*/ 5446 w 5446"/>
                <a:gd name="T7" fmla="*/ 451 h 590"/>
                <a:gd name="T8" fmla="*/ 1512 w 5446"/>
                <a:gd name="T9" fmla="*/ 443 h 590"/>
                <a:gd name="T10" fmla="*/ 1288 w 5446"/>
                <a:gd name="T11" fmla="*/ 584 h 590"/>
                <a:gd name="T12" fmla="*/ 0 w 5446"/>
                <a:gd name="T13" fmla="*/ 590 h 590"/>
                <a:gd name="T14" fmla="*/ 0 w 5446"/>
                <a:gd name="T15" fmla="*/ 0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46" h="590">
                  <a:moveTo>
                    <a:pt x="0" y="0"/>
                  </a:moveTo>
                  <a:lnTo>
                    <a:pt x="5446" y="0"/>
                  </a:lnTo>
                  <a:lnTo>
                    <a:pt x="5446" y="312"/>
                  </a:lnTo>
                  <a:lnTo>
                    <a:pt x="5446" y="451"/>
                  </a:lnTo>
                  <a:cubicBezTo>
                    <a:pt x="4790" y="473"/>
                    <a:pt x="2205" y="421"/>
                    <a:pt x="1512" y="443"/>
                  </a:cubicBezTo>
                  <a:lnTo>
                    <a:pt x="1288" y="584"/>
                  </a:lnTo>
                  <a:lnTo>
                    <a:pt x="0" y="5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03" name="Freeform 31"/>
            <p:cNvSpPr>
              <a:spLocks/>
            </p:cNvSpPr>
            <p:nvPr userDrawn="1"/>
          </p:nvSpPr>
          <p:spPr bwMode="gray">
            <a:xfrm>
              <a:off x="54" y="538"/>
              <a:ext cx="5658" cy="655"/>
            </a:xfrm>
            <a:custGeom>
              <a:avLst/>
              <a:gdLst>
                <a:gd name="T0" fmla="*/ 1 w 5658"/>
                <a:gd name="T1" fmla="*/ 0 h 655"/>
                <a:gd name="T2" fmla="*/ 5657 w 5658"/>
                <a:gd name="T3" fmla="*/ 0 h 655"/>
                <a:gd name="T4" fmla="*/ 5658 w 5658"/>
                <a:gd name="T5" fmla="*/ 534 h 655"/>
                <a:gd name="T6" fmla="*/ 1553 w 5658"/>
                <a:gd name="T7" fmla="*/ 528 h 655"/>
                <a:gd name="T8" fmla="*/ 1317 w 5658"/>
                <a:gd name="T9" fmla="*/ 651 h 655"/>
                <a:gd name="T10" fmla="*/ 0 w 5658"/>
                <a:gd name="T11" fmla="*/ 655 h 655"/>
                <a:gd name="T12" fmla="*/ 1 w 5658"/>
                <a:gd name="T13" fmla="*/ 0 h 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58" h="655">
                  <a:moveTo>
                    <a:pt x="1" y="0"/>
                  </a:moveTo>
                  <a:lnTo>
                    <a:pt x="5657" y="0"/>
                  </a:lnTo>
                  <a:lnTo>
                    <a:pt x="5658" y="534"/>
                  </a:lnTo>
                  <a:lnTo>
                    <a:pt x="1553" y="528"/>
                  </a:lnTo>
                  <a:lnTo>
                    <a:pt x="1317" y="651"/>
                  </a:lnTo>
                  <a:lnTo>
                    <a:pt x="0" y="65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04" name="Freeform 32"/>
            <p:cNvSpPr>
              <a:spLocks/>
            </p:cNvSpPr>
            <p:nvPr userDrawn="1"/>
          </p:nvSpPr>
          <p:spPr bwMode="gray">
            <a:xfrm>
              <a:off x="54" y="1062"/>
              <a:ext cx="1496" cy="98"/>
            </a:xfrm>
            <a:custGeom>
              <a:avLst/>
              <a:gdLst>
                <a:gd name="T0" fmla="*/ 1440 w 1440"/>
                <a:gd name="T1" fmla="*/ 1 h 112"/>
                <a:gd name="T2" fmla="*/ 1261 w 1440"/>
                <a:gd name="T3" fmla="*/ 112 h 112"/>
                <a:gd name="T4" fmla="*/ 0 w 1440"/>
                <a:gd name="T5" fmla="*/ 110 h 112"/>
                <a:gd name="T6" fmla="*/ 0 w 1440"/>
                <a:gd name="T7" fmla="*/ 49 h 112"/>
                <a:gd name="T8" fmla="*/ 1069 w 1440"/>
                <a:gd name="T9" fmla="*/ 50 h 112"/>
                <a:gd name="T10" fmla="*/ 1142 w 1440"/>
                <a:gd name="T11" fmla="*/ 0 h 112"/>
                <a:gd name="T12" fmla="*/ 1440 w 1440"/>
                <a:gd name="T13" fmla="*/ 1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0" h="112">
                  <a:moveTo>
                    <a:pt x="1440" y="1"/>
                  </a:moveTo>
                  <a:lnTo>
                    <a:pt x="1261" y="112"/>
                  </a:lnTo>
                  <a:lnTo>
                    <a:pt x="0" y="110"/>
                  </a:lnTo>
                  <a:lnTo>
                    <a:pt x="0" y="49"/>
                  </a:lnTo>
                  <a:lnTo>
                    <a:pt x="1069" y="50"/>
                  </a:lnTo>
                  <a:lnTo>
                    <a:pt x="1142" y="0"/>
                  </a:lnTo>
                  <a:lnTo>
                    <a:pt x="1440" y="1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105" name="Rectangle 33"/>
          <p:cNvSpPr>
            <a:spLocks noChangeArrowheads="1"/>
          </p:cNvSpPr>
          <p:nvPr/>
        </p:nvSpPr>
        <p:spPr bwMode="gray">
          <a:xfrm>
            <a:off x="85725" y="609600"/>
            <a:ext cx="8982075" cy="18573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110" name="Rectangle 38" descr="1"/>
          <p:cNvSpPr>
            <a:spLocks noChangeArrowheads="1"/>
          </p:cNvSpPr>
          <p:nvPr/>
        </p:nvSpPr>
        <p:spPr bwMode="gray">
          <a:xfrm>
            <a:off x="4067175" y="4497388"/>
            <a:ext cx="741363" cy="742950"/>
          </a:xfrm>
          <a:prstGeom prst="rect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112" name="Rectangle 40" descr="7"/>
          <p:cNvSpPr>
            <a:spLocks noChangeArrowheads="1"/>
          </p:cNvSpPr>
          <p:nvPr/>
        </p:nvSpPr>
        <p:spPr bwMode="gray">
          <a:xfrm>
            <a:off x="3275013" y="5314950"/>
            <a:ext cx="742950" cy="742950"/>
          </a:xfrm>
          <a:prstGeom prst="rect">
            <a:avLst/>
          </a:prstGeom>
          <a:blipFill dpi="0" rotWithShape="1">
            <a:blip r:embed="rId5" cstate="print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114" name="Rectangle 42"/>
          <p:cNvSpPr>
            <a:spLocks noChangeArrowheads="1"/>
          </p:cNvSpPr>
          <p:nvPr/>
        </p:nvSpPr>
        <p:spPr bwMode="gray">
          <a:xfrm>
            <a:off x="3282950" y="4510088"/>
            <a:ext cx="741363" cy="744537"/>
          </a:xfrm>
          <a:prstGeom prst="rect">
            <a:avLst/>
          </a:prstGeom>
          <a:solidFill>
            <a:srgbClr val="D7D7D7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109" name="Rectangle 37" descr="6"/>
          <p:cNvSpPr>
            <a:spLocks noChangeArrowheads="1"/>
          </p:cNvSpPr>
          <p:nvPr/>
        </p:nvSpPr>
        <p:spPr bwMode="gray">
          <a:xfrm>
            <a:off x="1703388" y="5314950"/>
            <a:ext cx="742950" cy="742950"/>
          </a:xfrm>
          <a:prstGeom prst="rect">
            <a:avLst/>
          </a:prstGeom>
          <a:blipFill dpi="0" rotWithShape="1">
            <a:blip r:embed="rId6" cstate="print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114800" y="6196013"/>
            <a:ext cx="4811713" cy="403225"/>
          </a:xfrm>
        </p:spPr>
        <p:txBody>
          <a:bodyPr/>
          <a:lstStyle>
            <a:lvl1pPr marL="0" indent="0" algn="r">
              <a:buFontTx/>
              <a:buNone/>
              <a:defRPr sz="1600" i="1">
                <a:solidFill>
                  <a:srgbClr val="FFFFFF"/>
                </a:solidFill>
                <a:latin typeface="Times New Roman" pitchFamily="18" charset="0"/>
              </a:defRPr>
            </a:lvl1pPr>
          </a:lstStyle>
          <a:p>
            <a:pPr lvl="0"/>
            <a:r>
              <a:rPr lang="ru-RU" noProof="0" smtClean="0"/>
              <a:t>Образец подзаголовка</a:t>
            </a:r>
            <a:endParaRPr lang="en-US" noProof="0" smtClean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231775" y="6445250"/>
            <a:ext cx="2205038" cy="317500"/>
          </a:xfrm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07.11.2020</a:t>
            </a:fld>
            <a:endParaRPr lang="ru-RU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2574925" y="6445250"/>
            <a:ext cx="2990850" cy="3175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5700713" y="6445250"/>
            <a:ext cx="2205037" cy="317500"/>
          </a:xfrm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117" name="Text Box 45"/>
          <p:cNvSpPr txBox="1">
            <a:spLocks noChangeArrowheads="1"/>
          </p:cNvSpPr>
          <p:nvPr/>
        </p:nvSpPr>
        <p:spPr bwMode="gray">
          <a:xfrm>
            <a:off x="161925" y="842963"/>
            <a:ext cx="1303338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200">
                <a:solidFill>
                  <a:srgbClr val="FFFFFF"/>
                </a:solidFill>
                <a:latin typeface="Arial Black" pitchFamily="34" charset="0"/>
              </a:rPr>
              <a:t>L/O/G/O</a:t>
            </a:r>
          </a:p>
        </p:txBody>
      </p:sp>
      <p:sp>
        <p:nvSpPr>
          <p:cNvPr id="3121" name="Rectangle 49"/>
          <p:cNvSpPr>
            <a:spLocks noChangeArrowheads="1"/>
          </p:cNvSpPr>
          <p:nvPr/>
        </p:nvSpPr>
        <p:spPr bwMode="gray">
          <a:xfrm>
            <a:off x="1703388" y="4511675"/>
            <a:ext cx="742950" cy="74295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122" name="Rectangle 50"/>
          <p:cNvSpPr>
            <a:spLocks noChangeArrowheads="1"/>
          </p:cNvSpPr>
          <p:nvPr/>
        </p:nvSpPr>
        <p:spPr bwMode="gray">
          <a:xfrm>
            <a:off x="128588" y="4511675"/>
            <a:ext cx="741362" cy="74295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124" name="Rectangle 52"/>
          <p:cNvSpPr>
            <a:spLocks noChangeArrowheads="1"/>
          </p:cNvSpPr>
          <p:nvPr/>
        </p:nvSpPr>
        <p:spPr bwMode="gray">
          <a:xfrm>
            <a:off x="2492375" y="5314950"/>
            <a:ext cx="742950" cy="74295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3115" name="Picture 43" descr="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130175" y="2911475"/>
            <a:ext cx="1347788" cy="15319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819400" y="2819400"/>
            <a:ext cx="6019800" cy="1470025"/>
          </a:xfrm>
        </p:spPr>
        <p:txBody>
          <a:bodyPr/>
          <a:lstStyle>
            <a:lvl1pPr algn="r">
              <a:defRPr sz="4800">
                <a:solidFill>
                  <a:srgbClr val="000000"/>
                </a:solidFill>
              </a:defRPr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en-US" noProof="0" smtClean="0"/>
          </a:p>
        </p:txBody>
      </p:sp>
      <p:sp>
        <p:nvSpPr>
          <p:cNvPr id="3142" name="Rectangle 70" descr="2"/>
          <p:cNvSpPr>
            <a:spLocks noChangeArrowheads="1"/>
          </p:cNvSpPr>
          <p:nvPr/>
        </p:nvSpPr>
        <p:spPr bwMode="gray">
          <a:xfrm>
            <a:off x="1701800" y="3705225"/>
            <a:ext cx="744538" cy="742950"/>
          </a:xfrm>
          <a:prstGeom prst="rect">
            <a:avLst/>
          </a:prstGeom>
          <a:blipFill dpi="0" rotWithShape="1">
            <a:blip r:embed="rId8" cstate="print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3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2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31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2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1000"/>
                                        <p:tgtEl>
                                          <p:spTgt spid="3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16" grpId="0" animBg="1"/>
      <p:bldP spid="3128" grpId="0" animBg="1"/>
      <p:bldP spid="3099" grpId="0" animBg="1"/>
      <p:bldP spid="3100" grpId="0" animBg="1"/>
      <p:bldP spid="3105" grpId="0" animBg="1"/>
      <p:bldP spid="3109" grpId="0" animBg="1"/>
      <p:bldP spid="3121" grpId="0" animBg="1"/>
      <p:bldP spid="3074" grpId="0"/>
      <p:bldP spid="3142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946558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38125"/>
            <a:ext cx="2057400" cy="59340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38125"/>
            <a:ext cx="6019800" cy="59340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140721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38125"/>
            <a:ext cx="6477000" cy="8683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438275"/>
            <a:ext cx="4038600" cy="47339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38275"/>
            <a:ext cx="4038600" cy="47339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3048000" y="6311900"/>
            <a:ext cx="1712913" cy="290513"/>
          </a:xfrm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07.11.2020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830763" y="6323013"/>
            <a:ext cx="2311400" cy="290512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116763" y="6323013"/>
            <a:ext cx="1616075" cy="290512"/>
          </a:xfrm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811938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38125"/>
            <a:ext cx="6477000" cy="8683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438275"/>
            <a:ext cx="8229600" cy="4733925"/>
          </a:xfrm>
        </p:spPr>
        <p:txBody>
          <a:bodyPr/>
          <a:lstStyle/>
          <a:p>
            <a:r>
              <a:rPr lang="ru-RU" smtClean="0"/>
              <a:t>Вставка таблицы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3048000" y="6311900"/>
            <a:ext cx="1712913" cy="290513"/>
          </a:xfrm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830763" y="6323013"/>
            <a:ext cx="2311400" cy="290512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116763" y="6323013"/>
            <a:ext cx="1616075" cy="290512"/>
          </a:xfrm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931966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38125"/>
            <a:ext cx="6477000" cy="8683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438275"/>
            <a:ext cx="8229600" cy="4733925"/>
          </a:xfrm>
        </p:spPr>
        <p:txBody>
          <a:bodyPr/>
          <a:lstStyle/>
          <a:p>
            <a:r>
              <a:rPr lang="ru-RU" smtClean="0"/>
              <a:t>Вставка диаграммы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3048000" y="6311900"/>
            <a:ext cx="1712913" cy="290513"/>
          </a:xfrm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830763" y="6323013"/>
            <a:ext cx="2311400" cy="290512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116763" y="6323013"/>
            <a:ext cx="1616075" cy="290512"/>
          </a:xfrm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666990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38125"/>
            <a:ext cx="6477000" cy="8683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438275"/>
            <a:ext cx="8229600" cy="4733925"/>
          </a:xfrm>
        </p:spPr>
        <p:txBody>
          <a:bodyPr/>
          <a:lstStyle/>
          <a:p>
            <a:r>
              <a:rPr lang="ru-RU" smtClean="0"/>
              <a:t>Вставка рисунка SmartArt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3048000" y="6311900"/>
            <a:ext cx="1712913" cy="290513"/>
          </a:xfrm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830763" y="6323013"/>
            <a:ext cx="2311400" cy="290512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116763" y="6323013"/>
            <a:ext cx="1616075" cy="290512"/>
          </a:xfrm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677682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5B106E36-FD25-4E2D-B0AA-010F637433A0}" type="datetimeFigureOut">
              <a:rPr lang="ru-RU" smtClean="0"/>
              <a:pPr/>
              <a:t>07.11.2020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4792087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118061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38275"/>
            <a:ext cx="4038600" cy="4733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38275"/>
            <a:ext cx="4038600" cy="4733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07.11.2020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984870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07.11.2020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454618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07.11.2020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336292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07.11.2020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37821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07.11.2020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334851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07.11.2020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277584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6553200" y="6013450"/>
            <a:ext cx="2392363" cy="563563"/>
            <a:chOff x="1566" y="164"/>
            <a:chExt cx="1455" cy="425"/>
          </a:xfrm>
        </p:grpSpPr>
        <p:sp>
          <p:nvSpPr>
            <p:cNvPr id="1032" name="Freeform 8"/>
            <p:cNvSpPr>
              <a:spLocks/>
            </p:cNvSpPr>
            <p:nvPr/>
          </p:nvSpPr>
          <p:spPr bwMode="gray">
            <a:xfrm>
              <a:off x="1892" y="468"/>
              <a:ext cx="39" cy="121"/>
            </a:xfrm>
            <a:custGeom>
              <a:avLst/>
              <a:gdLst>
                <a:gd name="T0" fmla="*/ 37 w 39"/>
                <a:gd name="T1" fmla="*/ 36 h 121"/>
                <a:gd name="T2" fmla="*/ 35 w 39"/>
                <a:gd name="T3" fmla="*/ 36 h 121"/>
                <a:gd name="T4" fmla="*/ 30 w 39"/>
                <a:gd name="T5" fmla="*/ 36 h 121"/>
                <a:gd name="T6" fmla="*/ 22 w 39"/>
                <a:gd name="T7" fmla="*/ 34 h 121"/>
                <a:gd name="T8" fmla="*/ 15 w 39"/>
                <a:gd name="T9" fmla="*/ 30 h 121"/>
                <a:gd name="T10" fmla="*/ 7 w 39"/>
                <a:gd name="T11" fmla="*/ 23 h 121"/>
                <a:gd name="T12" fmla="*/ 3 w 39"/>
                <a:gd name="T13" fmla="*/ 13 h 121"/>
                <a:gd name="T14" fmla="*/ 0 w 39"/>
                <a:gd name="T15" fmla="*/ 0 h 121"/>
                <a:gd name="T16" fmla="*/ 3 w 39"/>
                <a:gd name="T17" fmla="*/ 0 h 121"/>
                <a:gd name="T18" fmla="*/ 7 w 39"/>
                <a:gd name="T19" fmla="*/ 1 h 121"/>
                <a:gd name="T20" fmla="*/ 15 w 39"/>
                <a:gd name="T21" fmla="*/ 3 h 121"/>
                <a:gd name="T22" fmla="*/ 23 w 39"/>
                <a:gd name="T23" fmla="*/ 5 h 121"/>
                <a:gd name="T24" fmla="*/ 30 w 39"/>
                <a:gd name="T25" fmla="*/ 11 h 121"/>
                <a:gd name="T26" fmla="*/ 37 w 39"/>
                <a:gd name="T27" fmla="*/ 20 h 121"/>
                <a:gd name="T28" fmla="*/ 39 w 39"/>
                <a:gd name="T29" fmla="*/ 34 h 121"/>
                <a:gd name="T30" fmla="*/ 39 w 39"/>
                <a:gd name="T31" fmla="*/ 121 h 121"/>
                <a:gd name="T32" fmla="*/ 37 w 39"/>
                <a:gd name="T33" fmla="*/ 121 h 121"/>
                <a:gd name="T34" fmla="*/ 37 w 39"/>
                <a:gd name="T35" fmla="*/ 3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" h="121">
                  <a:moveTo>
                    <a:pt x="37" y="36"/>
                  </a:moveTo>
                  <a:lnTo>
                    <a:pt x="35" y="36"/>
                  </a:lnTo>
                  <a:lnTo>
                    <a:pt x="30" y="36"/>
                  </a:lnTo>
                  <a:lnTo>
                    <a:pt x="22" y="34"/>
                  </a:lnTo>
                  <a:lnTo>
                    <a:pt x="15" y="30"/>
                  </a:lnTo>
                  <a:lnTo>
                    <a:pt x="7" y="23"/>
                  </a:lnTo>
                  <a:lnTo>
                    <a:pt x="3" y="13"/>
                  </a:lnTo>
                  <a:lnTo>
                    <a:pt x="0" y="0"/>
                  </a:lnTo>
                  <a:lnTo>
                    <a:pt x="3" y="0"/>
                  </a:lnTo>
                  <a:lnTo>
                    <a:pt x="7" y="1"/>
                  </a:lnTo>
                  <a:lnTo>
                    <a:pt x="15" y="3"/>
                  </a:lnTo>
                  <a:lnTo>
                    <a:pt x="23" y="5"/>
                  </a:lnTo>
                  <a:lnTo>
                    <a:pt x="30" y="11"/>
                  </a:lnTo>
                  <a:lnTo>
                    <a:pt x="37" y="20"/>
                  </a:lnTo>
                  <a:lnTo>
                    <a:pt x="39" y="34"/>
                  </a:lnTo>
                  <a:lnTo>
                    <a:pt x="39" y="121"/>
                  </a:lnTo>
                  <a:lnTo>
                    <a:pt x="37" y="121"/>
                  </a:lnTo>
                  <a:lnTo>
                    <a:pt x="37" y="36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gray">
            <a:xfrm>
              <a:off x="2271" y="450"/>
              <a:ext cx="45" cy="139"/>
            </a:xfrm>
            <a:custGeom>
              <a:avLst/>
              <a:gdLst>
                <a:gd name="T0" fmla="*/ 3 w 45"/>
                <a:gd name="T1" fmla="*/ 42 h 139"/>
                <a:gd name="T2" fmla="*/ 6 w 45"/>
                <a:gd name="T3" fmla="*/ 42 h 139"/>
                <a:gd name="T4" fmla="*/ 12 w 45"/>
                <a:gd name="T5" fmla="*/ 42 h 139"/>
                <a:gd name="T6" fmla="*/ 20 w 45"/>
                <a:gd name="T7" fmla="*/ 39 h 139"/>
                <a:gd name="T8" fmla="*/ 29 w 45"/>
                <a:gd name="T9" fmla="*/ 35 h 139"/>
                <a:gd name="T10" fmla="*/ 37 w 45"/>
                <a:gd name="T11" fmla="*/ 27 h 139"/>
                <a:gd name="T12" fmla="*/ 43 w 45"/>
                <a:gd name="T13" fmla="*/ 17 h 139"/>
                <a:gd name="T14" fmla="*/ 45 w 45"/>
                <a:gd name="T15" fmla="*/ 2 h 139"/>
                <a:gd name="T16" fmla="*/ 43 w 45"/>
                <a:gd name="T17" fmla="*/ 0 h 139"/>
                <a:gd name="T18" fmla="*/ 37 w 45"/>
                <a:gd name="T19" fmla="*/ 2 h 139"/>
                <a:gd name="T20" fmla="*/ 29 w 45"/>
                <a:gd name="T21" fmla="*/ 3 h 139"/>
                <a:gd name="T22" fmla="*/ 19 w 45"/>
                <a:gd name="T23" fmla="*/ 7 h 139"/>
                <a:gd name="T24" fmla="*/ 11 w 45"/>
                <a:gd name="T25" fmla="*/ 14 h 139"/>
                <a:gd name="T26" fmla="*/ 4 w 45"/>
                <a:gd name="T27" fmla="*/ 23 h 139"/>
                <a:gd name="T28" fmla="*/ 0 w 45"/>
                <a:gd name="T29" fmla="*/ 39 h 139"/>
                <a:gd name="T30" fmla="*/ 0 w 45"/>
                <a:gd name="T31" fmla="*/ 139 h 139"/>
                <a:gd name="T32" fmla="*/ 3 w 45"/>
                <a:gd name="T33" fmla="*/ 139 h 139"/>
                <a:gd name="T34" fmla="*/ 3 w 45"/>
                <a:gd name="T35" fmla="*/ 42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" h="139">
                  <a:moveTo>
                    <a:pt x="3" y="42"/>
                  </a:moveTo>
                  <a:lnTo>
                    <a:pt x="6" y="42"/>
                  </a:lnTo>
                  <a:lnTo>
                    <a:pt x="12" y="42"/>
                  </a:lnTo>
                  <a:lnTo>
                    <a:pt x="20" y="39"/>
                  </a:lnTo>
                  <a:lnTo>
                    <a:pt x="29" y="35"/>
                  </a:lnTo>
                  <a:lnTo>
                    <a:pt x="37" y="27"/>
                  </a:lnTo>
                  <a:lnTo>
                    <a:pt x="43" y="17"/>
                  </a:lnTo>
                  <a:lnTo>
                    <a:pt x="45" y="2"/>
                  </a:lnTo>
                  <a:lnTo>
                    <a:pt x="43" y="0"/>
                  </a:lnTo>
                  <a:lnTo>
                    <a:pt x="37" y="2"/>
                  </a:lnTo>
                  <a:lnTo>
                    <a:pt x="29" y="3"/>
                  </a:lnTo>
                  <a:lnTo>
                    <a:pt x="19" y="7"/>
                  </a:lnTo>
                  <a:lnTo>
                    <a:pt x="11" y="14"/>
                  </a:lnTo>
                  <a:lnTo>
                    <a:pt x="4" y="23"/>
                  </a:lnTo>
                  <a:lnTo>
                    <a:pt x="0" y="39"/>
                  </a:lnTo>
                  <a:lnTo>
                    <a:pt x="0" y="139"/>
                  </a:lnTo>
                  <a:lnTo>
                    <a:pt x="3" y="139"/>
                  </a:lnTo>
                  <a:lnTo>
                    <a:pt x="3" y="42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4" name="Freeform 10"/>
            <p:cNvSpPr>
              <a:spLocks/>
            </p:cNvSpPr>
            <p:nvPr/>
          </p:nvSpPr>
          <p:spPr bwMode="gray">
            <a:xfrm>
              <a:off x="1765" y="378"/>
              <a:ext cx="146" cy="211"/>
            </a:xfrm>
            <a:custGeom>
              <a:avLst/>
              <a:gdLst>
                <a:gd name="T0" fmla="*/ 68 w 146"/>
                <a:gd name="T1" fmla="*/ 67 h 211"/>
                <a:gd name="T2" fmla="*/ 67 w 146"/>
                <a:gd name="T3" fmla="*/ 67 h 211"/>
                <a:gd name="T4" fmla="*/ 60 w 146"/>
                <a:gd name="T5" fmla="*/ 66 h 211"/>
                <a:gd name="T6" fmla="*/ 50 w 146"/>
                <a:gd name="T7" fmla="*/ 64 h 211"/>
                <a:gd name="T8" fmla="*/ 41 w 146"/>
                <a:gd name="T9" fmla="*/ 62 h 211"/>
                <a:gd name="T10" fmla="*/ 29 w 146"/>
                <a:gd name="T11" fmla="*/ 55 h 211"/>
                <a:gd name="T12" fmla="*/ 18 w 146"/>
                <a:gd name="T13" fmla="*/ 47 h 211"/>
                <a:gd name="T14" fmla="*/ 10 w 146"/>
                <a:gd name="T15" fmla="*/ 35 h 211"/>
                <a:gd name="T16" fmla="*/ 3 w 146"/>
                <a:gd name="T17" fmla="*/ 20 h 211"/>
                <a:gd name="T18" fmla="*/ 0 w 146"/>
                <a:gd name="T19" fmla="*/ 0 h 211"/>
                <a:gd name="T20" fmla="*/ 3 w 146"/>
                <a:gd name="T21" fmla="*/ 0 h 211"/>
                <a:gd name="T22" fmla="*/ 10 w 146"/>
                <a:gd name="T23" fmla="*/ 0 h 211"/>
                <a:gd name="T24" fmla="*/ 19 w 146"/>
                <a:gd name="T25" fmla="*/ 0 h 211"/>
                <a:gd name="T26" fmla="*/ 30 w 146"/>
                <a:gd name="T27" fmla="*/ 2 h 211"/>
                <a:gd name="T28" fmla="*/ 41 w 146"/>
                <a:gd name="T29" fmla="*/ 6 h 211"/>
                <a:gd name="T30" fmla="*/ 53 w 146"/>
                <a:gd name="T31" fmla="*/ 14 h 211"/>
                <a:gd name="T32" fmla="*/ 62 w 146"/>
                <a:gd name="T33" fmla="*/ 25 h 211"/>
                <a:gd name="T34" fmla="*/ 69 w 146"/>
                <a:gd name="T35" fmla="*/ 41 h 211"/>
                <a:gd name="T36" fmla="*/ 73 w 146"/>
                <a:gd name="T37" fmla="*/ 62 h 211"/>
                <a:gd name="T38" fmla="*/ 73 w 146"/>
                <a:gd name="T39" fmla="*/ 60 h 211"/>
                <a:gd name="T40" fmla="*/ 73 w 146"/>
                <a:gd name="T41" fmla="*/ 55 h 211"/>
                <a:gd name="T42" fmla="*/ 75 w 146"/>
                <a:gd name="T43" fmla="*/ 45 h 211"/>
                <a:gd name="T44" fmla="*/ 79 w 146"/>
                <a:gd name="T45" fmla="*/ 36 h 211"/>
                <a:gd name="T46" fmla="*/ 84 w 146"/>
                <a:gd name="T47" fmla="*/ 25 h 211"/>
                <a:gd name="T48" fmla="*/ 92 w 146"/>
                <a:gd name="T49" fmla="*/ 16 h 211"/>
                <a:gd name="T50" fmla="*/ 106 w 146"/>
                <a:gd name="T51" fmla="*/ 8 h 211"/>
                <a:gd name="T52" fmla="*/ 123 w 146"/>
                <a:gd name="T53" fmla="*/ 2 h 211"/>
                <a:gd name="T54" fmla="*/ 146 w 146"/>
                <a:gd name="T55" fmla="*/ 0 h 211"/>
                <a:gd name="T56" fmla="*/ 145 w 146"/>
                <a:gd name="T57" fmla="*/ 2 h 211"/>
                <a:gd name="T58" fmla="*/ 145 w 146"/>
                <a:gd name="T59" fmla="*/ 8 h 211"/>
                <a:gd name="T60" fmla="*/ 143 w 146"/>
                <a:gd name="T61" fmla="*/ 17 h 211"/>
                <a:gd name="T62" fmla="*/ 139 w 146"/>
                <a:gd name="T63" fmla="*/ 28 h 211"/>
                <a:gd name="T64" fmla="*/ 134 w 146"/>
                <a:gd name="T65" fmla="*/ 39 h 211"/>
                <a:gd name="T66" fmla="*/ 126 w 146"/>
                <a:gd name="T67" fmla="*/ 49 h 211"/>
                <a:gd name="T68" fmla="*/ 114 w 146"/>
                <a:gd name="T69" fmla="*/ 59 h 211"/>
                <a:gd name="T70" fmla="*/ 98 w 146"/>
                <a:gd name="T71" fmla="*/ 64 h 211"/>
                <a:gd name="T72" fmla="*/ 79 w 146"/>
                <a:gd name="T73" fmla="*/ 67 h 211"/>
                <a:gd name="T74" fmla="*/ 79 w 146"/>
                <a:gd name="T75" fmla="*/ 211 h 211"/>
                <a:gd name="T76" fmla="*/ 68 w 146"/>
                <a:gd name="T77" fmla="*/ 211 h 211"/>
                <a:gd name="T78" fmla="*/ 68 w 146"/>
                <a:gd name="T79" fmla="*/ 67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46" h="211">
                  <a:moveTo>
                    <a:pt x="68" y="67"/>
                  </a:moveTo>
                  <a:lnTo>
                    <a:pt x="67" y="67"/>
                  </a:lnTo>
                  <a:lnTo>
                    <a:pt x="60" y="66"/>
                  </a:lnTo>
                  <a:lnTo>
                    <a:pt x="50" y="64"/>
                  </a:lnTo>
                  <a:lnTo>
                    <a:pt x="41" y="62"/>
                  </a:lnTo>
                  <a:lnTo>
                    <a:pt x="29" y="55"/>
                  </a:lnTo>
                  <a:lnTo>
                    <a:pt x="18" y="47"/>
                  </a:lnTo>
                  <a:lnTo>
                    <a:pt x="10" y="35"/>
                  </a:lnTo>
                  <a:lnTo>
                    <a:pt x="3" y="20"/>
                  </a:lnTo>
                  <a:lnTo>
                    <a:pt x="0" y="0"/>
                  </a:lnTo>
                  <a:lnTo>
                    <a:pt x="3" y="0"/>
                  </a:lnTo>
                  <a:lnTo>
                    <a:pt x="10" y="0"/>
                  </a:lnTo>
                  <a:lnTo>
                    <a:pt x="19" y="0"/>
                  </a:lnTo>
                  <a:lnTo>
                    <a:pt x="30" y="2"/>
                  </a:lnTo>
                  <a:lnTo>
                    <a:pt x="41" y="6"/>
                  </a:lnTo>
                  <a:lnTo>
                    <a:pt x="53" y="14"/>
                  </a:lnTo>
                  <a:lnTo>
                    <a:pt x="62" y="25"/>
                  </a:lnTo>
                  <a:lnTo>
                    <a:pt x="69" y="41"/>
                  </a:lnTo>
                  <a:lnTo>
                    <a:pt x="73" y="62"/>
                  </a:lnTo>
                  <a:lnTo>
                    <a:pt x="73" y="60"/>
                  </a:lnTo>
                  <a:lnTo>
                    <a:pt x="73" y="55"/>
                  </a:lnTo>
                  <a:lnTo>
                    <a:pt x="75" y="45"/>
                  </a:lnTo>
                  <a:lnTo>
                    <a:pt x="79" y="36"/>
                  </a:lnTo>
                  <a:lnTo>
                    <a:pt x="84" y="25"/>
                  </a:lnTo>
                  <a:lnTo>
                    <a:pt x="92" y="16"/>
                  </a:lnTo>
                  <a:lnTo>
                    <a:pt x="106" y="8"/>
                  </a:lnTo>
                  <a:lnTo>
                    <a:pt x="123" y="2"/>
                  </a:lnTo>
                  <a:lnTo>
                    <a:pt x="146" y="0"/>
                  </a:lnTo>
                  <a:lnTo>
                    <a:pt x="145" y="2"/>
                  </a:lnTo>
                  <a:lnTo>
                    <a:pt x="145" y="8"/>
                  </a:lnTo>
                  <a:lnTo>
                    <a:pt x="143" y="17"/>
                  </a:lnTo>
                  <a:lnTo>
                    <a:pt x="139" y="28"/>
                  </a:lnTo>
                  <a:lnTo>
                    <a:pt x="134" y="39"/>
                  </a:lnTo>
                  <a:lnTo>
                    <a:pt x="126" y="49"/>
                  </a:lnTo>
                  <a:lnTo>
                    <a:pt x="114" y="59"/>
                  </a:lnTo>
                  <a:lnTo>
                    <a:pt x="98" y="64"/>
                  </a:lnTo>
                  <a:lnTo>
                    <a:pt x="79" y="67"/>
                  </a:lnTo>
                  <a:lnTo>
                    <a:pt x="79" y="211"/>
                  </a:lnTo>
                  <a:lnTo>
                    <a:pt x="68" y="211"/>
                  </a:lnTo>
                  <a:lnTo>
                    <a:pt x="68" y="67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5" name="Freeform 11"/>
            <p:cNvSpPr>
              <a:spLocks/>
            </p:cNvSpPr>
            <p:nvPr/>
          </p:nvSpPr>
          <p:spPr bwMode="gray">
            <a:xfrm>
              <a:off x="2792" y="378"/>
              <a:ext cx="144" cy="211"/>
            </a:xfrm>
            <a:custGeom>
              <a:avLst/>
              <a:gdLst>
                <a:gd name="T0" fmla="*/ 67 w 144"/>
                <a:gd name="T1" fmla="*/ 67 h 211"/>
                <a:gd name="T2" fmla="*/ 66 w 144"/>
                <a:gd name="T3" fmla="*/ 67 h 211"/>
                <a:gd name="T4" fmla="*/ 59 w 144"/>
                <a:gd name="T5" fmla="*/ 66 h 211"/>
                <a:gd name="T6" fmla="*/ 50 w 144"/>
                <a:gd name="T7" fmla="*/ 64 h 211"/>
                <a:gd name="T8" fmla="*/ 39 w 144"/>
                <a:gd name="T9" fmla="*/ 62 h 211"/>
                <a:gd name="T10" fmla="*/ 28 w 144"/>
                <a:gd name="T11" fmla="*/ 55 h 211"/>
                <a:gd name="T12" fmla="*/ 17 w 144"/>
                <a:gd name="T13" fmla="*/ 47 h 211"/>
                <a:gd name="T14" fmla="*/ 9 w 144"/>
                <a:gd name="T15" fmla="*/ 35 h 211"/>
                <a:gd name="T16" fmla="*/ 2 w 144"/>
                <a:gd name="T17" fmla="*/ 20 h 211"/>
                <a:gd name="T18" fmla="*/ 0 w 144"/>
                <a:gd name="T19" fmla="*/ 0 h 211"/>
                <a:gd name="T20" fmla="*/ 2 w 144"/>
                <a:gd name="T21" fmla="*/ 0 h 211"/>
                <a:gd name="T22" fmla="*/ 9 w 144"/>
                <a:gd name="T23" fmla="*/ 0 h 211"/>
                <a:gd name="T24" fmla="*/ 17 w 144"/>
                <a:gd name="T25" fmla="*/ 0 h 211"/>
                <a:gd name="T26" fmla="*/ 28 w 144"/>
                <a:gd name="T27" fmla="*/ 2 h 211"/>
                <a:gd name="T28" fmla="*/ 40 w 144"/>
                <a:gd name="T29" fmla="*/ 6 h 211"/>
                <a:gd name="T30" fmla="*/ 51 w 144"/>
                <a:gd name="T31" fmla="*/ 14 h 211"/>
                <a:gd name="T32" fmla="*/ 62 w 144"/>
                <a:gd name="T33" fmla="*/ 25 h 211"/>
                <a:gd name="T34" fmla="*/ 69 w 144"/>
                <a:gd name="T35" fmla="*/ 41 h 211"/>
                <a:gd name="T36" fmla="*/ 73 w 144"/>
                <a:gd name="T37" fmla="*/ 62 h 211"/>
                <a:gd name="T38" fmla="*/ 73 w 144"/>
                <a:gd name="T39" fmla="*/ 60 h 211"/>
                <a:gd name="T40" fmla="*/ 73 w 144"/>
                <a:gd name="T41" fmla="*/ 55 h 211"/>
                <a:gd name="T42" fmla="*/ 74 w 144"/>
                <a:gd name="T43" fmla="*/ 45 h 211"/>
                <a:gd name="T44" fmla="*/ 77 w 144"/>
                <a:gd name="T45" fmla="*/ 36 h 211"/>
                <a:gd name="T46" fmla="*/ 82 w 144"/>
                <a:gd name="T47" fmla="*/ 25 h 211"/>
                <a:gd name="T48" fmla="*/ 91 w 144"/>
                <a:gd name="T49" fmla="*/ 16 h 211"/>
                <a:gd name="T50" fmla="*/ 105 w 144"/>
                <a:gd name="T51" fmla="*/ 8 h 211"/>
                <a:gd name="T52" fmla="*/ 121 w 144"/>
                <a:gd name="T53" fmla="*/ 2 h 211"/>
                <a:gd name="T54" fmla="*/ 144 w 144"/>
                <a:gd name="T55" fmla="*/ 0 h 211"/>
                <a:gd name="T56" fmla="*/ 144 w 144"/>
                <a:gd name="T57" fmla="*/ 2 h 211"/>
                <a:gd name="T58" fmla="*/ 144 w 144"/>
                <a:gd name="T59" fmla="*/ 8 h 211"/>
                <a:gd name="T60" fmla="*/ 141 w 144"/>
                <a:gd name="T61" fmla="*/ 17 h 211"/>
                <a:gd name="T62" fmla="*/ 139 w 144"/>
                <a:gd name="T63" fmla="*/ 28 h 211"/>
                <a:gd name="T64" fmla="*/ 133 w 144"/>
                <a:gd name="T65" fmla="*/ 39 h 211"/>
                <a:gd name="T66" fmla="*/ 125 w 144"/>
                <a:gd name="T67" fmla="*/ 49 h 211"/>
                <a:gd name="T68" fmla="*/ 113 w 144"/>
                <a:gd name="T69" fmla="*/ 59 h 211"/>
                <a:gd name="T70" fmla="*/ 97 w 144"/>
                <a:gd name="T71" fmla="*/ 64 h 211"/>
                <a:gd name="T72" fmla="*/ 77 w 144"/>
                <a:gd name="T73" fmla="*/ 67 h 211"/>
                <a:gd name="T74" fmla="*/ 77 w 144"/>
                <a:gd name="T75" fmla="*/ 211 h 211"/>
                <a:gd name="T76" fmla="*/ 67 w 144"/>
                <a:gd name="T77" fmla="*/ 211 h 211"/>
                <a:gd name="T78" fmla="*/ 67 w 144"/>
                <a:gd name="T79" fmla="*/ 67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44" h="211">
                  <a:moveTo>
                    <a:pt x="67" y="67"/>
                  </a:moveTo>
                  <a:lnTo>
                    <a:pt x="66" y="67"/>
                  </a:lnTo>
                  <a:lnTo>
                    <a:pt x="59" y="66"/>
                  </a:lnTo>
                  <a:lnTo>
                    <a:pt x="50" y="64"/>
                  </a:lnTo>
                  <a:lnTo>
                    <a:pt x="39" y="62"/>
                  </a:lnTo>
                  <a:lnTo>
                    <a:pt x="28" y="55"/>
                  </a:lnTo>
                  <a:lnTo>
                    <a:pt x="17" y="47"/>
                  </a:lnTo>
                  <a:lnTo>
                    <a:pt x="9" y="35"/>
                  </a:lnTo>
                  <a:lnTo>
                    <a:pt x="2" y="20"/>
                  </a:lnTo>
                  <a:lnTo>
                    <a:pt x="0" y="0"/>
                  </a:lnTo>
                  <a:lnTo>
                    <a:pt x="2" y="0"/>
                  </a:lnTo>
                  <a:lnTo>
                    <a:pt x="9" y="0"/>
                  </a:lnTo>
                  <a:lnTo>
                    <a:pt x="17" y="0"/>
                  </a:lnTo>
                  <a:lnTo>
                    <a:pt x="28" y="2"/>
                  </a:lnTo>
                  <a:lnTo>
                    <a:pt x="40" y="6"/>
                  </a:lnTo>
                  <a:lnTo>
                    <a:pt x="51" y="14"/>
                  </a:lnTo>
                  <a:lnTo>
                    <a:pt x="62" y="25"/>
                  </a:lnTo>
                  <a:lnTo>
                    <a:pt x="69" y="41"/>
                  </a:lnTo>
                  <a:lnTo>
                    <a:pt x="73" y="62"/>
                  </a:lnTo>
                  <a:lnTo>
                    <a:pt x="73" y="60"/>
                  </a:lnTo>
                  <a:lnTo>
                    <a:pt x="73" y="55"/>
                  </a:lnTo>
                  <a:lnTo>
                    <a:pt x="74" y="45"/>
                  </a:lnTo>
                  <a:lnTo>
                    <a:pt x="77" y="36"/>
                  </a:lnTo>
                  <a:lnTo>
                    <a:pt x="82" y="25"/>
                  </a:lnTo>
                  <a:lnTo>
                    <a:pt x="91" y="16"/>
                  </a:lnTo>
                  <a:lnTo>
                    <a:pt x="105" y="8"/>
                  </a:lnTo>
                  <a:lnTo>
                    <a:pt x="121" y="2"/>
                  </a:lnTo>
                  <a:lnTo>
                    <a:pt x="144" y="0"/>
                  </a:lnTo>
                  <a:lnTo>
                    <a:pt x="144" y="2"/>
                  </a:lnTo>
                  <a:lnTo>
                    <a:pt x="144" y="8"/>
                  </a:lnTo>
                  <a:lnTo>
                    <a:pt x="141" y="17"/>
                  </a:lnTo>
                  <a:lnTo>
                    <a:pt x="139" y="28"/>
                  </a:lnTo>
                  <a:lnTo>
                    <a:pt x="133" y="39"/>
                  </a:lnTo>
                  <a:lnTo>
                    <a:pt x="125" y="49"/>
                  </a:lnTo>
                  <a:lnTo>
                    <a:pt x="113" y="59"/>
                  </a:lnTo>
                  <a:lnTo>
                    <a:pt x="97" y="64"/>
                  </a:lnTo>
                  <a:lnTo>
                    <a:pt x="77" y="67"/>
                  </a:lnTo>
                  <a:lnTo>
                    <a:pt x="77" y="211"/>
                  </a:lnTo>
                  <a:lnTo>
                    <a:pt x="67" y="211"/>
                  </a:lnTo>
                  <a:lnTo>
                    <a:pt x="67" y="67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6" name="Freeform 12"/>
            <p:cNvSpPr>
              <a:spLocks/>
            </p:cNvSpPr>
            <p:nvPr/>
          </p:nvSpPr>
          <p:spPr bwMode="gray">
            <a:xfrm>
              <a:off x="2631" y="457"/>
              <a:ext cx="89" cy="132"/>
            </a:xfrm>
            <a:custGeom>
              <a:avLst/>
              <a:gdLst>
                <a:gd name="T0" fmla="*/ 42 w 89"/>
                <a:gd name="T1" fmla="*/ 43 h 132"/>
                <a:gd name="T2" fmla="*/ 39 w 89"/>
                <a:gd name="T3" fmla="*/ 42 h 132"/>
                <a:gd name="T4" fmla="*/ 33 w 89"/>
                <a:gd name="T5" fmla="*/ 42 h 132"/>
                <a:gd name="T6" fmla="*/ 25 w 89"/>
                <a:gd name="T7" fmla="*/ 39 h 132"/>
                <a:gd name="T8" fmla="*/ 16 w 89"/>
                <a:gd name="T9" fmla="*/ 35 h 132"/>
                <a:gd name="T10" fmla="*/ 8 w 89"/>
                <a:gd name="T11" fmla="*/ 27 h 132"/>
                <a:gd name="T12" fmla="*/ 2 w 89"/>
                <a:gd name="T13" fmla="*/ 16 h 132"/>
                <a:gd name="T14" fmla="*/ 0 w 89"/>
                <a:gd name="T15" fmla="*/ 0 h 132"/>
                <a:gd name="T16" fmla="*/ 2 w 89"/>
                <a:gd name="T17" fmla="*/ 0 h 132"/>
                <a:gd name="T18" fmla="*/ 6 w 89"/>
                <a:gd name="T19" fmla="*/ 0 h 132"/>
                <a:gd name="T20" fmla="*/ 12 w 89"/>
                <a:gd name="T21" fmla="*/ 1 h 132"/>
                <a:gd name="T22" fmla="*/ 21 w 89"/>
                <a:gd name="T23" fmla="*/ 3 h 132"/>
                <a:gd name="T24" fmla="*/ 29 w 89"/>
                <a:gd name="T25" fmla="*/ 8 h 132"/>
                <a:gd name="T26" fmla="*/ 37 w 89"/>
                <a:gd name="T27" fmla="*/ 15 h 132"/>
                <a:gd name="T28" fmla="*/ 42 w 89"/>
                <a:gd name="T29" fmla="*/ 26 h 132"/>
                <a:gd name="T30" fmla="*/ 45 w 89"/>
                <a:gd name="T31" fmla="*/ 39 h 132"/>
                <a:gd name="T32" fmla="*/ 45 w 89"/>
                <a:gd name="T33" fmla="*/ 38 h 132"/>
                <a:gd name="T34" fmla="*/ 45 w 89"/>
                <a:gd name="T35" fmla="*/ 34 h 132"/>
                <a:gd name="T36" fmla="*/ 46 w 89"/>
                <a:gd name="T37" fmla="*/ 27 h 132"/>
                <a:gd name="T38" fmla="*/ 49 w 89"/>
                <a:gd name="T39" fmla="*/ 20 h 132"/>
                <a:gd name="T40" fmla="*/ 54 w 89"/>
                <a:gd name="T41" fmla="*/ 14 h 132"/>
                <a:gd name="T42" fmla="*/ 62 w 89"/>
                <a:gd name="T43" fmla="*/ 7 h 132"/>
                <a:gd name="T44" fmla="*/ 73 w 89"/>
                <a:gd name="T45" fmla="*/ 3 h 132"/>
                <a:gd name="T46" fmla="*/ 89 w 89"/>
                <a:gd name="T47" fmla="*/ 0 h 132"/>
                <a:gd name="T48" fmla="*/ 89 w 89"/>
                <a:gd name="T49" fmla="*/ 3 h 132"/>
                <a:gd name="T50" fmla="*/ 88 w 89"/>
                <a:gd name="T51" fmla="*/ 10 h 132"/>
                <a:gd name="T52" fmla="*/ 87 w 89"/>
                <a:gd name="T53" fmla="*/ 18 h 132"/>
                <a:gd name="T54" fmla="*/ 81 w 89"/>
                <a:gd name="T55" fmla="*/ 26 h 132"/>
                <a:gd name="T56" fmla="*/ 74 w 89"/>
                <a:gd name="T57" fmla="*/ 34 h 132"/>
                <a:gd name="T58" fmla="*/ 64 w 89"/>
                <a:gd name="T59" fmla="*/ 41 h 132"/>
                <a:gd name="T60" fmla="*/ 47 w 89"/>
                <a:gd name="T61" fmla="*/ 43 h 132"/>
                <a:gd name="T62" fmla="*/ 47 w 89"/>
                <a:gd name="T63" fmla="*/ 132 h 132"/>
                <a:gd name="T64" fmla="*/ 42 w 89"/>
                <a:gd name="T65" fmla="*/ 132 h 132"/>
                <a:gd name="T66" fmla="*/ 42 w 89"/>
                <a:gd name="T67" fmla="*/ 43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9" h="132">
                  <a:moveTo>
                    <a:pt x="42" y="43"/>
                  </a:moveTo>
                  <a:lnTo>
                    <a:pt x="39" y="42"/>
                  </a:lnTo>
                  <a:lnTo>
                    <a:pt x="33" y="42"/>
                  </a:lnTo>
                  <a:lnTo>
                    <a:pt x="25" y="39"/>
                  </a:lnTo>
                  <a:lnTo>
                    <a:pt x="16" y="35"/>
                  </a:lnTo>
                  <a:lnTo>
                    <a:pt x="8" y="27"/>
                  </a:lnTo>
                  <a:lnTo>
                    <a:pt x="2" y="16"/>
                  </a:lnTo>
                  <a:lnTo>
                    <a:pt x="0" y="0"/>
                  </a:lnTo>
                  <a:lnTo>
                    <a:pt x="2" y="0"/>
                  </a:lnTo>
                  <a:lnTo>
                    <a:pt x="6" y="0"/>
                  </a:lnTo>
                  <a:lnTo>
                    <a:pt x="12" y="1"/>
                  </a:lnTo>
                  <a:lnTo>
                    <a:pt x="21" y="3"/>
                  </a:lnTo>
                  <a:lnTo>
                    <a:pt x="29" y="8"/>
                  </a:lnTo>
                  <a:lnTo>
                    <a:pt x="37" y="15"/>
                  </a:lnTo>
                  <a:lnTo>
                    <a:pt x="42" y="26"/>
                  </a:lnTo>
                  <a:lnTo>
                    <a:pt x="45" y="39"/>
                  </a:lnTo>
                  <a:lnTo>
                    <a:pt x="45" y="38"/>
                  </a:lnTo>
                  <a:lnTo>
                    <a:pt x="45" y="34"/>
                  </a:lnTo>
                  <a:lnTo>
                    <a:pt x="46" y="27"/>
                  </a:lnTo>
                  <a:lnTo>
                    <a:pt x="49" y="20"/>
                  </a:lnTo>
                  <a:lnTo>
                    <a:pt x="54" y="14"/>
                  </a:lnTo>
                  <a:lnTo>
                    <a:pt x="62" y="7"/>
                  </a:lnTo>
                  <a:lnTo>
                    <a:pt x="73" y="3"/>
                  </a:lnTo>
                  <a:lnTo>
                    <a:pt x="89" y="0"/>
                  </a:lnTo>
                  <a:lnTo>
                    <a:pt x="89" y="3"/>
                  </a:lnTo>
                  <a:lnTo>
                    <a:pt x="88" y="10"/>
                  </a:lnTo>
                  <a:lnTo>
                    <a:pt x="87" y="18"/>
                  </a:lnTo>
                  <a:lnTo>
                    <a:pt x="81" y="26"/>
                  </a:lnTo>
                  <a:lnTo>
                    <a:pt x="74" y="34"/>
                  </a:lnTo>
                  <a:lnTo>
                    <a:pt x="64" y="41"/>
                  </a:lnTo>
                  <a:lnTo>
                    <a:pt x="47" y="43"/>
                  </a:lnTo>
                  <a:lnTo>
                    <a:pt x="47" y="132"/>
                  </a:lnTo>
                  <a:lnTo>
                    <a:pt x="42" y="132"/>
                  </a:lnTo>
                  <a:lnTo>
                    <a:pt x="42" y="43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7" name="Freeform 13"/>
            <p:cNvSpPr>
              <a:spLocks/>
            </p:cNvSpPr>
            <p:nvPr/>
          </p:nvSpPr>
          <p:spPr bwMode="gray">
            <a:xfrm>
              <a:off x="2430" y="403"/>
              <a:ext cx="88" cy="186"/>
            </a:xfrm>
            <a:custGeom>
              <a:avLst/>
              <a:gdLst>
                <a:gd name="T0" fmla="*/ 43 w 88"/>
                <a:gd name="T1" fmla="*/ 43 h 186"/>
                <a:gd name="T2" fmla="*/ 41 w 88"/>
                <a:gd name="T3" fmla="*/ 43 h 186"/>
                <a:gd name="T4" fmla="*/ 35 w 88"/>
                <a:gd name="T5" fmla="*/ 43 h 186"/>
                <a:gd name="T6" fmla="*/ 27 w 88"/>
                <a:gd name="T7" fmla="*/ 41 h 186"/>
                <a:gd name="T8" fmla="*/ 18 w 88"/>
                <a:gd name="T9" fmla="*/ 35 h 186"/>
                <a:gd name="T10" fmla="*/ 8 w 88"/>
                <a:gd name="T11" fmla="*/ 28 h 186"/>
                <a:gd name="T12" fmla="*/ 3 w 88"/>
                <a:gd name="T13" fmla="*/ 16 h 186"/>
                <a:gd name="T14" fmla="*/ 0 w 88"/>
                <a:gd name="T15" fmla="*/ 0 h 186"/>
                <a:gd name="T16" fmla="*/ 3 w 88"/>
                <a:gd name="T17" fmla="*/ 0 h 186"/>
                <a:gd name="T18" fmla="*/ 8 w 88"/>
                <a:gd name="T19" fmla="*/ 0 h 186"/>
                <a:gd name="T20" fmla="*/ 17 w 88"/>
                <a:gd name="T21" fmla="*/ 1 h 186"/>
                <a:gd name="T22" fmla="*/ 26 w 88"/>
                <a:gd name="T23" fmla="*/ 6 h 186"/>
                <a:gd name="T24" fmla="*/ 35 w 88"/>
                <a:gd name="T25" fmla="*/ 12 h 186"/>
                <a:gd name="T26" fmla="*/ 42 w 88"/>
                <a:gd name="T27" fmla="*/ 24 h 186"/>
                <a:gd name="T28" fmla="*/ 48 w 88"/>
                <a:gd name="T29" fmla="*/ 41 h 186"/>
                <a:gd name="T30" fmla="*/ 48 w 88"/>
                <a:gd name="T31" fmla="*/ 90 h 186"/>
                <a:gd name="T32" fmla="*/ 48 w 88"/>
                <a:gd name="T33" fmla="*/ 88 h 186"/>
                <a:gd name="T34" fmla="*/ 48 w 88"/>
                <a:gd name="T35" fmla="*/ 82 h 186"/>
                <a:gd name="T36" fmla="*/ 50 w 88"/>
                <a:gd name="T37" fmla="*/ 74 h 186"/>
                <a:gd name="T38" fmla="*/ 54 w 88"/>
                <a:gd name="T39" fmla="*/ 66 h 186"/>
                <a:gd name="T40" fmla="*/ 61 w 88"/>
                <a:gd name="T41" fmla="*/ 58 h 186"/>
                <a:gd name="T42" fmla="*/ 72 w 88"/>
                <a:gd name="T43" fmla="*/ 53 h 186"/>
                <a:gd name="T44" fmla="*/ 87 w 88"/>
                <a:gd name="T45" fmla="*/ 50 h 186"/>
                <a:gd name="T46" fmla="*/ 88 w 88"/>
                <a:gd name="T47" fmla="*/ 51 h 186"/>
                <a:gd name="T48" fmla="*/ 88 w 88"/>
                <a:gd name="T49" fmla="*/ 57 h 186"/>
                <a:gd name="T50" fmla="*/ 87 w 88"/>
                <a:gd name="T51" fmla="*/ 64 h 186"/>
                <a:gd name="T52" fmla="*/ 84 w 88"/>
                <a:gd name="T53" fmla="*/ 72 h 186"/>
                <a:gd name="T54" fmla="*/ 80 w 88"/>
                <a:gd name="T55" fmla="*/ 80 h 186"/>
                <a:gd name="T56" fmla="*/ 73 w 88"/>
                <a:gd name="T57" fmla="*/ 86 h 186"/>
                <a:gd name="T58" fmla="*/ 62 w 88"/>
                <a:gd name="T59" fmla="*/ 92 h 186"/>
                <a:gd name="T60" fmla="*/ 48 w 88"/>
                <a:gd name="T61" fmla="*/ 93 h 186"/>
                <a:gd name="T62" fmla="*/ 48 w 88"/>
                <a:gd name="T63" fmla="*/ 186 h 186"/>
                <a:gd name="T64" fmla="*/ 43 w 88"/>
                <a:gd name="T65" fmla="*/ 186 h 186"/>
                <a:gd name="T66" fmla="*/ 43 w 88"/>
                <a:gd name="T67" fmla="*/ 143 h 186"/>
                <a:gd name="T68" fmla="*/ 42 w 88"/>
                <a:gd name="T69" fmla="*/ 143 h 186"/>
                <a:gd name="T70" fmla="*/ 37 w 88"/>
                <a:gd name="T71" fmla="*/ 142 h 186"/>
                <a:gd name="T72" fmla="*/ 29 w 88"/>
                <a:gd name="T73" fmla="*/ 140 h 186"/>
                <a:gd name="T74" fmla="*/ 22 w 88"/>
                <a:gd name="T75" fmla="*/ 136 h 186"/>
                <a:gd name="T76" fmla="*/ 14 w 88"/>
                <a:gd name="T77" fmla="*/ 130 h 186"/>
                <a:gd name="T78" fmla="*/ 8 w 88"/>
                <a:gd name="T79" fmla="*/ 120 h 186"/>
                <a:gd name="T80" fmla="*/ 7 w 88"/>
                <a:gd name="T81" fmla="*/ 105 h 186"/>
                <a:gd name="T82" fmla="*/ 8 w 88"/>
                <a:gd name="T83" fmla="*/ 105 h 186"/>
                <a:gd name="T84" fmla="*/ 12 w 88"/>
                <a:gd name="T85" fmla="*/ 107 h 186"/>
                <a:gd name="T86" fmla="*/ 19 w 88"/>
                <a:gd name="T87" fmla="*/ 108 h 186"/>
                <a:gd name="T88" fmla="*/ 26 w 88"/>
                <a:gd name="T89" fmla="*/ 111 h 186"/>
                <a:gd name="T90" fmla="*/ 34 w 88"/>
                <a:gd name="T91" fmla="*/ 117 h 186"/>
                <a:gd name="T92" fmla="*/ 39 w 88"/>
                <a:gd name="T93" fmla="*/ 127 h 186"/>
                <a:gd name="T94" fmla="*/ 43 w 88"/>
                <a:gd name="T95" fmla="*/ 140 h 186"/>
                <a:gd name="T96" fmla="*/ 43 w 88"/>
                <a:gd name="T97" fmla="*/ 43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8" h="186">
                  <a:moveTo>
                    <a:pt x="43" y="43"/>
                  </a:moveTo>
                  <a:lnTo>
                    <a:pt x="41" y="43"/>
                  </a:lnTo>
                  <a:lnTo>
                    <a:pt x="35" y="43"/>
                  </a:lnTo>
                  <a:lnTo>
                    <a:pt x="27" y="41"/>
                  </a:lnTo>
                  <a:lnTo>
                    <a:pt x="18" y="35"/>
                  </a:lnTo>
                  <a:lnTo>
                    <a:pt x="8" y="28"/>
                  </a:lnTo>
                  <a:lnTo>
                    <a:pt x="3" y="16"/>
                  </a:lnTo>
                  <a:lnTo>
                    <a:pt x="0" y="0"/>
                  </a:lnTo>
                  <a:lnTo>
                    <a:pt x="3" y="0"/>
                  </a:lnTo>
                  <a:lnTo>
                    <a:pt x="8" y="0"/>
                  </a:lnTo>
                  <a:lnTo>
                    <a:pt x="17" y="1"/>
                  </a:lnTo>
                  <a:lnTo>
                    <a:pt x="26" y="6"/>
                  </a:lnTo>
                  <a:lnTo>
                    <a:pt x="35" y="12"/>
                  </a:lnTo>
                  <a:lnTo>
                    <a:pt x="42" y="24"/>
                  </a:lnTo>
                  <a:lnTo>
                    <a:pt x="48" y="41"/>
                  </a:lnTo>
                  <a:lnTo>
                    <a:pt x="48" y="90"/>
                  </a:lnTo>
                  <a:lnTo>
                    <a:pt x="48" y="88"/>
                  </a:lnTo>
                  <a:lnTo>
                    <a:pt x="48" y="82"/>
                  </a:lnTo>
                  <a:lnTo>
                    <a:pt x="50" y="74"/>
                  </a:lnTo>
                  <a:lnTo>
                    <a:pt x="54" y="66"/>
                  </a:lnTo>
                  <a:lnTo>
                    <a:pt x="61" y="58"/>
                  </a:lnTo>
                  <a:lnTo>
                    <a:pt x="72" y="53"/>
                  </a:lnTo>
                  <a:lnTo>
                    <a:pt x="87" y="50"/>
                  </a:lnTo>
                  <a:lnTo>
                    <a:pt x="88" y="51"/>
                  </a:lnTo>
                  <a:lnTo>
                    <a:pt x="88" y="57"/>
                  </a:lnTo>
                  <a:lnTo>
                    <a:pt x="87" y="64"/>
                  </a:lnTo>
                  <a:lnTo>
                    <a:pt x="84" y="72"/>
                  </a:lnTo>
                  <a:lnTo>
                    <a:pt x="80" y="80"/>
                  </a:lnTo>
                  <a:lnTo>
                    <a:pt x="73" y="86"/>
                  </a:lnTo>
                  <a:lnTo>
                    <a:pt x="62" y="92"/>
                  </a:lnTo>
                  <a:lnTo>
                    <a:pt x="48" y="93"/>
                  </a:lnTo>
                  <a:lnTo>
                    <a:pt x="48" y="186"/>
                  </a:lnTo>
                  <a:lnTo>
                    <a:pt x="43" y="186"/>
                  </a:lnTo>
                  <a:lnTo>
                    <a:pt x="43" y="143"/>
                  </a:lnTo>
                  <a:lnTo>
                    <a:pt x="42" y="143"/>
                  </a:lnTo>
                  <a:lnTo>
                    <a:pt x="37" y="142"/>
                  </a:lnTo>
                  <a:lnTo>
                    <a:pt x="29" y="140"/>
                  </a:lnTo>
                  <a:lnTo>
                    <a:pt x="22" y="136"/>
                  </a:lnTo>
                  <a:lnTo>
                    <a:pt x="14" y="130"/>
                  </a:lnTo>
                  <a:lnTo>
                    <a:pt x="8" y="120"/>
                  </a:lnTo>
                  <a:lnTo>
                    <a:pt x="7" y="105"/>
                  </a:lnTo>
                  <a:lnTo>
                    <a:pt x="8" y="105"/>
                  </a:lnTo>
                  <a:lnTo>
                    <a:pt x="12" y="107"/>
                  </a:lnTo>
                  <a:lnTo>
                    <a:pt x="19" y="108"/>
                  </a:lnTo>
                  <a:lnTo>
                    <a:pt x="26" y="111"/>
                  </a:lnTo>
                  <a:lnTo>
                    <a:pt x="34" y="117"/>
                  </a:lnTo>
                  <a:lnTo>
                    <a:pt x="39" y="127"/>
                  </a:lnTo>
                  <a:lnTo>
                    <a:pt x="43" y="140"/>
                  </a:lnTo>
                  <a:lnTo>
                    <a:pt x="43" y="43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8" name="Freeform 14"/>
            <p:cNvSpPr>
              <a:spLocks/>
            </p:cNvSpPr>
            <p:nvPr/>
          </p:nvSpPr>
          <p:spPr bwMode="gray">
            <a:xfrm>
              <a:off x="1914" y="233"/>
              <a:ext cx="166" cy="356"/>
            </a:xfrm>
            <a:custGeom>
              <a:avLst/>
              <a:gdLst>
                <a:gd name="T0" fmla="*/ 85 w 166"/>
                <a:gd name="T1" fmla="*/ 84 h 356"/>
                <a:gd name="T2" fmla="*/ 101 w 166"/>
                <a:gd name="T3" fmla="*/ 81 h 356"/>
                <a:gd name="T4" fmla="*/ 124 w 166"/>
                <a:gd name="T5" fmla="*/ 73 h 356"/>
                <a:gd name="T6" fmla="*/ 148 w 166"/>
                <a:gd name="T7" fmla="*/ 56 h 356"/>
                <a:gd name="T8" fmla="*/ 163 w 166"/>
                <a:gd name="T9" fmla="*/ 23 h 356"/>
                <a:gd name="T10" fmla="*/ 163 w 166"/>
                <a:gd name="T11" fmla="*/ 0 h 356"/>
                <a:gd name="T12" fmla="*/ 148 w 166"/>
                <a:gd name="T13" fmla="*/ 0 h 356"/>
                <a:gd name="T14" fmla="*/ 125 w 166"/>
                <a:gd name="T15" fmla="*/ 6 h 356"/>
                <a:gd name="T16" fmla="*/ 101 w 166"/>
                <a:gd name="T17" fmla="*/ 22 h 356"/>
                <a:gd name="T18" fmla="*/ 82 w 166"/>
                <a:gd name="T19" fmla="*/ 54 h 356"/>
                <a:gd name="T20" fmla="*/ 77 w 166"/>
                <a:gd name="T21" fmla="*/ 173 h 356"/>
                <a:gd name="T22" fmla="*/ 77 w 166"/>
                <a:gd name="T23" fmla="*/ 165 h 356"/>
                <a:gd name="T24" fmla="*/ 71 w 166"/>
                <a:gd name="T25" fmla="*/ 146 h 356"/>
                <a:gd name="T26" fmla="*/ 60 w 166"/>
                <a:gd name="T27" fmla="*/ 123 h 356"/>
                <a:gd name="T28" fmla="*/ 38 w 166"/>
                <a:gd name="T29" fmla="*/ 104 h 356"/>
                <a:gd name="T30" fmla="*/ 0 w 166"/>
                <a:gd name="T31" fmla="*/ 96 h 356"/>
                <a:gd name="T32" fmla="*/ 0 w 166"/>
                <a:gd name="T33" fmla="*/ 103 h 356"/>
                <a:gd name="T34" fmla="*/ 0 w 166"/>
                <a:gd name="T35" fmla="*/ 120 h 356"/>
                <a:gd name="T36" fmla="*/ 8 w 166"/>
                <a:gd name="T37" fmla="*/ 143 h 356"/>
                <a:gd name="T38" fmla="*/ 24 w 166"/>
                <a:gd name="T39" fmla="*/ 163 h 356"/>
                <a:gd name="T40" fmla="*/ 55 w 166"/>
                <a:gd name="T41" fmla="*/ 177 h 356"/>
                <a:gd name="T42" fmla="*/ 77 w 166"/>
                <a:gd name="T43" fmla="*/ 356 h 356"/>
                <a:gd name="T44" fmla="*/ 82 w 166"/>
                <a:gd name="T45" fmla="*/ 274 h 356"/>
                <a:gd name="T46" fmla="*/ 91 w 166"/>
                <a:gd name="T47" fmla="*/ 273 h 356"/>
                <a:gd name="T48" fmla="*/ 112 w 166"/>
                <a:gd name="T49" fmla="*/ 267 h 356"/>
                <a:gd name="T50" fmla="*/ 135 w 166"/>
                <a:gd name="T51" fmla="*/ 252 h 356"/>
                <a:gd name="T52" fmla="*/ 151 w 166"/>
                <a:gd name="T53" fmla="*/ 224 h 356"/>
                <a:gd name="T54" fmla="*/ 152 w 166"/>
                <a:gd name="T55" fmla="*/ 203 h 356"/>
                <a:gd name="T56" fmla="*/ 137 w 166"/>
                <a:gd name="T57" fmla="*/ 204 h 356"/>
                <a:gd name="T58" fmla="*/ 117 w 166"/>
                <a:gd name="T59" fmla="*/ 211 h 356"/>
                <a:gd name="T60" fmla="*/ 97 w 166"/>
                <a:gd name="T61" fmla="*/ 231 h 356"/>
                <a:gd name="T62" fmla="*/ 82 w 166"/>
                <a:gd name="T63" fmla="*/ 267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6" h="356">
                  <a:moveTo>
                    <a:pt x="82" y="84"/>
                  </a:moveTo>
                  <a:lnTo>
                    <a:pt x="85" y="84"/>
                  </a:lnTo>
                  <a:lnTo>
                    <a:pt x="91" y="84"/>
                  </a:lnTo>
                  <a:lnTo>
                    <a:pt x="101" y="81"/>
                  </a:lnTo>
                  <a:lnTo>
                    <a:pt x="112" y="78"/>
                  </a:lnTo>
                  <a:lnTo>
                    <a:pt x="124" y="73"/>
                  </a:lnTo>
                  <a:lnTo>
                    <a:pt x="136" y="66"/>
                  </a:lnTo>
                  <a:lnTo>
                    <a:pt x="148" y="56"/>
                  </a:lnTo>
                  <a:lnTo>
                    <a:pt x="156" y="42"/>
                  </a:lnTo>
                  <a:lnTo>
                    <a:pt x="163" y="23"/>
                  </a:lnTo>
                  <a:lnTo>
                    <a:pt x="166" y="2"/>
                  </a:lnTo>
                  <a:lnTo>
                    <a:pt x="163" y="0"/>
                  </a:lnTo>
                  <a:lnTo>
                    <a:pt x="158" y="0"/>
                  </a:lnTo>
                  <a:lnTo>
                    <a:pt x="148" y="0"/>
                  </a:lnTo>
                  <a:lnTo>
                    <a:pt x="137" y="3"/>
                  </a:lnTo>
                  <a:lnTo>
                    <a:pt x="125" y="6"/>
                  </a:lnTo>
                  <a:lnTo>
                    <a:pt x="113" y="12"/>
                  </a:lnTo>
                  <a:lnTo>
                    <a:pt x="101" y="22"/>
                  </a:lnTo>
                  <a:lnTo>
                    <a:pt x="90" y="35"/>
                  </a:lnTo>
                  <a:lnTo>
                    <a:pt x="82" y="54"/>
                  </a:lnTo>
                  <a:lnTo>
                    <a:pt x="77" y="78"/>
                  </a:lnTo>
                  <a:lnTo>
                    <a:pt x="77" y="173"/>
                  </a:lnTo>
                  <a:lnTo>
                    <a:pt x="77" y="170"/>
                  </a:lnTo>
                  <a:lnTo>
                    <a:pt x="77" y="165"/>
                  </a:lnTo>
                  <a:lnTo>
                    <a:pt x="74" y="157"/>
                  </a:lnTo>
                  <a:lnTo>
                    <a:pt x="71" y="146"/>
                  </a:lnTo>
                  <a:lnTo>
                    <a:pt x="67" y="134"/>
                  </a:lnTo>
                  <a:lnTo>
                    <a:pt x="60" y="123"/>
                  </a:lnTo>
                  <a:lnTo>
                    <a:pt x="50" y="112"/>
                  </a:lnTo>
                  <a:lnTo>
                    <a:pt x="38" y="104"/>
                  </a:lnTo>
                  <a:lnTo>
                    <a:pt x="20" y="97"/>
                  </a:lnTo>
                  <a:lnTo>
                    <a:pt x="0" y="96"/>
                  </a:lnTo>
                  <a:lnTo>
                    <a:pt x="0" y="97"/>
                  </a:lnTo>
                  <a:lnTo>
                    <a:pt x="0" y="103"/>
                  </a:lnTo>
                  <a:lnTo>
                    <a:pt x="0" y="111"/>
                  </a:lnTo>
                  <a:lnTo>
                    <a:pt x="0" y="120"/>
                  </a:lnTo>
                  <a:lnTo>
                    <a:pt x="2" y="131"/>
                  </a:lnTo>
                  <a:lnTo>
                    <a:pt x="8" y="143"/>
                  </a:lnTo>
                  <a:lnTo>
                    <a:pt x="15" y="154"/>
                  </a:lnTo>
                  <a:lnTo>
                    <a:pt x="24" y="163"/>
                  </a:lnTo>
                  <a:lnTo>
                    <a:pt x="38" y="171"/>
                  </a:lnTo>
                  <a:lnTo>
                    <a:pt x="55" y="177"/>
                  </a:lnTo>
                  <a:lnTo>
                    <a:pt x="77" y="178"/>
                  </a:lnTo>
                  <a:lnTo>
                    <a:pt x="77" y="356"/>
                  </a:lnTo>
                  <a:lnTo>
                    <a:pt x="82" y="356"/>
                  </a:lnTo>
                  <a:lnTo>
                    <a:pt x="82" y="274"/>
                  </a:lnTo>
                  <a:lnTo>
                    <a:pt x="85" y="273"/>
                  </a:lnTo>
                  <a:lnTo>
                    <a:pt x="91" y="273"/>
                  </a:lnTo>
                  <a:lnTo>
                    <a:pt x="101" y="271"/>
                  </a:lnTo>
                  <a:lnTo>
                    <a:pt x="112" y="267"/>
                  </a:lnTo>
                  <a:lnTo>
                    <a:pt x="124" y="262"/>
                  </a:lnTo>
                  <a:lnTo>
                    <a:pt x="135" y="252"/>
                  </a:lnTo>
                  <a:lnTo>
                    <a:pt x="144" y="240"/>
                  </a:lnTo>
                  <a:lnTo>
                    <a:pt x="151" y="224"/>
                  </a:lnTo>
                  <a:lnTo>
                    <a:pt x="154" y="203"/>
                  </a:lnTo>
                  <a:lnTo>
                    <a:pt x="152" y="203"/>
                  </a:lnTo>
                  <a:lnTo>
                    <a:pt x="145" y="203"/>
                  </a:lnTo>
                  <a:lnTo>
                    <a:pt x="137" y="204"/>
                  </a:lnTo>
                  <a:lnTo>
                    <a:pt x="128" y="207"/>
                  </a:lnTo>
                  <a:lnTo>
                    <a:pt x="117" y="211"/>
                  </a:lnTo>
                  <a:lnTo>
                    <a:pt x="106" y="219"/>
                  </a:lnTo>
                  <a:lnTo>
                    <a:pt x="97" y="231"/>
                  </a:lnTo>
                  <a:lnTo>
                    <a:pt x="89" y="247"/>
                  </a:lnTo>
                  <a:lnTo>
                    <a:pt x="82" y="267"/>
                  </a:lnTo>
                  <a:lnTo>
                    <a:pt x="82" y="84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9" name="Freeform 15"/>
            <p:cNvSpPr>
              <a:spLocks/>
            </p:cNvSpPr>
            <p:nvPr/>
          </p:nvSpPr>
          <p:spPr bwMode="gray">
            <a:xfrm>
              <a:off x="2514" y="379"/>
              <a:ext cx="92" cy="210"/>
            </a:xfrm>
            <a:custGeom>
              <a:avLst/>
              <a:gdLst>
                <a:gd name="T0" fmla="*/ 43 w 92"/>
                <a:gd name="T1" fmla="*/ 162 h 210"/>
                <a:gd name="T2" fmla="*/ 36 w 92"/>
                <a:gd name="T3" fmla="*/ 160 h 210"/>
                <a:gd name="T4" fmla="*/ 23 w 92"/>
                <a:gd name="T5" fmla="*/ 155 h 210"/>
                <a:gd name="T6" fmla="*/ 12 w 92"/>
                <a:gd name="T7" fmla="*/ 141 h 210"/>
                <a:gd name="T8" fmla="*/ 12 w 92"/>
                <a:gd name="T9" fmla="*/ 129 h 210"/>
                <a:gd name="T10" fmla="*/ 23 w 92"/>
                <a:gd name="T11" fmla="*/ 132 h 210"/>
                <a:gd name="T12" fmla="*/ 38 w 92"/>
                <a:gd name="T13" fmla="*/ 145 h 210"/>
                <a:gd name="T14" fmla="*/ 43 w 92"/>
                <a:gd name="T15" fmla="*/ 108 h 210"/>
                <a:gd name="T16" fmla="*/ 35 w 92"/>
                <a:gd name="T17" fmla="*/ 106 h 210"/>
                <a:gd name="T18" fmla="*/ 20 w 92"/>
                <a:gd name="T19" fmla="*/ 101 h 210"/>
                <a:gd name="T20" fmla="*/ 7 w 92"/>
                <a:gd name="T21" fmla="*/ 83 h 210"/>
                <a:gd name="T22" fmla="*/ 7 w 92"/>
                <a:gd name="T23" fmla="*/ 70 h 210"/>
                <a:gd name="T24" fmla="*/ 17 w 92"/>
                <a:gd name="T25" fmla="*/ 71 h 210"/>
                <a:gd name="T26" fmla="*/ 31 w 92"/>
                <a:gd name="T27" fmla="*/ 81 h 210"/>
                <a:gd name="T28" fmla="*/ 43 w 92"/>
                <a:gd name="T29" fmla="*/ 105 h 210"/>
                <a:gd name="T30" fmla="*/ 40 w 92"/>
                <a:gd name="T31" fmla="*/ 43 h 210"/>
                <a:gd name="T32" fmla="*/ 26 w 92"/>
                <a:gd name="T33" fmla="*/ 39 h 210"/>
                <a:gd name="T34" fmla="*/ 8 w 92"/>
                <a:gd name="T35" fmla="*/ 27 h 210"/>
                <a:gd name="T36" fmla="*/ 0 w 92"/>
                <a:gd name="T37" fmla="*/ 0 h 210"/>
                <a:gd name="T38" fmla="*/ 7 w 92"/>
                <a:gd name="T39" fmla="*/ 0 h 210"/>
                <a:gd name="T40" fmla="*/ 23 w 92"/>
                <a:gd name="T41" fmla="*/ 5 h 210"/>
                <a:gd name="T42" fmla="*/ 39 w 92"/>
                <a:gd name="T43" fmla="*/ 23 h 210"/>
                <a:gd name="T44" fmla="*/ 46 w 92"/>
                <a:gd name="T45" fmla="*/ 38 h 210"/>
                <a:gd name="T46" fmla="*/ 51 w 92"/>
                <a:gd name="T47" fmla="*/ 24 h 210"/>
                <a:gd name="T48" fmla="*/ 66 w 92"/>
                <a:gd name="T49" fmla="*/ 8 h 210"/>
                <a:gd name="T50" fmla="*/ 92 w 92"/>
                <a:gd name="T51" fmla="*/ 0 h 210"/>
                <a:gd name="T52" fmla="*/ 90 w 92"/>
                <a:gd name="T53" fmla="*/ 8 h 210"/>
                <a:gd name="T54" fmla="*/ 82 w 92"/>
                <a:gd name="T55" fmla="*/ 25 h 210"/>
                <a:gd name="T56" fmla="*/ 63 w 92"/>
                <a:gd name="T57" fmla="*/ 40 h 210"/>
                <a:gd name="T58" fmla="*/ 49 w 92"/>
                <a:gd name="T59" fmla="*/ 124 h 210"/>
                <a:gd name="T60" fmla="*/ 50 w 92"/>
                <a:gd name="T61" fmla="*/ 116 h 210"/>
                <a:gd name="T62" fmla="*/ 59 w 92"/>
                <a:gd name="T63" fmla="*/ 100 h 210"/>
                <a:gd name="T64" fmla="*/ 81 w 92"/>
                <a:gd name="T65" fmla="*/ 92 h 210"/>
                <a:gd name="T66" fmla="*/ 80 w 92"/>
                <a:gd name="T67" fmla="*/ 98 h 210"/>
                <a:gd name="T68" fmla="*/ 73 w 92"/>
                <a:gd name="T69" fmla="*/ 114 h 210"/>
                <a:gd name="T70" fmla="*/ 59 w 92"/>
                <a:gd name="T71" fmla="*/ 127 h 210"/>
                <a:gd name="T72" fmla="*/ 49 w 92"/>
                <a:gd name="T73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2" h="210">
                  <a:moveTo>
                    <a:pt x="43" y="210"/>
                  </a:moveTo>
                  <a:lnTo>
                    <a:pt x="43" y="162"/>
                  </a:lnTo>
                  <a:lnTo>
                    <a:pt x="40" y="162"/>
                  </a:lnTo>
                  <a:lnTo>
                    <a:pt x="36" y="160"/>
                  </a:lnTo>
                  <a:lnTo>
                    <a:pt x="30" y="159"/>
                  </a:lnTo>
                  <a:lnTo>
                    <a:pt x="23" y="155"/>
                  </a:lnTo>
                  <a:lnTo>
                    <a:pt x="16" y="150"/>
                  </a:lnTo>
                  <a:lnTo>
                    <a:pt x="12" y="141"/>
                  </a:lnTo>
                  <a:lnTo>
                    <a:pt x="11" y="129"/>
                  </a:lnTo>
                  <a:lnTo>
                    <a:pt x="12" y="129"/>
                  </a:lnTo>
                  <a:lnTo>
                    <a:pt x="16" y="129"/>
                  </a:lnTo>
                  <a:lnTo>
                    <a:pt x="23" y="132"/>
                  </a:lnTo>
                  <a:lnTo>
                    <a:pt x="31" y="137"/>
                  </a:lnTo>
                  <a:lnTo>
                    <a:pt x="38" y="145"/>
                  </a:lnTo>
                  <a:lnTo>
                    <a:pt x="43" y="159"/>
                  </a:lnTo>
                  <a:lnTo>
                    <a:pt x="43" y="108"/>
                  </a:lnTo>
                  <a:lnTo>
                    <a:pt x="40" y="108"/>
                  </a:lnTo>
                  <a:lnTo>
                    <a:pt x="35" y="106"/>
                  </a:lnTo>
                  <a:lnTo>
                    <a:pt x="28" y="105"/>
                  </a:lnTo>
                  <a:lnTo>
                    <a:pt x="20" y="101"/>
                  </a:lnTo>
                  <a:lnTo>
                    <a:pt x="12" y="94"/>
                  </a:lnTo>
                  <a:lnTo>
                    <a:pt x="7" y="83"/>
                  </a:lnTo>
                  <a:lnTo>
                    <a:pt x="5" y="70"/>
                  </a:lnTo>
                  <a:lnTo>
                    <a:pt x="7" y="70"/>
                  </a:lnTo>
                  <a:lnTo>
                    <a:pt x="11" y="70"/>
                  </a:lnTo>
                  <a:lnTo>
                    <a:pt x="17" y="71"/>
                  </a:lnTo>
                  <a:lnTo>
                    <a:pt x="24" y="74"/>
                  </a:lnTo>
                  <a:lnTo>
                    <a:pt x="31" y="81"/>
                  </a:lnTo>
                  <a:lnTo>
                    <a:pt x="38" y="90"/>
                  </a:lnTo>
                  <a:lnTo>
                    <a:pt x="43" y="105"/>
                  </a:lnTo>
                  <a:lnTo>
                    <a:pt x="43" y="43"/>
                  </a:lnTo>
                  <a:lnTo>
                    <a:pt x="40" y="43"/>
                  </a:lnTo>
                  <a:lnTo>
                    <a:pt x="34" y="42"/>
                  </a:lnTo>
                  <a:lnTo>
                    <a:pt x="26" y="39"/>
                  </a:lnTo>
                  <a:lnTo>
                    <a:pt x="16" y="35"/>
                  </a:lnTo>
                  <a:lnTo>
                    <a:pt x="8" y="27"/>
                  </a:lnTo>
                  <a:lnTo>
                    <a:pt x="1" y="16"/>
                  </a:lnTo>
                  <a:lnTo>
                    <a:pt x="0" y="0"/>
                  </a:lnTo>
                  <a:lnTo>
                    <a:pt x="1" y="0"/>
                  </a:lnTo>
                  <a:lnTo>
                    <a:pt x="7" y="0"/>
                  </a:lnTo>
                  <a:lnTo>
                    <a:pt x="13" y="1"/>
                  </a:lnTo>
                  <a:lnTo>
                    <a:pt x="23" y="5"/>
                  </a:lnTo>
                  <a:lnTo>
                    <a:pt x="31" y="12"/>
                  </a:lnTo>
                  <a:lnTo>
                    <a:pt x="39" y="23"/>
                  </a:lnTo>
                  <a:lnTo>
                    <a:pt x="46" y="40"/>
                  </a:lnTo>
                  <a:lnTo>
                    <a:pt x="46" y="38"/>
                  </a:lnTo>
                  <a:lnTo>
                    <a:pt x="49" y="32"/>
                  </a:lnTo>
                  <a:lnTo>
                    <a:pt x="51" y="24"/>
                  </a:lnTo>
                  <a:lnTo>
                    <a:pt x="58" y="15"/>
                  </a:lnTo>
                  <a:lnTo>
                    <a:pt x="66" y="8"/>
                  </a:lnTo>
                  <a:lnTo>
                    <a:pt x="77" y="1"/>
                  </a:lnTo>
                  <a:lnTo>
                    <a:pt x="92" y="0"/>
                  </a:lnTo>
                  <a:lnTo>
                    <a:pt x="92" y="1"/>
                  </a:lnTo>
                  <a:lnTo>
                    <a:pt x="90" y="8"/>
                  </a:lnTo>
                  <a:lnTo>
                    <a:pt x="88" y="16"/>
                  </a:lnTo>
                  <a:lnTo>
                    <a:pt x="82" y="25"/>
                  </a:lnTo>
                  <a:lnTo>
                    <a:pt x="74" y="34"/>
                  </a:lnTo>
                  <a:lnTo>
                    <a:pt x="63" y="40"/>
                  </a:lnTo>
                  <a:lnTo>
                    <a:pt x="49" y="43"/>
                  </a:lnTo>
                  <a:lnTo>
                    <a:pt x="49" y="124"/>
                  </a:lnTo>
                  <a:lnTo>
                    <a:pt x="49" y="121"/>
                  </a:lnTo>
                  <a:lnTo>
                    <a:pt x="50" y="116"/>
                  </a:lnTo>
                  <a:lnTo>
                    <a:pt x="53" y="108"/>
                  </a:lnTo>
                  <a:lnTo>
                    <a:pt x="59" y="100"/>
                  </a:lnTo>
                  <a:lnTo>
                    <a:pt x="67" y="94"/>
                  </a:lnTo>
                  <a:lnTo>
                    <a:pt x="81" y="92"/>
                  </a:lnTo>
                  <a:lnTo>
                    <a:pt x="81" y="93"/>
                  </a:lnTo>
                  <a:lnTo>
                    <a:pt x="80" y="98"/>
                  </a:lnTo>
                  <a:lnTo>
                    <a:pt x="77" y="106"/>
                  </a:lnTo>
                  <a:lnTo>
                    <a:pt x="73" y="114"/>
                  </a:lnTo>
                  <a:lnTo>
                    <a:pt x="67" y="121"/>
                  </a:lnTo>
                  <a:lnTo>
                    <a:pt x="59" y="127"/>
                  </a:lnTo>
                  <a:lnTo>
                    <a:pt x="49" y="129"/>
                  </a:lnTo>
                  <a:lnTo>
                    <a:pt x="49" y="210"/>
                  </a:lnTo>
                  <a:lnTo>
                    <a:pt x="43" y="210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0" name="Freeform 16"/>
            <p:cNvSpPr>
              <a:spLocks/>
            </p:cNvSpPr>
            <p:nvPr/>
          </p:nvSpPr>
          <p:spPr bwMode="gray">
            <a:xfrm>
              <a:off x="1566" y="297"/>
              <a:ext cx="128" cy="292"/>
            </a:xfrm>
            <a:custGeom>
              <a:avLst/>
              <a:gdLst>
                <a:gd name="T0" fmla="*/ 61 w 128"/>
                <a:gd name="T1" fmla="*/ 225 h 292"/>
                <a:gd name="T2" fmla="*/ 54 w 128"/>
                <a:gd name="T3" fmla="*/ 225 h 292"/>
                <a:gd name="T4" fmla="*/ 38 w 128"/>
                <a:gd name="T5" fmla="*/ 219 h 292"/>
                <a:gd name="T6" fmla="*/ 23 w 128"/>
                <a:gd name="T7" fmla="*/ 206 h 292"/>
                <a:gd name="T8" fmla="*/ 15 w 128"/>
                <a:gd name="T9" fmla="*/ 180 h 292"/>
                <a:gd name="T10" fmla="*/ 23 w 128"/>
                <a:gd name="T11" fmla="*/ 180 h 292"/>
                <a:gd name="T12" fmla="*/ 38 w 128"/>
                <a:gd name="T13" fmla="*/ 186 h 292"/>
                <a:gd name="T14" fmla="*/ 54 w 128"/>
                <a:gd name="T15" fmla="*/ 205 h 292"/>
                <a:gd name="T16" fmla="*/ 61 w 128"/>
                <a:gd name="T17" fmla="*/ 151 h 292"/>
                <a:gd name="T18" fmla="*/ 52 w 128"/>
                <a:gd name="T19" fmla="*/ 149 h 292"/>
                <a:gd name="T20" fmla="*/ 34 w 128"/>
                <a:gd name="T21" fmla="*/ 144 h 292"/>
                <a:gd name="T22" fmla="*/ 16 w 128"/>
                <a:gd name="T23" fmla="*/ 128 h 292"/>
                <a:gd name="T24" fmla="*/ 8 w 128"/>
                <a:gd name="T25" fmla="*/ 98 h 292"/>
                <a:gd name="T26" fmla="*/ 15 w 128"/>
                <a:gd name="T27" fmla="*/ 97 h 292"/>
                <a:gd name="T28" fmla="*/ 29 w 128"/>
                <a:gd name="T29" fmla="*/ 101 h 292"/>
                <a:gd name="T30" fmla="*/ 47 w 128"/>
                <a:gd name="T31" fmla="*/ 116 h 292"/>
                <a:gd name="T32" fmla="*/ 61 w 128"/>
                <a:gd name="T33" fmla="*/ 147 h 292"/>
                <a:gd name="T34" fmla="*/ 58 w 128"/>
                <a:gd name="T35" fmla="*/ 60 h 292"/>
                <a:gd name="T36" fmla="*/ 44 w 128"/>
                <a:gd name="T37" fmla="*/ 58 h 292"/>
                <a:gd name="T38" fmla="*/ 25 w 128"/>
                <a:gd name="T39" fmla="*/ 50 h 292"/>
                <a:gd name="T40" fmla="*/ 8 w 128"/>
                <a:gd name="T41" fmla="*/ 32 h 292"/>
                <a:gd name="T42" fmla="*/ 0 w 128"/>
                <a:gd name="T43" fmla="*/ 0 h 292"/>
                <a:gd name="T44" fmla="*/ 8 w 128"/>
                <a:gd name="T45" fmla="*/ 0 h 292"/>
                <a:gd name="T46" fmla="*/ 27 w 128"/>
                <a:gd name="T47" fmla="*/ 5 h 292"/>
                <a:gd name="T48" fmla="*/ 48 w 128"/>
                <a:gd name="T49" fmla="*/ 21 h 292"/>
                <a:gd name="T50" fmla="*/ 65 w 128"/>
                <a:gd name="T51" fmla="*/ 56 h 292"/>
                <a:gd name="T52" fmla="*/ 66 w 128"/>
                <a:gd name="T53" fmla="*/ 48 h 292"/>
                <a:gd name="T54" fmla="*/ 77 w 128"/>
                <a:gd name="T55" fmla="*/ 28 h 292"/>
                <a:gd name="T56" fmla="*/ 96 w 128"/>
                <a:gd name="T57" fmla="*/ 9 h 292"/>
                <a:gd name="T58" fmla="*/ 128 w 128"/>
                <a:gd name="T59" fmla="*/ 0 h 292"/>
                <a:gd name="T60" fmla="*/ 127 w 128"/>
                <a:gd name="T61" fmla="*/ 9 h 292"/>
                <a:gd name="T62" fmla="*/ 119 w 128"/>
                <a:gd name="T63" fmla="*/ 31 h 292"/>
                <a:gd name="T64" fmla="*/ 101 w 128"/>
                <a:gd name="T65" fmla="*/ 51 h 292"/>
                <a:gd name="T66" fmla="*/ 67 w 128"/>
                <a:gd name="T67" fmla="*/ 60 h 292"/>
                <a:gd name="T68" fmla="*/ 69 w 128"/>
                <a:gd name="T69" fmla="*/ 170 h 292"/>
                <a:gd name="T70" fmla="*/ 73 w 128"/>
                <a:gd name="T71" fmla="*/ 155 h 292"/>
                <a:gd name="T72" fmla="*/ 86 w 128"/>
                <a:gd name="T73" fmla="*/ 136 h 292"/>
                <a:gd name="T74" fmla="*/ 113 w 128"/>
                <a:gd name="T75" fmla="*/ 128 h 292"/>
                <a:gd name="T76" fmla="*/ 112 w 128"/>
                <a:gd name="T77" fmla="*/ 136 h 292"/>
                <a:gd name="T78" fmla="*/ 105 w 128"/>
                <a:gd name="T79" fmla="*/ 153 h 292"/>
                <a:gd name="T80" fmla="*/ 92 w 128"/>
                <a:gd name="T81" fmla="*/ 172 h 292"/>
                <a:gd name="T82" fmla="*/ 67 w 128"/>
                <a:gd name="T83" fmla="*/ 180 h 292"/>
                <a:gd name="T84" fmla="*/ 61 w 128"/>
                <a:gd name="T85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" h="292">
                  <a:moveTo>
                    <a:pt x="61" y="292"/>
                  </a:moveTo>
                  <a:lnTo>
                    <a:pt x="61" y="225"/>
                  </a:lnTo>
                  <a:lnTo>
                    <a:pt x="58" y="225"/>
                  </a:lnTo>
                  <a:lnTo>
                    <a:pt x="54" y="225"/>
                  </a:lnTo>
                  <a:lnTo>
                    <a:pt x="46" y="222"/>
                  </a:lnTo>
                  <a:lnTo>
                    <a:pt x="38" y="219"/>
                  </a:lnTo>
                  <a:lnTo>
                    <a:pt x="29" y="214"/>
                  </a:lnTo>
                  <a:lnTo>
                    <a:pt x="23" y="206"/>
                  </a:lnTo>
                  <a:lnTo>
                    <a:pt x="17" y="195"/>
                  </a:lnTo>
                  <a:lnTo>
                    <a:pt x="15" y="180"/>
                  </a:lnTo>
                  <a:lnTo>
                    <a:pt x="17" y="180"/>
                  </a:lnTo>
                  <a:lnTo>
                    <a:pt x="23" y="180"/>
                  </a:lnTo>
                  <a:lnTo>
                    <a:pt x="29" y="182"/>
                  </a:lnTo>
                  <a:lnTo>
                    <a:pt x="38" y="186"/>
                  </a:lnTo>
                  <a:lnTo>
                    <a:pt x="47" y="194"/>
                  </a:lnTo>
                  <a:lnTo>
                    <a:pt x="54" y="205"/>
                  </a:lnTo>
                  <a:lnTo>
                    <a:pt x="61" y="221"/>
                  </a:lnTo>
                  <a:lnTo>
                    <a:pt x="61" y="151"/>
                  </a:lnTo>
                  <a:lnTo>
                    <a:pt x="58" y="149"/>
                  </a:lnTo>
                  <a:lnTo>
                    <a:pt x="52" y="149"/>
                  </a:lnTo>
                  <a:lnTo>
                    <a:pt x="44" y="147"/>
                  </a:lnTo>
                  <a:lnTo>
                    <a:pt x="34" y="144"/>
                  </a:lnTo>
                  <a:lnTo>
                    <a:pt x="24" y="137"/>
                  </a:lnTo>
                  <a:lnTo>
                    <a:pt x="16" y="128"/>
                  </a:lnTo>
                  <a:lnTo>
                    <a:pt x="11" y="114"/>
                  </a:lnTo>
                  <a:lnTo>
                    <a:pt x="8" y="98"/>
                  </a:lnTo>
                  <a:lnTo>
                    <a:pt x="9" y="97"/>
                  </a:lnTo>
                  <a:lnTo>
                    <a:pt x="15" y="97"/>
                  </a:lnTo>
                  <a:lnTo>
                    <a:pt x="21" y="98"/>
                  </a:lnTo>
                  <a:lnTo>
                    <a:pt x="29" y="101"/>
                  </a:lnTo>
                  <a:lnTo>
                    <a:pt x="39" y="106"/>
                  </a:lnTo>
                  <a:lnTo>
                    <a:pt x="47" y="116"/>
                  </a:lnTo>
                  <a:lnTo>
                    <a:pt x="55" y="128"/>
                  </a:lnTo>
                  <a:lnTo>
                    <a:pt x="61" y="147"/>
                  </a:lnTo>
                  <a:lnTo>
                    <a:pt x="61" y="60"/>
                  </a:lnTo>
                  <a:lnTo>
                    <a:pt x="58" y="60"/>
                  </a:lnTo>
                  <a:lnTo>
                    <a:pt x="52" y="59"/>
                  </a:lnTo>
                  <a:lnTo>
                    <a:pt x="44" y="58"/>
                  </a:lnTo>
                  <a:lnTo>
                    <a:pt x="35" y="55"/>
                  </a:lnTo>
                  <a:lnTo>
                    <a:pt x="25" y="50"/>
                  </a:lnTo>
                  <a:lnTo>
                    <a:pt x="16" y="43"/>
                  </a:lnTo>
                  <a:lnTo>
                    <a:pt x="8" y="32"/>
                  </a:lnTo>
                  <a:lnTo>
                    <a:pt x="3" y="19"/>
                  </a:lnTo>
                  <a:lnTo>
                    <a:pt x="0" y="0"/>
                  </a:lnTo>
                  <a:lnTo>
                    <a:pt x="3" y="0"/>
                  </a:lnTo>
                  <a:lnTo>
                    <a:pt x="8" y="0"/>
                  </a:lnTo>
                  <a:lnTo>
                    <a:pt x="16" y="1"/>
                  </a:lnTo>
                  <a:lnTo>
                    <a:pt x="27" y="5"/>
                  </a:lnTo>
                  <a:lnTo>
                    <a:pt x="38" y="10"/>
                  </a:lnTo>
                  <a:lnTo>
                    <a:pt x="48" y="21"/>
                  </a:lnTo>
                  <a:lnTo>
                    <a:pt x="56" y="36"/>
                  </a:lnTo>
                  <a:lnTo>
                    <a:pt x="65" y="56"/>
                  </a:lnTo>
                  <a:lnTo>
                    <a:pt x="65" y="54"/>
                  </a:lnTo>
                  <a:lnTo>
                    <a:pt x="66" y="48"/>
                  </a:lnTo>
                  <a:lnTo>
                    <a:pt x="70" y="39"/>
                  </a:lnTo>
                  <a:lnTo>
                    <a:pt x="77" y="28"/>
                  </a:lnTo>
                  <a:lnTo>
                    <a:pt x="85" y="19"/>
                  </a:lnTo>
                  <a:lnTo>
                    <a:pt x="96" y="9"/>
                  </a:lnTo>
                  <a:lnTo>
                    <a:pt x="110" y="2"/>
                  </a:lnTo>
                  <a:lnTo>
                    <a:pt x="128" y="0"/>
                  </a:lnTo>
                  <a:lnTo>
                    <a:pt x="128" y="2"/>
                  </a:lnTo>
                  <a:lnTo>
                    <a:pt x="127" y="9"/>
                  </a:lnTo>
                  <a:lnTo>
                    <a:pt x="124" y="19"/>
                  </a:lnTo>
                  <a:lnTo>
                    <a:pt x="119" y="31"/>
                  </a:lnTo>
                  <a:lnTo>
                    <a:pt x="112" y="41"/>
                  </a:lnTo>
                  <a:lnTo>
                    <a:pt x="101" y="51"/>
                  </a:lnTo>
                  <a:lnTo>
                    <a:pt x="86" y="58"/>
                  </a:lnTo>
                  <a:lnTo>
                    <a:pt x="67" y="60"/>
                  </a:lnTo>
                  <a:lnTo>
                    <a:pt x="67" y="172"/>
                  </a:lnTo>
                  <a:lnTo>
                    <a:pt x="69" y="170"/>
                  </a:lnTo>
                  <a:lnTo>
                    <a:pt x="70" y="164"/>
                  </a:lnTo>
                  <a:lnTo>
                    <a:pt x="73" y="155"/>
                  </a:lnTo>
                  <a:lnTo>
                    <a:pt x="78" y="145"/>
                  </a:lnTo>
                  <a:lnTo>
                    <a:pt x="86" y="136"/>
                  </a:lnTo>
                  <a:lnTo>
                    <a:pt x="97" y="130"/>
                  </a:lnTo>
                  <a:lnTo>
                    <a:pt x="113" y="128"/>
                  </a:lnTo>
                  <a:lnTo>
                    <a:pt x="113" y="130"/>
                  </a:lnTo>
                  <a:lnTo>
                    <a:pt x="112" y="136"/>
                  </a:lnTo>
                  <a:lnTo>
                    <a:pt x="109" y="144"/>
                  </a:lnTo>
                  <a:lnTo>
                    <a:pt x="105" y="153"/>
                  </a:lnTo>
                  <a:lnTo>
                    <a:pt x="100" y="163"/>
                  </a:lnTo>
                  <a:lnTo>
                    <a:pt x="92" y="172"/>
                  </a:lnTo>
                  <a:lnTo>
                    <a:pt x="82" y="178"/>
                  </a:lnTo>
                  <a:lnTo>
                    <a:pt x="67" y="180"/>
                  </a:lnTo>
                  <a:lnTo>
                    <a:pt x="67" y="292"/>
                  </a:lnTo>
                  <a:lnTo>
                    <a:pt x="61" y="292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1" name="Freeform 17"/>
            <p:cNvSpPr>
              <a:spLocks/>
            </p:cNvSpPr>
            <p:nvPr/>
          </p:nvSpPr>
          <p:spPr bwMode="gray">
            <a:xfrm>
              <a:off x="2596" y="332"/>
              <a:ext cx="68" cy="257"/>
            </a:xfrm>
            <a:custGeom>
              <a:avLst/>
              <a:gdLst>
                <a:gd name="T0" fmla="*/ 31 w 68"/>
                <a:gd name="T1" fmla="*/ 164 h 257"/>
                <a:gd name="T2" fmla="*/ 23 w 68"/>
                <a:gd name="T3" fmla="*/ 163 h 257"/>
                <a:gd name="T4" fmla="*/ 8 w 68"/>
                <a:gd name="T5" fmla="*/ 155 h 257"/>
                <a:gd name="T6" fmla="*/ 0 w 68"/>
                <a:gd name="T7" fmla="*/ 132 h 257"/>
                <a:gd name="T8" fmla="*/ 7 w 68"/>
                <a:gd name="T9" fmla="*/ 132 h 257"/>
                <a:gd name="T10" fmla="*/ 22 w 68"/>
                <a:gd name="T11" fmla="*/ 139 h 257"/>
                <a:gd name="T12" fmla="*/ 31 w 68"/>
                <a:gd name="T13" fmla="*/ 160 h 257"/>
                <a:gd name="T14" fmla="*/ 29 w 68"/>
                <a:gd name="T15" fmla="*/ 101 h 257"/>
                <a:gd name="T16" fmla="*/ 16 w 68"/>
                <a:gd name="T17" fmla="*/ 97 h 257"/>
                <a:gd name="T18" fmla="*/ 3 w 68"/>
                <a:gd name="T19" fmla="*/ 83 h 257"/>
                <a:gd name="T20" fmla="*/ 3 w 68"/>
                <a:gd name="T21" fmla="*/ 70 h 257"/>
                <a:gd name="T22" fmla="*/ 15 w 68"/>
                <a:gd name="T23" fmla="*/ 74 h 257"/>
                <a:gd name="T24" fmla="*/ 27 w 68"/>
                <a:gd name="T25" fmla="*/ 86 h 257"/>
                <a:gd name="T26" fmla="*/ 31 w 68"/>
                <a:gd name="T27" fmla="*/ 31 h 257"/>
                <a:gd name="T28" fmla="*/ 33 w 68"/>
                <a:gd name="T29" fmla="*/ 23 h 257"/>
                <a:gd name="T30" fmla="*/ 41 w 68"/>
                <a:gd name="T31" fmla="*/ 8 h 257"/>
                <a:gd name="T32" fmla="*/ 62 w 68"/>
                <a:gd name="T33" fmla="*/ 0 h 257"/>
                <a:gd name="T34" fmla="*/ 61 w 68"/>
                <a:gd name="T35" fmla="*/ 8 h 257"/>
                <a:gd name="T36" fmla="*/ 53 w 68"/>
                <a:gd name="T37" fmla="*/ 23 h 257"/>
                <a:gd name="T38" fmla="*/ 35 w 68"/>
                <a:gd name="T39" fmla="*/ 31 h 257"/>
                <a:gd name="T40" fmla="*/ 35 w 68"/>
                <a:gd name="T41" fmla="*/ 75 h 257"/>
                <a:gd name="T42" fmla="*/ 39 w 68"/>
                <a:gd name="T43" fmla="*/ 62 h 257"/>
                <a:gd name="T44" fmla="*/ 54 w 68"/>
                <a:gd name="T45" fmla="*/ 48 h 257"/>
                <a:gd name="T46" fmla="*/ 68 w 68"/>
                <a:gd name="T47" fmla="*/ 48 h 257"/>
                <a:gd name="T48" fmla="*/ 66 w 68"/>
                <a:gd name="T49" fmla="*/ 59 h 257"/>
                <a:gd name="T50" fmla="*/ 58 w 68"/>
                <a:gd name="T51" fmla="*/ 72 h 257"/>
                <a:gd name="T52" fmla="*/ 35 w 68"/>
                <a:gd name="T53" fmla="*/ 82 h 257"/>
                <a:gd name="T54" fmla="*/ 35 w 68"/>
                <a:gd name="T55" fmla="*/ 143 h 257"/>
                <a:gd name="T56" fmla="*/ 38 w 68"/>
                <a:gd name="T57" fmla="*/ 132 h 257"/>
                <a:gd name="T58" fmla="*/ 49 w 68"/>
                <a:gd name="T59" fmla="*/ 122 h 257"/>
                <a:gd name="T60" fmla="*/ 60 w 68"/>
                <a:gd name="T61" fmla="*/ 122 h 257"/>
                <a:gd name="T62" fmla="*/ 58 w 68"/>
                <a:gd name="T63" fmla="*/ 133 h 257"/>
                <a:gd name="T64" fmla="*/ 47 w 68"/>
                <a:gd name="T65" fmla="*/ 144 h 257"/>
                <a:gd name="T66" fmla="*/ 35 w 68"/>
                <a:gd name="T67" fmla="*/ 257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257">
                  <a:moveTo>
                    <a:pt x="31" y="257"/>
                  </a:moveTo>
                  <a:lnTo>
                    <a:pt x="31" y="164"/>
                  </a:lnTo>
                  <a:lnTo>
                    <a:pt x="29" y="163"/>
                  </a:lnTo>
                  <a:lnTo>
                    <a:pt x="23" y="163"/>
                  </a:lnTo>
                  <a:lnTo>
                    <a:pt x="16" y="160"/>
                  </a:lnTo>
                  <a:lnTo>
                    <a:pt x="8" y="155"/>
                  </a:lnTo>
                  <a:lnTo>
                    <a:pt x="3" y="145"/>
                  </a:lnTo>
                  <a:lnTo>
                    <a:pt x="0" y="132"/>
                  </a:lnTo>
                  <a:lnTo>
                    <a:pt x="3" y="132"/>
                  </a:lnTo>
                  <a:lnTo>
                    <a:pt x="7" y="132"/>
                  </a:lnTo>
                  <a:lnTo>
                    <a:pt x="15" y="135"/>
                  </a:lnTo>
                  <a:lnTo>
                    <a:pt x="22" y="139"/>
                  </a:lnTo>
                  <a:lnTo>
                    <a:pt x="27" y="147"/>
                  </a:lnTo>
                  <a:lnTo>
                    <a:pt x="31" y="160"/>
                  </a:lnTo>
                  <a:lnTo>
                    <a:pt x="31" y="101"/>
                  </a:lnTo>
                  <a:lnTo>
                    <a:pt x="29" y="101"/>
                  </a:lnTo>
                  <a:lnTo>
                    <a:pt x="23" y="99"/>
                  </a:lnTo>
                  <a:lnTo>
                    <a:pt x="16" y="97"/>
                  </a:lnTo>
                  <a:lnTo>
                    <a:pt x="8" y="91"/>
                  </a:lnTo>
                  <a:lnTo>
                    <a:pt x="3" y="83"/>
                  </a:lnTo>
                  <a:lnTo>
                    <a:pt x="0" y="70"/>
                  </a:lnTo>
                  <a:lnTo>
                    <a:pt x="3" y="70"/>
                  </a:lnTo>
                  <a:lnTo>
                    <a:pt x="7" y="71"/>
                  </a:lnTo>
                  <a:lnTo>
                    <a:pt x="15" y="74"/>
                  </a:lnTo>
                  <a:lnTo>
                    <a:pt x="22" y="78"/>
                  </a:lnTo>
                  <a:lnTo>
                    <a:pt x="27" y="86"/>
                  </a:lnTo>
                  <a:lnTo>
                    <a:pt x="31" y="97"/>
                  </a:lnTo>
                  <a:lnTo>
                    <a:pt x="31" y="31"/>
                  </a:lnTo>
                  <a:lnTo>
                    <a:pt x="31" y="28"/>
                  </a:lnTo>
                  <a:lnTo>
                    <a:pt x="33" y="23"/>
                  </a:lnTo>
                  <a:lnTo>
                    <a:pt x="35" y="15"/>
                  </a:lnTo>
                  <a:lnTo>
                    <a:pt x="41" y="8"/>
                  </a:lnTo>
                  <a:lnTo>
                    <a:pt x="50" y="2"/>
                  </a:lnTo>
                  <a:lnTo>
                    <a:pt x="62" y="0"/>
                  </a:lnTo>
                  <a:lnTo>
                    <a:pt x="62" y="2"/>
                  </a:lnTo>
                  <a:lnTo>
                    <a:pt x="61" y="8"/>
                  </a:lnTo>
                  <a:lnTo>
                    <a:pt x="58" y="15"/>
                  </a:lnTo>
                  <a:lnTo>
                    <a:pt x="53" y="23"/>
                  </a:lnTo>
                  <a:lnTo>
                    <a:pt x="46" y="28"/>
                  </a:lnTo>
                  <a:lnTo>
                    <a:pt x="35" y="31"/>
                  </a:lnTo>
                  <a:lnTo>
                    <a:pt x="35" y="78"/>
                  </a:lnTo>
                  <a:lnTo>
                    <a:pt x="35" y="75"/>
                  </a:lnTo>
                  <a:lnTo>
                    <a:pt x="37" y="70"/>
                  </a:lnTo>
                  <a:lnTo>
                    <a:pt x="39" y="62"/>
                  </a:lnTo>
                  <a:lnTo>
                    <a:pt x="45" y="55"/>
                  </a:lnTo>
                  <a:lnTo>
                    <a:pt x="54" y="48"/>
                  </a:lnTo>
                  <a:lnTo>
                    <a:pt x="66" y="47"/>
                  </a:lnTo>
                  <a:lnTo>
                    <a:pt x="68" y="48"/>
                  </a:lnTo>
                  <a:lnTo>
                    <a:pt x="68" y="52"/>
                  </a:lnTo>
                  <a:lnTo>
                    <a:pt x="66" y="59"/>
                  </a:lnTo>
                  <a:lnTo>
                    <a:pt x="64" y="66"/>
                  </a:lnTo>
                  <a:lnTo>
                    <a:pt x="58" y="72"/>
                  </a:lnTo>
                  <a:lnTo>
                    <a:pt x="50" y="78"/>
                  </a:lnTo>
                  <a:lnTo>
                    <a:pt x="35" y="82"/>
                  </a:lnTo>
                  <a:lnTo>
                    <a:pt x="35" y="144"/>
                  </a:lnTo>
                  <a:lnTo>
                    <a:pt x="35" y="143"/>
                  </a:lnTo>
                  <a:lnTo>
                    <a:pt x="37" y="139"/>
                  </a:lnTo>
                  <a:lnTo>
                    <a:pt x="38" y="132"/>
                  </a:lnTo>
                  <a:lnTo>
                    <a:pt x="42" y="126"/>
                  </a:lnTo>
                  <a:lnTo>
                    <a:pt x="49" y="122"/>
                  </a:lnTo>
                  <a:lnTo>
                    <a:pt x="58" y="121"/>
                  </a:lnTo>
                  <a:lnTo>
                    <a:pt x="60" y="122"/>
                  </a:lnTo>
                  <a:lnTo>
                    <a:pt x="60" y="126"/>
                  </a:lnTo>
                  <a:lnTo>
                    <a:pt x="58" y="133"/>
                  </a:lnTo>
                  <a:lnTo>
                    <a:pt x="56" y="139"/>
                  </a:lnTo>
                  <a:lnTo>
                    <a:pt x="47" y="144"/>
                  </a:lnTo>
                  <a:lnTo>
                    <a:pt x="35" y="148"/>
                  </a:lnTo>
                  <a:lnTo>
                    <a:pt x="35" y="257"/>
                  </a:lnTo>
                  <a:lnTo>
                    <a:pt x="31" y="257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2" name="Freeform 18"/>
            <p:cNvSpPr>
              <a:spLocks/>
            </p:cNvSpPr>
            <p:nvPr/>
          </p:nvSpPr>
          <p:spPr bwMode="gray">
            <a:xfrm>
              <a:off x="1672" y="164"/>
              <a:ext cx="111" cy="425"/>
            </a:xfrm>
            <a:custGeom>
              <a:avLst/>
              <a:gdLst>
                <a:gd name="T0" fmla="*/ 52 w 111"/>
                <a:gd name="T1" fmla="*/ 272 h 425"/>
                <a:gd name="T2" fmla="*/ 44 w 111"/>
                <a:gd name="T3" fmla="*/ 270 h 425"/>
                <a:gd name="T4" fmla="*/ 26 w 111"/>
                <a:gd name="T5" fmla="*/ 265 h 425"/>
                <a:gd name="T6" fmla="*/ 8 w 111"/>
                <a:gd name="T7" fmla="*/ 249 h 425"/>
                <a:gd name="T8" fmla="*/ 0 w 111"/>
                <a:gd name="T9" fmla="*/ 219 h 425"/>
                <a:gd name="T10" fmla="*/ 8 w 111"/>
                <a:gd name="T11" fmla="*/ 219 h 425"/>
                <a:gd name="T12" fmla="*/ 25 w 111"/>
                <a:gd name="T13" fmla="*/ 223 h 425"/>
                <a:gd name="T14" fmla="*/ 41 w 111"/>
                <a:gd name="T15" fmla="*/ 235 h 425"/>
                <a:gd name="T16" fmla="*/ 52 w 111"/>
                <a:gd name="T17" fmla="*/ 265 h 425"/>
                <a:gd name="T18" fmla="*/ 50 w 111"/>
                <a:gd name="T19" fmla="*/ 168 h 425"/>
                <a:gd name="T20" fmla="*/ 35 w 111"/>
                <a:gd name="T21" fmla="*/ 165 h 425"/>
                <a:gd name="T22" fmla="*/ 17 w 111"/>
                <a:gd name="T23" fmla="*/ 156 h 425"/>
                <a:gd name="T24" fmla="*/ 3 w 111"/>
                <a:gd name="T25" fmla="*/ 134 h 425"/>
                <a:gd name="T26" fmla="*/ 3 w 111"/>
                <a:gd name="T27" fmla="*/ 116 h 425"/>
                <a:gd name="T28" fmla="*/ 19 w 111"/>
                <a:gd name="T29" fmla="*/ 120 h 425"/>
                <a:gd name="T30" fmla="*/ 39 w 111"/>
                <a:gd name="T31" fmla="*/ 133 h 425"/>
                <a:gd name="T32" fmla="*/ 52 w 111"/>
                <a:gd name="T33" fmla="*/ 161 h 425"/>
                <a:gd name="T34" fmla="*/ 53 w 111"/>
                <a:gd name="T35" fmla="*/ 50 h 425"/>
                <a:gd name="T36" fmla="*/ 54 w 111"/>
                <a:gd name="T37" fmla="*/ 36 h 425"/>
                <a:gd name="T38" fmla="*/ 65 w 111"/>
                <a:gd name="T39" fmla="*/ 17 h 425"/>
                <a:gd name="T40" fmla="*/ 87 w 111"/>
                <a:gd name="T41" fmla="*/ 3 h 425"/>
                <a:gd name="T42" fmla="*/ 103 w 111"/>
                <a:gd name="T43" fmla="*/ 3 h 425"/>
                <a:gd name="T44" fmla="*/ 99 w 111"/>
                <a:gd name="T45" fmla="*/ 21 h 425"/>
                <a:gd name="T46" fmla="*/ 84 w 111"/>
                <a:gd name="T47" fmla="*/ 42 h 425"/>
                <a:gd name="T48" fmla="*/ 58 w 111"/>
                <a:gd name="T49" fmla="*/ 52 h 425"/>
                <a:gd name="T50" fmla="*/ 58 w 111"/>
                <a:gd name="T51" fmla="*/ 127 h 425"/>
                <a:gd name="T52" fmla="*/ 61 w 111"/>
                <a:gd name="T53" fmla="*/ 112 h 425"/>
                <a:gd name="T54" fmla="*/ 72 w 111"/>
                <a:gd name="T55" fmla="*/ 94 h 425"/>
                <a:gd name="T56" fmla="*/ 93 w 111"/>
                <a:gd name="T57" fmla="*/ 80 h 425"/>
                <a:gd name="T58" fmla="*/ 111 w 111"/>
                <a:gd name="T59" fmla="*/ 80 h 425"/>
                <a:gd name="T60" fmla="*/ 111 w 111"/>
                <a:gd name="T61" fmla="*/ 91 h 425"/>
                <a:gd name="T62" fmla="*/ 107 w 111"/>
                <a:gd name="T63" fmla="*/ 108 h 425"/>
                <a:gd name="T64" fmla="*/ 91 w 111"/>
                <a:gd name="T65" fmla="*/ 126 h 425"/>
                <a:gd name="T66" fmla="*/ 58 w 111"/>
                <a:gd name="T67" fmla="*/ 135 h 425"/>
                <a:gd name="T68" fmla="*/ 58 w 111"/>
                <a:gd name="T69" fmla="*/ 236 h 425"/>
                <a:gd name="T70" fmla="*/ 61 w 111"/>
                <a:gd name="T71" fmla="*/ 223 h 425"/>
                <a:gd name="T72" fmla="*/ 73 w 111"/>
                <a:gd name="T73" fmla="*/ 208 h 425"/>
                <a:gd name="T74" fmla="*/ 97 w 111"/>
                <a:gd name="T75" fmla="*/ 200 h 425"/>
                <a:gd name="T76" fmla="*/ 99 w 111"/>
                <a:gd name="T77" fmla="*/ 207 h 425"/>
                <a:gd name="T78" fmla="*/ 97 w 111"/>
                <a:gd name="T79" fmla="*/ 220 h 425"/>
                <a:gd name="T80" fmla="*/ 87 w 111"/>
                <a:gd name="T81" fmla="*/ 235 h 425"/>
                <a:gd name="T82" fmla="*/ 58 w 111"/>
                <a:gd name="T83" fmla="*/ 245 h 425"/>
                <a:gd name="T84" fmla="*/ 52 w 111"/>
                <a:gd name="T85" fmla="*/ 425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1" h="425">
                  <a:moveTo>
                    <a:pt x="52" y="425"/>
                  </a:moveTo>
                  <a:lnTo>
                    <a:pt x="52" y="272"/>
                  </a:lnTo>
                  <a:lnTo>
                    <a:pt x="50" y="270"/>
                  </a:lnTo>
                  <a:lnTo>
                    <a:pt x="44" y="270"/>
                  </a:lnTo>
                  <a:lnTo>
                    <a:pt x="35" y="269"/>
                  </a:lnTo>
                  <a:lnTo>
                    <a:pt x="26" y="265"/>
                  </a:lnTo>
                  <a:lnTo>
                    <a:pt x="17" y="258"/>
                  </a:lnTo>
                  <a:lnTo>
                    <a:pt x="8" y="249"/>
                  </a:lnTo>
                  <a:lnTo>
                    <a:pt x="3" y="236"/>
                  </a:lnTo>
                  <a:lnTo>
                    <a:pt x="0" y="219"/>
                  </a:lnTo>
                  <a:lnTo>
                    <a:pt x="3" y="219"/>
                  </a:lnTo>
                  <a:lnTo>
                    <a:pt x="8" y="219"/>
                  </a:lnTo>
                  <a:lnTo>
                    <a:pt x="15" y="220"/>
                  </a:lnTo>
                  <a:lnTo>
                    <a:pt x="25" y="223"/>
                  </a:lnTo>
                  <a:lnTo>
                    <a:pt x="33" y="227"/>
                  </a:lnTo>
                  <a:lnTo>
                    <a:pt x="41" y="235"/>
                  </a:lnTo>
                  <a:lnTo>
                    <a:pt x="48" y="247"/>
                  </a:lnTo>
                  <a:lnTo>
                    <a:pt x="52" y="265"/>
                  </a:lnTo>
                  <a:lnTo>
                    <a:pt x="52" y="168"/>
                  </a:lnTo>
                  <a:lnTo>
                    <a:pt x="50" y="168"/>
                  </a:lnTo>
                  <a:lnTo>
                    <a:pt x="44" y="168"/>
                  </a:lnTo>
                  <a:lnTo>
                    <a:pt x="35" y="165"/>
                  </a:lnTo>
                  <a:lnTo>
                    <a:pt x="26" y="161"/>
                  </a:lnTo>
                  <a:lnTo>
                    <a:pt x="17" y="156"/>
                  </a:lnTo>
                  <a:lnTo>
                    <a:pt x="8" y="146"/>
                  </a:lnTo>
                  <a:lnTo>
                    <a:pt x="3" y="134"/>
                  </a:lnTo>
                  <a:lnTo>
                    <a:pt x="0" y="116"/>
                  </a:lnTo>
                  <a:lnTo>
                    <a:pt x="3" y="116"/>
                  </a:lnTo>
                  <a:lnTo>
                    <a:pt x="10" y="118"/>
                  </a:lnTo>
                  <a:lnTo>
                    <a:pt x="19" y="120"/>
                  </a:lnTo>
                  <a:lnTo>
                    <a:pt x="29" y="125"/>
                  </a:lnTo>
                  <a:lnTo>
                    <a:pt x="39" y="133"/>
                  </a:lnTo>
                  <a:lnTo>
                    <a:pt x="48" y="145"/>
                  </a:lnTo>
                  <a:lnTo>
                    <a:pt x="52" y="161"/>
                  </a:lnTo>
                  <a:lnTo>
                    <a:pt x="52" y="52"/>
                  </a:lnTo>
                  <a:lnTo>
                    <a:pt x="53" y="50"/>
                  </a:lnTo>
                  <a:lnTo>
                    <a:pt x="53" y="44"/>
                  </a:lnTo>
                  <a:lnTo>
                    <a:pt x="54" y="36"/>
                  </a:lnTo>
                  <a:lnTo>
                    <a:pt x="58" y="26"/>
                  </a:lnTo>
                  <a:lnTo>
                    <a:pt x="65" y="17"/>
                  </a:lnTo>
                  <a:lnTo>
                    <a:pt x="75" y="9"/>
                  </a:lnTo>
                  <a:lnTo>
                    <a:pt x="87" y="3"/>
                  </a:lnTo>
                  <a:lnTo>
                    <a:pt x="104" y="0"/>
                  </a:lnTo>
                  <a:lnTo>
                    <a:pt x="103" y="3"/>
                  </a:lnTo>
                  <a:lnTo>
                    <a:pt x="102" y="11"/>
                  </a:lnTo>
                  <a:lnTo>
                    <a:pt x="99" y="21"/>
                  </a:lnTo>
                  <a:lnTo>
                    <a:pt x="92" y="32"/>
                  </a:lnTo>
                  <a:lnTo>
                    <a:pt x="84" y="42"/>
                  </a:lnTo>
                  <a:lnTo>
                    <a:pt x="73" y="49"/>
                  </a:lnTo>
                  <a:lnTo>
                    <a:pt x="58" y="52"/>
                  </a:lnTo>
                  <a:lnTo>
                    <a:pt x="58" y="130"/>
                  </a:lnTo>
                  <a:lnTo>
                    <a:pt x="58" y="127"/>
                  </a:lnTo>
                  <a:lnTo>
                    <a:pt x="60" y="122"/>
                  </a:lnTo>
                  <a:lnTo>
                    <a:pt x="61" y="112"/>
                  </a:lnTo>
                  <a:lnTo>
                    <a:pt x="65" y="103"/>
                  </a:lnTo>
                  <a:lnTo>
                    <a:pt x="72" y="94"/>
                  </a:lnTo>
                  <a:lnTo>
                    <a:pt x="80" y="85"/>
                  </a:lnTo>
                  <a:lnTo>
                    <a:pt x="93" y="80"/>
                  </a:lnTo>
                  <a:lnTo>
                    <a:pt x="110" y="77"/>
                  </a:lnTo>
                  <a:lnTo>
                    <a:pt x="111" y="80"/>
                  </a:lnTo>
                  <a:lnTo>
                    <a:pt x="111" y="84"/>
                  </a:lnTo>
                  <a:lnTo>
                    <a:pt x="111" y="91"/>
                  </a:lnTo>
                  <a:lnTo>
                    <a:pt x="110" y="100"/>
                  </a:lnTo>
                  <a:lnTo>
                    <a:pt x="107" y="108"/>
                  </a:lnTo>
                  <a:lnTo>
                    <a:pt x="100" y="118"/>
                  </a:lnTo>
                  <a:lnTo>
                    <a:pt x="91" y="126"/>
                  </a:lnTo>
                  <a:lnTo>
                    <a:pt x="77" y="133"/>
                  </a:lnTo>
                  <a:lnTo>
                    <a:pt x="58" y="135"/>
                  </a:lnTo>
                  <a:lnTo>
                    <a:pt x="58" y="239"/>
                  </a:lnTo>
                  <a:lnTo>
                    <a:pt x="58" y="236"/>
                  </a:lnTo>
                  <a:lnTo>
                    <a:pt x="60" y="231"/>
                  </a:lnTo>
                  <a:lnTo>
                    <a:pt x="61" y="223"/>
                  </a:lnTo>
                  <a:lnTo>
                    <a:pt x="66" y="215"/>
                  </a:lnTo>
                  <a:lnTo>
                    <a:pt x="73" y="208"/>
                  </a:lnTo>
                  <a:lnTo>
                    <a:pt x="83" y="203"/>
                  </a:lnTo>
                  <a:lnTo>
                    <a:pt x="97" y="200"/>
                  </a:lnTo>
                  <a:lnTo>
                    <a:pt x="97" y="201"/>
                  </a:lnTo>
                  <a:lnTo>
                    <a:pt x="99" y="207"/>
                  </a:lnTo>
                  <a:lnTo>
                    <a:pt x="99" y="212"/>
                  </a:lnTo>
                  <a:lnTo>
                    <a:pt x="97" y="220"/>
                  </a:lnTo>
                  <a:lnTo>
                    <a:pt x="93" y="228"/>
                  </a:lnTo>
                  <a:lnTo>
                    <a:pt x="87" y="235"/>
                  </a:lnTo>
                  <a:lnTo>
                    <a:pt x="75" y="242"/>
                  </a:lnTo>
                  <a:lnTo>
                    <a:pt x="58" y="245"/>
                  </a:lnTo>
                  <a:lnTo>
                    <a:pt x="58" y="425"/>
                  </a:lnTo>
                  <a:lnTo>
                    <a:pt x="52" y="425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3" name="Freeform 19"/>
            <p:cNvSpPr>
              <a:spLocks/>
            </p:cNvSpPr>
            <p:nvPr/>
          </p:nvSpPr>
          <p:spPr bwMode="gray">
            <a:xfrm>
              <a:off x="2065" y="361"/>
              <a:ext cx="100" cy="228"/>
            </a:xfrm>
            <a:custGeom>
              <a:avLst/>
              <a:gdLst>
                <a:gd name="T0" fmla="*/ 52 w 100"/>
                <a:gd name="T1" fmla="*/ 176 h 228"/>
                <a:gd name="T2" fmla="*/ 59 w 100"/>
                <a:gd name="T3" fmla="*/ 176 h 228"/>
                <a:gd name="T4" fmla="*/ 74 w 100"/>
                <a:gd name="T5" fmla="*/ 169 h 228"/>
                <a:gd name="T6" fmla="*/ 86 w 100"/>
                <a:gd name="T7" fmla="*/ 154 h 228"/>
                <a:gd name="T8" fmla="*/ 86 w 100"/>
                <a:gd name="T9" fmla="*/ 141 h 228"/>
                <a:gd name="T10" fmla="*/ 74 w 100"/>
                <a:gd name="T11" fmla="*/ 143 h 228"/>
                <a:gd name="T12" fmla="*/ 58 w 100"/>
                <a:gd name="T13" fmla="*/ 158 h 228"/>
                <a:gd name="T14" fmla="*/ 52 w 100"/>
                <a:gd name="T15" fmla="*/ 118 h 228"/>
                <a:gd name="T16" fmla="*/ 61 w 100"/>
                <a:gd name="T17" fmla="*/ 116 h 228"/>
                <a:gd name="T18" fmla="*/ 78 w 100"/>
                <a:gd name="T19" fmla="*/ 110 h 228"/>
                <a:gd name="T20" fmla="*/ 92 w 100"/>
                <a:gd name="T21" fmla="*/ 92 h 228"/>
                <a:gd name="T22" fmla="*/ 92 w 100"/>
                <a:gd name="T23" fmla="*/ 77 h 228"/>
                <a:gd name="T24" fmla="*/ 81 w 100"/>
                <a:gd name="T25" fmla="*/ 79 h 228"/>
                <a:gd name="T26" fmla="*/ 65 w 100"/>
                <a:gd name="T27" fmla="*/ 88 h 228"/>
                <a:gd name="T28" fmla="*/ 52 w 100"/>
                <a:gd name="T29" fmla="*/ 115 h 228"/>
                <a:gd name="T30" fmla="*/ 55 w 100"/>
                <a:gd name="T31" fmla="*/ 48 h 228"/>
                <a:gd name="T32" fmla="*/ 67 w 100"/>
                <a:gd name="T33" fmla="*/ 45 h 228"/>
                <a:gd name="T34" fmla="*/ 85 w 100"/>
                <a:gd name="T35" fmla="*/ 37 h 228"/>
                <a:gd name="T36" fmla="*/ 97 w 100"/>
                <a:gd name="T37" fmla="*/ 17 h 228"/>
                <a:gd name="T38" fmla="*/ 97 w 100"/>
                <a:gd name="T39" fmla="*/ 0 h 228"/>
                <a:gd name="T40" fmla="*/ 83 w 100"/>
                <a:gd name="T41" fmla="*/ 3 h 228"/>
                <a:gd name="T42" fmla="*/ 65 w 100"/>
                <a:gd name="T43" fmla="*/ 14 h 228"/>
                <a:gd name="T44" fmla="*/ 50 w 100"/>
                <a:gd name="T45" fmla="*/ 45 h 228"/>
                <a:gd name="T46" fmla="*/ 47 w 100"/>
                <a:gd name="T47" fmla="*/ 35 h 228"/>
                <a:gd name="T48" fmla="*/ 38 w 100"/>
                <a:gd name="T49" fmla="*/ 18 h 228"/>
                <a:gd name="T50" fmla="*/ 16 w 100"/>
                <a:gd name="T51" fmla="*/ 3 h 228"/>
                <a:gd name="T52" fmla="*/ 1 w 100"/>
                <a:gd name="T53" fmla="*/ 3 h 228"/>
                <a:gd name="T54" fmla="*/ 5 w 100"/>
                <a:gd name="T55" fmla="*/ 19 h 228"/>
                <a:gd name="T56" fmla="*/ 19 w 100"/>
                <a:gd name="T57" fmla="*/ 38 h 228"/>
                <a:gd name="T58" fmla="*/ 47 w 100"/>
                <a:gd name="T59" fmla="*/ 48 h 228"/>
                <a:gd name="T60" fmla="*/ 47 w 100"/>
                <a:gd name="T61" fmla="*/ 132 h 228"/>
                <a:gd name="T62" fmla="*/ 42 w 100"/>
                <a:gd name="T63" fmla="*/ 118 h 228"/>
                <a:gd name="T64" fmla="*/ 25 w 100"/>
                <a:gd name="T65" fmla="*/ 103 h 228"/>
                <a:gd name="T66" fmla="*/ 12 w 100"/>
                <a:gd name="T67" fmla="*/ 103 h 228"/>
                <a:gd name="T68" fmla="*/ 16 w 100"/>
                <a:gd name="T69" fmla="*/ 116 h 228"/>
                <a:gd name="T70" fmla="*/ 25 w 100"/>
                <a:gd name="T71" fmla="*/ 132 h 228"/>
                <a:gd name="T72" fmla="*/ 47 w 100"/>
                <a:gd name="T73" fmla="*/ 141 h 228"/>
                <a:gd name="T74" fmla="*/ 52 w 100"/>
                <a:gd name="T75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0" h="228">
                  <a:moveTo>
                    <a:pt x="52" y="228"/>
                  </a:moveTo>
                  <a:lnTo>
                    <a:pt x="52" y="176"/>
                  </a:lnTo>
                  <a:lnTo>
                    <a:pt x="55" y="176"/>
                  </a:lnTo>
                  <a:lnTo>
                    <a:pt x="59" y="176"/>
                  </a:lnTo>
                  <a:lnTo>
                    <a:pt x="67" y="173"/>
                  </a:lnTo>
                  <a:lnTo>
                    <a:pt x="74" y="169"/>
                  </a:lnTo>
                  <a:lnTo>
                    <a:pt x="81" y="163"/>
                  </a:lnTo>
                  <a:lnTo>
                    <a:pt x="86" y="154"/>
                  </a:lnTo>
                  <a:lnTo>
                    <a:pt x="88" y="141"/>
                  </a:lnTo>
                  <a:lnTo>
                    <a:pt x="86" y="141"/>
                  </a:lnTo>
                  <a:lnTo>
                    <a:pt x="81" y="142"/>
                  </a:lnTo>
                  <a:lnTo>
                    <a:pt x="74" y="143"/>
                  </a:lnTo>
                  <a:lnTo>
                    <a:pt x="66" y="149"/>
                  </a:lnTo>
                  <a:lnTo>
                    <a:pt x="58" y="158"/>
                  </a:lnTo>
                  <a:lnTo>
                    <a:pt x="52" y="173"/>
                  </a:lnTo>
                  <a:lnTo>
                    <a:pt x="52" y="118"/>
                  </a:lnTo>
                  <a:lnTo>
                    <a:pt x="55" y="118"/>
                  </a:lnTo>
                  <a:lnTo>
                    <a:pt x="61" y="116"/>
                  </a:lnTo>
                  <a:lnTo>
                    <a:pt x="69" y="115"/>
                  </a:lnTo>
                  <a:lnTo>
                    <a:pt x="78" y="110"/>
                  </a:lnTo>
                  <a:lnTo>
                    <a:pt x="86" y="103"/>
                  </a:lnTo>
                  <a:lnTo>
                    <a:pt x="92" y="92"/>
                  </a:lnTo>
                  <a:lnTo>
                    <a:pt x="94" y="77"/>
                  </a:lnTo>
                  <a:lnTo>
                    <a:pt x="92" y="77"/>
                  </a:lnTo>
                  <a:lnTo>
                    <a:pt x="88" y="77"/>
                  </a:lnTo>
                  <a:lnTo>
                    <a:pt x="81" y="79"/>
                  </a:lnTo>
                  <a:lnTo>
                    <a:pt x="73" y="81"/>
                  </a:lnTo>
                  <a:lnTo>
                    <a:pt x="65" y="88"/>
                  </a:lnTo>
                  <a:lnTo>
                    <a:pt x="58" y="99"/>
                  </a:lnTo>
                  <a:lnTo>
                    <a:pt x="52" y="115"/>
                  </a:lnTo>
                  <a:lnTo>
                    <a:pt x="52" y="48"/>
                  </a:lnTo>
                  <a:lnTo>
                    <a:pt x="55" y="48"/>
                  </a:lnTo>
                  <a:lnTo>
                    <a:pt x="61" y="48"/>
                  </a:lnTo>
                  <a:lnTo>
                    <a:pt x="67" y="45"/>
                  </a:lnTo>
                  <a:lnTo>
                    <a:pt x="77" y="42"/>
                  </a:lnTo>
                  <a:lnTo>
                    <a:pt x="85" y="37"/>
                  </a:lnTo>
                  <a:lnTo>
                    <a:pt x="92" y="27"/>
                  </a:lnTo>
                  <a:lnTo>
                    <a:pt x="97" y="17"/>
                  </a:lnTo>
                  <a:lnTo>
                    <a:pt x="100" y="0"/>
                  </a:lnTo>
                  <a:lnTo>
                    <a:pt x="97" y="0"/>
                  </a:lnTo>
                  <a:lnTo>
                    <a:pt x="92" y="0"/>
                  </a:lnTo>
                  <a:lnTo>
                    <a:pt x="83" y="3"/>
                  </a:lnTo>
                  <a:lnTo>
                    <a:pt x="74" y="7"/>
                  </a:lnTo>
                  <a:lnTo>
                    <a:pt x="65" y="14"/>
                  </a:lnTo>
                  <a:lnTo>
                    <a:pt x="56" y="27"/>
                  </a:lnTo>
                  <a:lnTo>
                    <a:pt x="50" y="45"/>
                  </a:lnTo>
                  <a:lnTo>
                    <a:pt x="50" y="42"/>
                  </a:lnTo>
                  <a:lnTo>
                    <a:pt x="47" y="35"/>
                  </a:lnTo>
                  <a:lnTo>
                    <a:pt x="43" y="27"/>
                  </a:lnTo>
                  <a:lnTo>
                    <a:pt x="38" y="18"/>
                  </a:lnTo>
                  <a:lnTo>
                    <a:pt x="28" y="10"/>
                  </a:lnTo>
                  <a:lnTo>
                    <a:pt x="16" y="3"/>
                  </a:lnTo>
                  <a:lnTo>
                    <a:pt x="0" y="0"/>
                  </a:lnTo>
                  <a:lnTo>
                    <a:pt x="1" y="3"/>
                  </a:lnTo>
                  <a:lnTo>
                    <a:pt x="3" y="10"/>
                  </a:lnTo>
                  <a:lnTo>
                    <a:pt x="5" y="19"/>
                  </a:lnTo>
                  <a:lnTo>
                    <a:pt x="11" y="29"/>
                  </a:lnTo>
                  <a:lnTo>
                    <a:pt x="19" y="38"/>
                  </a:lnTo>
                  <a:lnTo>
                    <a:pt x="31" y="45"/>
                  </a:lnTo>
                  <a:lnTo>
                    <a:pt x="47" y="48"/>
                  </a:lnTo>
                  <a:lnTo>
                    <a:pt x="47" y="135"/>
                  </a:lnTo>
                  <a:lnTo>
                    <a:pt x="47" y="132"/>
                  </a:lnTo>
                  <a:lnTo>
                    <a:pt x="46" y="126"/>
                  </a:lnTo>
                  <a:lnTo>
                    <a:pt x="42" y="118"/>
                  </a:lnTo>
                  <a:lnTo>
                    <a:pt x="35" y="110"/>
                  </a:lnTo>
                  <a:lnTo>
                    <a:pt x="25" y="103"/>
                  </a:lnTo>
                  <a:lnTo>
                    <a:pt x="12" y="100"/>
                  </a:lnTo>
                  <a:lnTo>
                    <a:pt x="12" y="103"/>
                  </a:lnTo>
                  <a:lnTo>
                    <a:pt x="13" y="108"/>
                  </a:lnTo>
                  <a:lnTo>
                    <a:pt x="16" y="116"/>
                  </a:lnTo>
                  <a:lnTo>
                    <a:pt x="20" y="124"/>
                  </a:lnTo>
                  <a:lnTo>
                    <a:pt x="25" y="132"/>
                  </a:lnTo>
                  <a:lnTo>
                    <a:pt x="35" y="139"/>
                  </a:lnTo>
                  <a:lnTo>
                    <a:pt x="47" y="141"/>
                  </a:lnTo>
                  <a:lnTo>
                    <a:pt x="47" y="228"/>
                  </a:lnTo>
                  <a:lnTo>
                    <a:pt x="52" y="228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4" name="Freeform 20"/>
            <p:cNvSpPr>
              <a:spLocks/>
            </p:cNvSpPr>
            <p:nvPr/>
          </p:nvSpPr>
          <p:spPr bwMode="gray">
            <a:xfrm>
              <a:off x="2921" y="361"/>
              <a:ext cx="100" cy="228"/>
            </a:xfrm>
            <a:custGeom>
              <a:avLst/>
              <a:gdLst>
                <a:gd name="T0" fmla="*/ 53 w 100"/>
                <a:gd name="T1" fmla="*/ 176 h 228"/>
                <a:gd name="T2" fmla="*/ 60 w 100"/>
                <a:gd name="T3" fmla="*/ 176 h 228"/>
                <a:gd name="T4" fmla="*/ 74 w 100"/>
                <a:gd name="T5" fmla="*/ 169 h 228"/>
                <a:gd name="T6" fmla="*/ 87 w 100"/>
                <a:gd name="T7" fmla="*/ 154 h 228"/>
                <a:gd name="T8" fmla="*/ 87 w 100"/>
                <a:gd name="T9" fmla="*/ 141 h 228"/>
                <a:gd name="T10" fmla="*/ 74 w 100"/>
                <a:gd name="T11" fmla="*/ 143 h 228"/>
                <a:gd name="T12" fmla="*/ 60 w 100"/>
                <a:gd name="T13" fmla="*/ 158 h 228"/>
                <a:gd name="T14" fmla="*/ 53 w 100"/>
                <a:gd name="T15" fmla="*/ 118 h 228"/>
                <a:gd name="T16" fmla="*/ 61 w 100"/>
                <a:gd name="T17" fmla="*/ 116 h 228"/>
                <a:gd name="T18" fmla="*/ 78 w 100"/>
                <a:gd name="T19" fmla="*/ 110 h 228"/>
                <a:gd name="T20" fmla="*/ 92 w 100"/>
                <a:gd name="T21" fmla="*/ 92 h 228"/>
                <a:gd name="T22" fmla="*/ 92 w 100"/>
                <a:gd name="T23" fmla="*/ 77 h 228"/>
                <a:gd name="T24" fmla="*/ 81 w 100"/>
                <a:gd name="T25" fmla="*/ 79 h 228"/>
                <a:gd name="T26" fmla="*/ 65 w 100"/>
                <a:gd name="T27" fmla="*/ 88 h 228"/>
                <a:gd name="T28" fmla="*/ 53 w 100"/>
                <a:gd name="T29" fmla="*/ 115 h 228"/>
                <a:gd name="T30" fmla="*/ 56 w 100"/>
                <a:gd name="T31" fmla="*/ 48 h 228"/>
                <a:gd name="T32" fmla="*/ 68 w 100"/>
                <a:gd name="T33" fmla="*/ 45 h 228"/>
                <a:gd name="T34" fmla="*/ 85 w 100"/>
                <a:gd name="T35" fmla="*/ 37 h 228"/>
                <a:gd name="T36" fmla="*/ 97 w 100"/>
                <a:gd name="T37" fmla="*/ 17 h 228"/>
                <a:gd name="T38" fmla="*/ 97 w 100"/>
                <a:gd name="T39" fmla="*/ 0 h 228"/>
                <a:gd name="T40" fmla="*/ 84 w 100"/>
                <a:gd name="T41" fmla="*/ 3 h 228"/>
                <a:gd name="T42" fmla="*/ 65 w 100"/>
                <a:gd name="T43" fmla="*/ 14 h 228"/>
                <a:gd name="T44" fmla="*/ 50 w 100"/>
                <a:gd name="T45" fmla="*/ 45 h 228"/>
                <a:gd name="T46" fmla="*/ 47 w 100"/>
                <a:gd name="T47" fmla="*/ 35 h 228"/>
                <a:gd name="T48" fmla="*/ 38 w 100"/>
                <a:gd name="T49" fmla="*/ 18 h 228"/>
                <a:gd name="T50" fmla="*/ 16 w 100"/>
                <a:gd name="T51" fmla="*/ 3 h 228"/>
                <a:gd name="T52" fmla="*/ 2 w 100"/>
                <a:gd name="T53" fmla="*/ 3 h 228"/>
                <a:gd name="T54" fmla="*/ 6 w 100"/>
                <a:gd name="T55" fmla="*/ 19 h 228"/>
                <a:gd name="T56" fmla="*/ 19 w 100"/>
                <a:gd name="T57" fmla="*/ 38 h 228"/>
                <a:gd name="T58" fmla="*/ 47 w 100"/>
                <a:gd name="T59" fmla="*/ 48 h 228"/>
                <a:gd name="T60" fmla="*/ 47 w 100"/>
                <a:gd name="T61" fmla="*/ 132 h 228"/>
                <a:gd name="T62" fmla="*/ 42 w 100"/>
                <a:gd name="T63" fmla="*/ 118 h 228"/>
                <a:gd name="T64" fmla="*/ 26 w 100"/>
                <a:gd name="T65" fmla="*/ 103 h 228"/>
                <a:gd name="T66" fmla="*/ 12 w 100"/>
                <a:gd name="T67" fmla="*/ 103 h 228"/>
                <a:gd name="T68" fmla="*/ 16 w 100"/>
                <a:gd name="T69" fmla="*/ 116 h 228"/>
                <a:gd name="T70" fmla="*/ 26 w 100"/>
                <a:gd name="T71" fmla="*/ 132 h 228"/>
                <a:gd name="T72" fmla="*/ 47 w 100"/>
                <a:gd name="T73" fmla="*/ 141 h 228"/>
                <a:gd name="T74" fmla="*/ 53 w 100"/>
                <a:gd name="T75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0" h="228">
                  <a:moveTo>
                    <a:pt x="53" y="228"/>
                  </a:moveTo>
                  <a:lnTo>
                    <a:pt x="53" y="176"/>
                  </a:lnTo>
                  <a:lnTo>
                    <a:pt x="56" y="176"/>
                  </a:lnTo>
                  <a:lnTo>
                    <a:pt x="60" y="176"/>
                  </a:lnTo>
                  <a:lnTo>
                    <a:pt x="68" y="173"/>
                  </a:lnTo>
                  <a:lnTo>
                    <a:pt x="74" y="169"/>
                  </a:lnTo>
                  <a:lnTo>
                    <a:pt x="81" y="163"/>
                  </a:lnTo>
                  <a:lnTo>
                    <a:pt x="87" y="154"/>
                  </a:lnTo>
                  <a:lnTo>
                    <a:pt x="88" y="141"/>
                  </a:lnTo>
                  <a:lnTo>
                    <a:pt x="87" y="141"/>
                  </a:lnTo>
                  <a:lnTo>
                    <a:pt x="81" y="142"/>
                  </a:lnTo>
                  <a:lnTo>
                    <a:pt x="74" y="143"/>
                  </a:lnTo>
                  <a:lnTo>
                    <a:pt x="66" y="149"/>
                  </a:lnTo>
                  <a:lnTo>
                    <a:pt x="60" y="158"/>
                  </a:lnTo>
                  <a:lnTo>
                    <a:pt x="53" y="173"/>
                  </a:lnTo>
                  <a:lnTo>
                    <a:pt x="53" y="118"/>
                  </a:lnTo>
                  <a:lnTo>
                    <a:pt x="56" y="118"/>
                  </a:lnTo>
                  <a:lnTo>
                    <a:pt x="61" y="116"/>
                  </a:lnTo>
                  <a:lnTo>
                    <a:pt x="69" y="115"/>
                  </a:lnTo>
                  <a:lnTo>
                    <a:pt x="78" y="110"/>
                  </a:lnTo>
                  <a:lnTo>
                    <a:pt x="87" y="103"/>
                  </a:lnTo>
                  <a:lnTo>
                    <a:pt x="92" y="92"/>
                  </a:lnTo>
                  <a:lnTo>
                    <a:pt x="95" y="77"/>
                  </a:lnTo>
                  <a:lnTo>
                    <a:pt x="92" y="77"/>
                  </a:lnTo>
                  <a:lnTo>
                    <a:pt x="88" y="77"/>
                  </a:lnTo>
                  <a:lnTo>
                    <a:pt x="81" y="79"/>
                  </a:lnTo>
                  <a:lnTo>
                    <a:pt x="73" y="81"/>
                  </a:lnTo>
                  <a:lnTo>
                    <a:pt x="65" y="88"/>
                  </a:lnTo>
                  <a:lnTo>
                    <a:pt x="58" y="99"/>
                  </a:lnTo>
                  <a:lnTo>
                    <a:pt x="53" y="115"/>
                  </a:lnTo>
                  <a:lnTo>
                    <a:pt x="53" y="48"/>
                  </a:lnTo>
                  <a:lnTo>
                    <a:pt x="56" y="48"/>
                  </a:lnTo>
                  <a:lnTo>
                    <a:pt x="61" y="48"/>
                  </a:lnTo>
                  <a:lnTo>
                    <a:pt x="68" y="45"/>
                  </a:lnTo>
                  <a:lnTo>
                    <a:pt x="77" y="42"/>
                  </a:lnTo>
                  <a:lnTo>
                    <a:pt x="85" y="37"/>
                  </a:lnTo>
                  <a:lnTo>
                    <a:pt x="93" y="27"/>
                  </a:lnTo>
                  <a:lnTo>
                    <a:pt x="97" y="17"/>
                  </a:lnTo>
                  <a:lnTo>
                    <a:pt x="100" y="0"/>
                  </a:lnTo>
                  <a:lnTo>
                    <a:pt x="97" y="0"/>
                  </a:lnTo>
                  <a:lnTo>
                    <a:pt x="92" y="0"/>
                  </a:lnTo>
                  <a:lnTo>
                    <a:pt x="84" y="3"/>
                  </a:lnTo>
                  <a:lnTo>
                    <a:pt x="74" y="7"/>
                  </a:lnTo>
                  <a:lnTo>
                    <a:pt x="65" y="14"/>
                  </a:lnTo>
                  <a:lnTo>
                    <a:pt x="57" y="27"/>
                  </a:lnTo>
                  <a:lnTo>
                    <a:pt x="50" y="45"/>
                  </a:lnTo>
                  <a:lnTo>
                    <a:pt x="50" y="42"/>
                  </a:lnTo>
                  <a:lnTo>
                    <a:pt x="47" y="35"/>
                  </a:lnTo>
                  <a:lnTo>
                    <a:pt x="43" y="27"/>
                  </a:lnTo>
                  <a:lnTo>
                    <a:pt x="38" y="18"/>
                  </a:lnTo>
                  <a:lnTo>
                    <a:pt x="29" y="10"/>
                  </a:lnTo>
                  <a:lnTo>
                    <a:pt x="16" y="3"/>
                  </a:lnTo>
                  <a:lnTo>
                    <a:pt x="0" y="0"/>
                  </a:lnTo>
                  <a:lnTo>
                    <a:pt x="2" y="3"/>
                  </a:lnTo>
                  <a:lnTo>
                    <a:pt x="3" y="10"/>
                  </a:lnTo>
                  <a:lnTo>
                    <a:pt x="6" y="19"/>
                  </a:lnTo>
                  <a:lnTo>
                    <a:pt x="11" y="29"/>
                  </a:lnTo>
                  <a:lnTo>
                    <a:pt x="19" y="38"/>
                  </a:lnTo>
                  <a:lnTo>
                    <a:pt x="31" y="45"/>
                  </a:lnTo>
                  <a:lnTo>
                    <a:pt x="47" y="48"/>
                  </a:lnTo>
                  <a:lnTo>
                    <a:pt x="47" y="135"/>
                  </a:lnTo>
                  <a:lnTo>
                    <a:pt x="47" y="132"/>
                  </a:lnTo>
                  <a:lnTo>
                    <a:pt x="46" y="126"/>
                  </a:lnTo>
                  <a:lnTo>
                    <a:pt x="42" y="118"/>
                  </a:lnTo>
                  <a:lnTo>
                    <a:pt x="35" y="110"/>
                  </a:lnTo>
                  <a:lnTo>
                    <a:pt x="26" y="103"/>
                  </a:lnTo>
                  <a:lnTo>
                    <a:pt x="12" y="100"/>
                  </a:lnTo>
                  <a:lnTo>
                    <a:pt x="12" y="103"/>
                  </a:lnTo>
                  <a:lnTo>
                    <a:pt x="14" y="108"/>
                  </a:lnTo>
                  <a:lnTo>
                    <a:pt x="16" y="116"/>
                  </a:lnTo>
                  <a:lnTo>
                    <a:pt x="20" y="124"/>
                  </a:lnTo>
                  <a:lnTo>
                    <a:pt x="26" y="132"/>
                  </a:lnTo>
                  <a:lnTo>
                    <a:pt x="35" y="139"/>
                  </a:lnTo>
                  <a:lnTo>
                    <a:pt x="47" y="141"/>
                  </a:lnTo>
                  <a:lnTo>
                    <a:pt x="47" y="228"/>
                  </a:lnTo>
                  <a:lnTo>
                    <a:pt x="53" y="228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5" name="Freeform 21"/>
            <p:cNvSpPr>
              <a:spLocks/>
            </p:cNvSpPr>
            <p:nvPr/>
          </p:nvSpPr>
          <p:spPr bwMode="gray">
            <a:xfrm>
              <a:off x="2273" y="187"/>
              <a:ext cx="175" cy="402"/>
            </a:xfrm>
            <a:custGeom>
              <a:avLst/>
              <a:gdLst>
                <a:gd name="T0" fmla="*/ 93 w 175"/>
                <a:gd name="T1" fmla="*/ 309 h 402"/>
                <a:gd name="T2" fmla="*/ 101 w 175"/>
                <a:gd name="T3" fmla="*/ 309 h 402"/>
                <a:gd name="T4" fmla="*/ 118 w 175"/>
                <a:gd name="T5" fmla="*/ 304 h 402"/>
                <a:gd name="T6" fmla="*/ 138 w 175"/>
                <a:gd name="T7" fmla="*/ 292 h 402"/>
                <a:gd name="T8" fmla="*/ 152 w 175"/>
                <a:gd name="T9" fmla="*/ 266 h 402"/>
                <a:gd name="T10" fmla="*/ 152 w 175"/>
                <a:gd name="T11" fmla="*/ 247 h 402"/>
                <a:gd name="T12" fmla="*/ 138 w 175"/>
                <a:gd name="T13" fmla="*/ 250 h 402"/>
                <a:gd name="T14" fmla="*/ 120 w 175"/>
                <a:gd name="T15" fmla="*/ 259 h 402"/>
                <a:gd name="T16" fmla="*/ 99 w 175"/>
                <a:gd name="T17" fmla="*/ 285 h 402"/>
                <a:gd name="T18" fmla="*/ 93 w 175"/>
                <a:gd name="T19" fmla="*/ 207 h 402"/>
                <a:gd name="T20" fmla="*/ 102 w 175"/>
                <a:gd name="T21" fmla="*/ 205 h 402"/>
                <a:gd name="T22" fmla="*/ 122 w 175"/>
                <a:gd name="T23" fmla="*/ 200 h 402"/>
                <a:gd name="T24" fmla="*/ 147 w 175"/>
                <a:gd name="T25" fmla="*/ 185 h 402"/>
                <a:gd name="T26" fmla="*/ 163 w 175"/>
                <a:gd name="T27" fmla="*/ 155 h 402"/>
                <a:gd name="T28" fmla="*/ 163 w 175"/>
                <a:gd name="T29" fmla="*/ 134 h 402"/>
                <a:gd name="T30" fmla="*/ 149 w 175"/>
                <a:gd name="T31" fmla="*/ 135 h 402"/>
                <a:gd name="T32" fmla="*/ 129 w 175"/>
                <a:gd name="T33" fmla="*/ 142 h 402"/>
                <a:gd name="T34" fmla="*/ 107 w 175"/>
                <a:gd name="T35" fmla="*/ 162 h 402"/>
                <a:gd name="T36" fmla="*/ 93 w 175"/>
                <a:gd name="T37" fmla="*/ 201 h 402"/>
                <a:gd name="T38" fmla="*/ 95 w 175"/>
                <a:gd name="T39" fmla="*/ 83 h 402"/>
                <a:gd name="T40" fmla="*/ 110 w 175"/>
                <a:gd name="T41" fmla="*/ 81 h 402"/>
                <a:gd name="T42" fmla="*/ 134 w 175"/>
                <a:gd name="T43" fmla="*/ 73 h 402"/>
                <a:gd name="T44" fmla="*/ 157 w 175"/>
                <a:gd name="T45" fmla="*/ 54 h 402"/>
                <a:gd name="T46" fmla="*/ 174 w 175"/>
                <a:gd name="T47" fmla="*/ 23 h 402"/>
                <a:gd name="T48" fmla="*/ 174 w 175"/>
                <a:gd name="T49" fmla="*/ 0 h 402"/>
                <a:gd name="T50" fmla="*/ 157 w 175"/>
                <a:gd name="T51" fmla="*/ 2 h 402"/>
                <a:gd name="T52" fmla="*/ 133 w 175"/>
                <a:gd name="T53" fmla="*/ 10 h 402"/>
                <a:gd name="T54" fmla="*/ 107 w 175"/>
                <a:gd name="T55" fmla="*/ 33 h 402"/>
                <a:gd name="T56" fmla="*/ 87 w 175"/>
                <a:gd name="T57" fmla="*/ 77 h 402"/>
                <a:gd name="T58" fmla="*/ 85 w 175"/>
                <a:gd name="T59" fmla="*/ 68 h 402"/>
                <a:gd name="T60" fmla="*/ 75 w 175"/>
                <a:gd name="T61" fmla="*/ 46 h 402"/>
                <a:gd name="T62" fmla="*/ 55 w 175"/>
                <a:gd name="T63" fmla="*/ 21 h 402"/>
                <a:gd name="T64" fmla="*/ 22 w 175"/>
                <a:gd name="T65" fmla="*/ 3 h 402"/>
                <a:gd name="T66" fmla="*/ 1 w 175"/>
                <a:gd name="T67" fmla="*/ 3 h 402"/>
                <a:gd name="T68" fmla="*/ 4 w 175"/>
                <a:gd name="T69" fmla="*/ 18 h 402"/>
                <a:gd name="T70" fmla="*/ 12 w 175"/>
                <a:gd name="T71" fmla="*/ 42 h 402"/>
                <a:gd name="T72" fmla="*/ 31 w 175"/>
                <a:gd name="T73" fmla="*/ 65 h 402"/>
                <a:gd name="T74" fmla="*/ 62 w 175"/>
                <a:gd name="T75" fmla="*/ 81 h 402"/>
                <a:gd name="T76" fmla="*/ 82 w 175"/>
                <a:gd name="T77" fmla="*/ 238 h 402"/>
                <a:gd name="T78" fmla="*/ 80 w 175"/>
                <a:gd name="T79" fmla="*/ 228 h 402"/>
                <a:gd name="T80" fmla="*/ 72 w 175"/>
                <a:gd name="T81" fmla="*/ 207 h 402"/>
                <a:gd name="T82" fmla="*/ 55 w 175"/>
                <a:gd name="T83" fmla="*/ 185 h 402"/>
                <a:gd name="T84" fmla="*/ 21 w 175"/>
                <a:gd name="T85" fmla="*/ 176 h 402"/>
                <a:gd name="T86" fmla="*/ 22 w 175"/>
                <a:gd name="T87" fmla="*/ 185 h 402"/>
                <a:gd name="T88" fmla="*/ 28 w 175"/>
                <a:gd name="T89" fmla="*/ 205 h 402"/>
                <a:gd name="T90" fmla="*/ 41 w 175"/>
                <a:gd name="T91" fmla="*/ 230 h 402"/>
                <a:gd name="T92" fmla="*/ 66 w 175"/>
                <a:gd name="T93" fmla="*/ 246 h 402"/>
                <a:gd name="T94" fmla="*/ 82 w 175"/>
                <a:gd name="T95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75" h="402">
                  <a:moveTo>
                    <a:pt x="93" y="402"/>
                  </a:moveTo>
                  <a:lnTo>
                    <a:pt x="93" y="309"/>
                  </a:lnTo>
                  <a:lnTo>
                    <a:pt x="95" y="309"/>
                  </a:lnTo>
                  <a:lnTo>
                    <a:pt x="101" y="309"/>
                  </a:lnTo>
                  <a:lnTo>
                    <a:pt x="109" y="308"/>
                  </a:lnTo>
                  <a:lnTo>
                    <a:pt x="118" y="304"/>
                  </a:lnTo>
                  <a:lnTo>
                    <a:pt x="129" y="298"/>
                  </a:lnTo>
                  <a:lnTo>
                    <a:pt x="138" y="292"/>
                  </a:lnTo>
                  <a:lnTo>
                    <a:pt x="147" y="281"/>
                  </a:lnTo>
                  <a:lnTo>
                    <a:pt x="152" y="266"/>
                  </a:lnTo>
                  <a:lnTo>
                    <a:pt x="155" y="247"/>
                  </a:lnTo>
                  <a:lnTo>
                    <a:pt x="152" y="247"/>
                  </a:lnTo>
                  <a:lnTo>
                    <a:pt x="147" y="249"/>
                  </a:lnTo>
                  <a:lnTo>
                    <a:pt x="138" y="250"/>
                  </a:lnTo>
                  <a:lnTo>
                    <a:pt x="129" y="253"/>
                  </a:lnTo>
                  <a:lnTo>
                    <a:pt x="120" y="259"/>
                  </a:lnTo>
                  <a:lnTo>
                    <a:pt x="109" y="270"/>
                  </a:lnTo>
                  <a:lnTo>
                    <a:pt x="99" y="285"/>
                  </a:lnTo>
                  <a:lnTo>
                    <a:pt x="93" y="304"/>
                  </a:lnTo>
                  <a:lnTo>
                    <a:pt x="93" y="207"/>
                  </a:lnTo>
                  <a:lnTo>
                    <a:pt x="95" y="207"/>
                  </a:lnTo>
                  <a:lnTo>
                    <a:pt x="102" y="205"/>
                  </a:lnTo>
                  <a:lnTo>
                    <a:pt x="111" y="204"/>
                  </a:lnTo>
                  <a:lnTo>
                    <a:pt x="122" y="200"/>
                  </a:lnTo>
                  <a:lnTo>
                    <a:pt x="134" y="195"/>
                  </a:lnTo>
                  <a:lnTo>
                    <a:pt x="147" y="185"/>
                  </a:lnTo>
                  <a:lnTo>
                    <a:pt x="156" y="173"/>
                  </a:lnTo>
                  <a:lnTo>
                    <a:pt x="163" y="155"/>
                  </a:lnTo>
                  <a:lnTo>
                    <a:pt x="165" y="134"/>
                  </a:lnTo>
                  <a:lnTo>
                    <a:pt x="163" y="134"/>
                  </a:lnTo>
                  <a:lnTo>
                    <a:pt x="157" y="134"/>
                  </a:lnTo>
                  <a:lnTo>
                    <a:pt x="149" y="135"/>
                  </a:lnTo>
                  <a:lnTo>
                    <a:pt x="140" y="137"/>
                  </a:lnTo>
                  <a:lnTo>
                    <a:pt x="129" y="142"/>
                  </a:lnTo>
                  <a:lnTo>
                    <a:pt x="118" y="150"/>
                  </a:lnTo>
                  <a:lnTo>
                    <a:pt x="107" y="162"/>
                  </a:lnTo>
                  <a:lnTo>
                    <a:pt x="99" y="178"/>
                  </a:lnTo>
                  <a:lnTo>
                    <a:pt x="93" y="201"/>
                  </a:lnTo>
                  <a:lnTo>
                    <a:pt x="93" y="83"/>
                  </a:lnTo>
                  <a:lnTo>
                    <a:pt x="95" y="83"/>
                  </a:lnTo>
                  <a:lnTo>
                    <a:pt x="101" y="83"/>
                  </a:lnTo>
                  <a:lnTo>
                    <a:pt x="110" y="81"/>
                  </a:lnTo>
                  <a:lnTo>
                    <a:pt x="122" y="77"/>
                  </a:lnTo>
                  <a:lnTo>
                    <a:pt x="134" y="73"/>
                  </a:lnTo>
                  <a:lnTo>
                    <a:pt x="147" y="65"/>
                  </a:lnTo>
                  <a:lnTo>
                    <a:pt x="157" y="54"/>
                  </a:lnTo>
                  <a:lnTo>
                    <a:pt x="167" y="41"/>
                  </a:lnTo>
                  <a:lnTo>
                    <a:pt x="174" y="23"/>
                  </a:lnTo>
                  <a:lnTo>
                    <a:pt x="175" y="0"/>
                  </a:lnTo>
                  <a:lnTo>
                    <a:pt x="174" y="0"/>
                  </a:lnTo>
                  <a:lnTo>
                    <a:pt x="167" y="0"/>
                  </a:lnTo>
                  <a:lnTo>
                    <a:pt x="157" y="2"/>
                  </a:lnTo>
                  <a:lnTo>
                    <a:pt x="145" y="4"/>
                  </a:lnTo>
                  <a:lnTo>
                    <a:pt x="133" y="10"/>
                  </a:lnTo>
                  <a:lnTo>
                    <a:pt x="120" y="19"/>
                  </a:lnTo>
                  <a:lnTo>
                    <a:pt x="107" y="33"/>
                  </a:lnTo>
                  <a:lnTo>
                    <a:pt x="97" y="52"/>
                  </a:lnTo>
                  <a:lnTo>
                    <a:pt x="87" y="77"/>
                  </a:lnTo>
                  <a:lnTo>
                    <a:pt x="87" y="75"/>
                  </a:lnTo>
                  <a:lnTo>
                    <a:pt x="85" y="68"/>
                  </a:lnTo>
                  <a:lnTo>
                    <a:pt x="80" y="58"/>
                  </a:lnTo>
                  <a:lnTo>
                    <a:pt x="75" y="46"/>
                  </a:lnTo>
                  <a:lnTo>
                    <a:pt x="66" y="33"/>
                  </a:lnTo>
                  <a:lnTo>
                    <a:pt x="55" y="21"/>
                  </a:lnTo>
                  <a:lnTo>
                    <a:pt x="40" y="10"/>
                  </a:lnTo>
                  <a:lnTo>
                    <a:pt x="22" y="3"/>
                  </a:lnTo>
                  <a:lnTo>
                    <a:pt x="0" y="0"/>
                  </a:lnTo>
                  <a:lnTo>
                    <a:pt x="1" y="3"/>
                  </a:lnTo>
                  <a:lnTo>
                    <a:pt x="1" y="10"/>
                  </a:lnTo>
                  <a:lnTo>
                    <a:pt x="4" y="18"/>
                  </a:lnTo>
                  <a:lnTo>
                    <a:pt x="6" y="30"/>
                  </a:lnTo>
                  <a:lnTo>
                    <a:pt x="12" y="42"/>
                  </a:lnTo>
                  <a:lnTo>
                    <a:pt x="20" y="54"/>
                  </a:lnTo>
                  <a:lnTo>
                    <a:pt x="31" y="65"/>
                  </a:lnTo>
                  <a:lnTo>
                    <a:pt x="44" y="75"/>
                  </a:lnTo>
                  <a:lnTo>
                    <a:pt x="62" y="81"/>
                  </a:lnTo>
                  <a:lnTo>
                    <a:pt x="82" y="83"/>
                  </a:lnTo>
                  <a:lnTo>
                    <a:pt x="82" y="238"/>
                  </a:lnTo>
                  <a:lnTo>
                    <a:pt x="82" y="235"/>
                  </a:lnTo>
                  <a:lnTo>
                    <a:pt x="80" y="228"/>
                  </a:lnTo>
                  <a:lnTo>
                    <a:pt x="78" y="217"/>
                  </a:lnTo>
                  <a:lnTo>
                    <a:pt x="72" y="207"/>
                  </a:lnTo>
                  <a:lnTo>
                    <a:pt x="66" y="196"/>
                  </a:lnTo>
                  <a:lnTo>
                    <a:pt x="55" y="185"/>
                  </a:lnTo>
                  <a:lnTo>
                    <a:pt x="40" y="178"/>
                  </a:lnTo>
                  <a:lnTo>
                    <a:pt x="21" y="176"/>
                  </a:lnTo>
                  <a:lnTo>
                    <a:pt x="21" y="178"/>
                  </a:lnTo>
                  <a:lnTo>
                    <a:pt x="22" y="185"/>
                  </a:lnTo>
                  <a:lnTo>
                    <a:pt x="24" y="195"/>
                  </a:lnTo>
                  <a:lnTo>
                    <a:pt x="28" y="205"/>
                  </a:lnTo>
                  <a:lnTo>
                    <a:pt x="33" y="217"/>
                  </a:lnTo>
                  <a:lnTo>
                    <a:pt x="41" y="230"/>
                  </a:lnTo>
                  <a:lnTo>
                    <a:pt x="52" y="239"/>
                  </a:lnTo>
                  <a:lnTo>
                    <a:pt x="66" y="246"/>
                  </a:lnTo>
                  <a:lnTo>
                    <a:pt x="82" y="247"/>
                  </a:lnTo>
                  <a:lnTo>
                    <a:pt x="82" y="402"/>
                  </a:lnTo>
                  <a:lnTo>
                    <a:pt x="93" y="402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6" name="Freeform 22"/>
            <p:cNvSpPr>
              <a:spLocks/>
            </p:cNvSpPr>
            <p:nvPr/>
          </p:nvSpPr>
          <p:spPr bwMode="gray">
            <a:xfrm>
              <a:off x="2161" y="216"/>
              <a:ext cx="97" cy="373"/>
            </a:xfrm>
            <a:custGeom>
              <a:avLst/>
              <a:gdLst>
                <a:gd name="T0" fmla="*/ 52 w 97"/>
                <a:gd name="T1" fmla="*/ 237 h 373"/>
                <a:gd name="T2" fmla="*/ 59 w 97"/>
                <a:gd name="T3" fmla="*/ 237 h 373"/>
                <a:gd name="T4" fmla="*/ 74 w 97"/>
                <a:gd name="T5" fmla="*/ 232 h 373"/>
                <a:gd name="T6" fmla="*/ 90 w 97"/>
                <a:gd name="T7" fmla="*/ 218 h 373"/>
                <a:gd name="T8" fmla="*/ 97 w 97"/>
                <a:gd name="T9" fmla="*/ 193 h 373"/>
                <a:gd name="T10" fmla="*/ 89 w 97"/>
                <a:gd name="T11" fmla="*/ 193 h 373"/>
                <a:gd name="T12" fmla="*/ 71 w 97"/>
                <a:gd name="T13" fmla="*/ 197 h 373"/>
                <a:gd name="T14" fmla="*/ 56 w 97"/>
                <a:gd name="T15" fmla="*/ 215 h 373"/>
                <a:gd name="T16" fmla="*/ 52 w 97"/>
                <a:gd name="T17" fmla="*/ 147 h 373"/>
                <a:gd name="T18" fmla="*/ 59 w 97"/>
                <a:gd name="T19" fmla="*/ 147 h 373"/>
                <a:gd name="T20" fmla="*/ 74 w 97"/>
                <a:gd name="T21" fmla="*/ 141 h 373"/>
                <a:gd name="T22" fmla="*/ 90 w 97"/>
                <a:gd name="T23" fmla="*/ 128 h 373"/>
                <a:gd name="T24" fmla="*/ 97 w 97"/>
                <a:gd name="T25" fmla="*/ 102 h 373"/>
                <a:gd name="T26" fmla="*/ 89 w 97"/>
                <a:gd name="T27" fmla="*/ 102 h 373"/>
                <a:gd name="T28" fmla="*/ 71 w 97"/>
                <a:gd name="T29" fmla="*/ 109 h 373"/>
                <a:gd name="T30" fmla="*/ 56 w 97"/>
                <a:gd name="T31" fmla="*/ 126 h 373"/>
                <a:gd name="T32" fmla="*/ 52 w 97"/>
                <a:gd name="T33" fmla="*/ 46 h 373"/>
                <a:gd name="T34" fmla="*/ 51 w 97"/>
                <a:gd name="T35" fmla="*/ 37 h 373"/>
                <a:gd name="T36" fmla="*/ 45 w 97"/>
                <a:gd name="T37" fmla="*/ 23 h 373"/>
                <a:gd name="T38" fmla="*/ 32 w 97"/>
                <a:gd name="T39" fmla="*/ 6 h 373"/>
                <a:gd name="T40" fmla="*/ 6 w 97"/>
                <a:gd name="T41" fmla="*/ 0 h 373"/>
                <a:gd name="T42" fmla="*/ 8 w 97"/>
                <a:gd name="T43" fmla="*/ 9 h 373"/>
                <a:gd name="T44" fmla="*/ 16 w 97"/>
                <a:gd name="T45" fmla="*/ 27 h 373"/>
                <a:gd name="T46" fmla="*/ 33 w 97"/>
                <a:gd name="T47" fmla="*/ 43 h 373"/>
                <a:gd name="T48" fmla="*/ 45 w 97"/>
                <a:gd name="T49" fmla="*/ 113 h 373"/>
                <a:gd name="T50" fmla="*/ 45 w 97"/>
                <a:gd name="T51" fmla="*/ 106 h 373"/>
                <a:gd name="T52" fmla="*/ 40 w 97"/>
                <a:gd name="T53" fmla="*/ 90 h 373"/>
                <a:gd name="T54" fmla="*/ 27 w 97"/>
                <a:gd name="T55" fmla="*/ 75 h 373"/>
                <a:gd name="T56" fmla="*/ 1 w 97"/>
                <a:gd name="T57" fmla="*/ 67 h 373"/>
                <a:gd name="T58" fmla="*/ 0 w 97"/>
                <a:gd name="T59" fmla="*/ 75 h 373"/>
                <a:gd name="T60" fmla="*/ 2 w 97"/>
                <a:gd name="T61" fmla="*/ 91 h 373"/>
                <a:gd name="T62" fmla="*/ 14 w 97"/>
                <a:gd name="T63" fmla="*/ 109 h 373"/>
                <a:gd name="T64" fmla="*/ 45 w 97"/>
                <a:gd name="T65" fmla="*/ 118 h 373"/>
                <a:gd name="T66" fmla="*/ 45 w 97"/>
                <a:gd name="T67" fmla="*/ 207 h 373"/>
                <a:gd name="T68" fmla="*/ 43 w 97"/>
                <a:gd name="T69" fmla="*/ 195 h 373"/>
                <a:gd name="T70" fmla="*/ 33 w 97"/>
                <a:gd name="T71" fmla="*/ 182 h 373"/>
                <a:gd name="T72" fmla="*/ 12 w 97"/>
                <a:gd name="T73" fmla="*/ 175 h 373"/>
                <a:gd name="T74" fmla="*/ 10 w 97"/>
                <a:gd name="T75" fmla="*/ 182 h 373"/>
                <a:gd name="T76" fmla="*/ 13 w 97"/>
                <a:gd name="T77" fmla="*/ 197 h 373"/>
                <a:gd name="T78" fmla="*/ 29 w 97"/>
                <a:gd name="T79" fmla="*/ 211 h 373"/>
                <a:gd name="T80" fmla="*/ 45 w 97"/>
                <a:gd name="T81" fmla="*/ 373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7" h="373">
                  <a:moveTo>
                    <a:pt x="52" y="373"/>
                  </a:moveTo>
                  <a:lnTo>
                    <a:pt x="52" y="237"/>
                  </a:lnTo>
                  <a:lnTo>
                    <a:pt x="54" y="237"/>
                  </a:lnTo>
                  <a:lnTo>
                    <a:pt x="59" y="237"/>
                  </a:lnTo>
                  <a:lnTo>
                    <a:pt x="66" y="236"/>
                  </a:lnTo>
                  <a:lnTo>
                    <a:pt x="74" y="232"/>
                  </a:lnTo>
                  <a:lnTo>
                    <a:pt x="82" y="226"/>
                  </a:lnTo>
                  <a:lnTo>
                    <a:pt x="90" y="218"/>
                  </a:lnTo>
                  <a:lnTo>
                    <a:pt x="95" y="207"/>
                  </a:lnTo>
                  <a:lnTo>
                    <a:pt x="97" y="193"/>
                  </a:lnTo>
                  <a:lnTo>
                    <a:pt x="94" y="193"/>
                  </a:lnTo>
                  <a:lnTo>
                    <a:pt x="89" y="193"/>
                  </a:lnTo>
                  <a:lnTo>
                    <a:pt x="81" y="194"/>
                  </a:lnTo>
                  <a:lnTo>
                    <a:pt x="71" y="197"/>
                  </a:lnTo>
                  <a:lnTo>
                    <a:pt x="63" y="205"/>
                  </a:lnTo>
                  <a:lnTo>
                    <a:pt x="56" y="215"/>
                  </a:lnTo>
                  <a:lnTo>
                    <a:pt x="52" y="232"/>
                  </a:lnTo>
                  <a:lnTo>
                    <a:pt x="52" y="147"/>
                  </a:lnTo>
                  <a:lnTo>
                    <a:pt x="54" y="147"/>
                  </a:lnTo>
                  <a:lnTo>
                    <a:pt x="59" y="147"/>
                  </a:lnTo>
                  <a:lnTo>
                    <a:pt x="66" y="144"/>
                  </a:lnTo>
                  <a:lnTo>
                    <a:pt x="74" y="141"/>
                  </a:lnTo>
                  <a:lnTo>
                    <a:pt x="82" y="136"/>
                  </a:lnTo>
                  <a:lnTo>
                    <a:pt x="90" y="128"/>
                  </a:lnTo>
                  <a:lnTo>
                    <a:pt x="95" y="117"/>
                  </a:lnTo>
                  <a:lnTo>
                    <a:pt x="97" y="102"/>
                  </a:lnTo>
                  <a:lnTo>
                    <a:pt x="94" y="102"/>
                  </a:lnTo>
                  <a:lnTo>
                    <a:pt x="89" y="102"/>
                  </a:lnTo>
                  <a:lnTo>
                    <a:pt x="81" y="105"/>
                  </a:lnTo>
                  <a:lnTo>
                    <a:pt x="71" y="109"/>
                  </a:lnTo>
                  <a:lnTo>
                    <a:pt x="63" y="116"/>
                  </a:lnTo>
                  <a:lnTo>
                    <a:pt x="56" y="126"/>
                  </a:lnTo>
                  <a:lnTo>
                    <a:pt x="52" y="141"/>
                  </a:lnTo>
                  <a:lnTo>
                    <a:pt x="52" y="46"/>
                  </a:lnTo>
                  <a:lnTo>
                    <a:pt x="51" y="43"/>
                  </a:lnTo>
                  <a:lnTo>
                    <a:pt x="51" y="37"/>
                  </a:lnTo>
                  <a:lnTo>
                    <a:pt x="49" y="31"/>
                  </a:lnTo>
                  <a:lnTo>
                    <a:pt x="45" y="23"/>
                  </a:lnTo>
                  <a:lnTo>
                    <a:pt x="40" y="15"/>
                  </a:lnTo>
                  <a:lnTo>
                    <a:pt x="32" y="6"/>
                  </a:lnTo>
                  <a:lnTo>
                    <a:pt x="21" y="2"/>
                  </a:lnTo>
                  <a:lnTo>
                    <a:pt x="6" y="0"/>
                  </a:lnTo>
                  <a:lnTo>
                    <a:pt x="6" y="2"/>
                  </a:lnTo>
                  <a:lnTo>
                    <a:pt x="8" y="9"/>
                  </a:lnTo>
                  <a:lnTo>
                    <a:pt x="12" y="17"/>
                  </a:lnTo>
                  <a:lnTo>
                    <a:pt x="16" y="27"/>
                  </a:lnTo>
                  <a:lnTo>
                    <a:pt x="23" y="36"/>
                  </a:lnTo>
                  <a:lnTo>
                    <a:pt x="33" y="43"/>
                  </a:lnTo>
                  <a:lnTo>
                    <a:pt x="45" y="46"/>
                  </a:lnTo>
                  <a:lnTo>
                    <a:pt x="45" y="113"/>
                  </a:lnTo>
                  <a:lnTo>
                    <a:pt x="45" y="112"/>
                  </a:lnTo>
                  <a:lnTo>
                    <a:pt x="45" y="106"/>
                  </a:lnTo>
                  <a:lnTo>
                    <a:pt x="44" y="98"/>
                  </a:lnTo>
                  <a:lnTo>
                    <a:pt x="40" y="90"/>
                  </a:lnTo>
                  <a:lnTo>
                    <a:pt x="35" y="82"/>
                  </a:lnTo>
                  <a:lnTo>
                    <a:pt x="27" y="75"/>
                  </a:lnTo>
                  <a:lnTo>
                    <a:pt x="16" y="70"/>
                  </a:lnTo>
                  <a:lnTo>
                    <a:pt x="1" y="67"/>
                  </a:lnTo>
                  <a:lnTo>
                    <a:pt x="0" y="70"/>
                  </a:lnTo>
                  <a:lnTo>
                    <a:pt x="0" y="75"/>
                  </a:lnTo>
                  <a:lnTo>
                    <a:pt x="0" y="82"/>
                  </a:lnTo>
                  <a:lnTo>
                    <a:pt x="2" y="91"/>
                  </a:lnTo>
                  <a:lnTo>
                    <a:pt x="6" y="100"/>
                  </a:lnTo>
                  <a:lnTo>
                    <a:pt x="14" y="109"/>
                  </a:lnTo>
                  <a:lnTo>
                    <a:pt x="28" y="114"/>
                  </a:lnTo>
                  <a:lnTo>
                    <a:pt x="45" y="118"/>
                  </a:lnTo>
                  <a:lnTo>
                    <a:pt x="45" y="209"/>
                  </a:lnTo>
                  <a:lnTo>
                    <a:pt x="45" y="207"/>
                  </a:lnTo>
                  <a:lnTo>
                    <a:pt x="45" y="202"/>
                  </a:lnTo>
                  <a:lnTo>
                    <a:pt x="43" y="195"/>
                  </a:lnTo>
                  <a:lnTo>
                    <a:pt x="40" y="188"/>
                  </a:lnTo>
                  <a:lnTo>
                    <a:pt x="33" y="182"/>
                  </a:lnTo>
                  <a:lnTo>
                    <a:pt x="24" y="178"/>
                  </a:lnTo>
                  <a:lnTo>
                    <a:pt x="12" y="175"/>
                  </a:lnTo>
                  <a:lnTo>
                    <a:pt x="12" y="178"/>
                  </a:lnTo>
                  <a:lnTo>
                    <a:pt x="10" y="182"/>
                  </a:lnTo>
                  <a:lnTo>
                    <a:pt x="10" y="188"/>
                  </a:lnTo>
                  <a:lnTo>
                    <a:pt x="13" y="197"/>
                  </a:lnTo>
                  <a:lnTo>
                    <a:pt x="20" y="205"/>
                  </a:lnTo>
                  <a:lnTo>
                    <a:pt x="29" y="211"/>
                  </a:lnTo>
                  <a:lnTo>
                    <a:pt x="45" y="215"/>
                  </a:lnTo>
                  <a:lnTo>
                    <a:pt x="45" y="373"/>
                  </a:lnTo>
                  <a:lnTo>
                    <a:pt x="52" y="373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7" name="Freeform 23"/>
            <p:cNvSpPr>
              <a:spLocks/>
            </p:cNvSpPr>
            <p:nvPr/>
          </p:nvSpPr>
          <p:spPr bwMode="gray">
            <a:xfrm>
              <a:off x="2708" y="216"/>
              <a:ext cx="97" cy="373"/>
            </a:xfrm>
            <a:custGeom>
              <a:avLst/>
              <a:gdLst>
                <a:gd name="T0" fmla="*/ 51 w 97"/>
                <a:gd name="T1" fmla="*/ 237 h 373"/>
                <a:gd name="T2" fmla="*/ 60 w 97"/>
                <a:gd name="T3" fmla="*/ 237 h 373"/>
                <a:gd name="T4" fmla="*/ 74 w 97"/>
                <a:gd name="T5" fmla="*/ 232 h 373"/>
                <a:gd name="T6" fmla="*/ 91 w 97"/>
                <a:gd name="T7" fmla="*/ 218 h 373"/>
                <a:gd name="T8" fmla="*/ 97 w 97"/>
                <a:gd name="T9" fmla="*/ 193 h 373"/>
                <a:gd name="T10" fmla="*/ 89 w 97"/>
                <a:gd name="T11" fmla="*/ 193 h 373"/>
                <a:gd name="T12" fmla="*/ 72 w 97"/>
                <a:gd name="T13" fmla="*/ 197 h 373"/>
                <a:gd name="T14" fmla="*/ 55 w 97"/>
                <a:gd name="T15" fmla="*/ 215 h 373"/>
                <a:gd name="T16" fmla="*/ 51 w 97"/>
                <a:gd name="T17" fmla="*/ 147 h 373"/>
                <a:gd name="T18" fmla="*/ 60 w 97"/>
                <a:gd name="T19" fmla="*/ 147 h 373"/>
                <a:gd name="T20" fmla="*/ 74 w 97"/>
                <a:gd name="T21" fmla="*/ 141 h 373"/>
                <a:gd name="T22" fmla="*/ 91 w 97"/>
                <a:gd name="T23" fmla="*/ 128 h 373"/>
                <a:gd name="T24" fmla="*/ 97 w 97"/>
                <a:gd name="T25" fmla="*/ 102 h 373"/>
                <a:gd name="T26" fmla="*/ 89 w 97"/>
                <a:gd name="T27" fmla="*/ 102 h 373"/>
                <a:gd name="T28" fmla="*/ 72 w 97"/>
                <a:gd name="T29" fmla="*/ 109 h 373"/>
                <a:gd name="T30" fmla="*/ 55 w 97"/>
                <a:gd name="T31" fmla="*/ 126 h 373"/>
                <a:gd name="T32" fmla="*/ 51 w 97"/>
                <a:gd name="T33" fmla="*/ 46 h 373"/>
                <a:gd name="T34" fmla="*/ 51 w 97"/>
                <a:gd name="T35" fmla="*/ 37 h 373"/>
                <a:gd name="T36" fmla="*/ 46 w 97"/>
                <a:gd name="T37" fmla="*/ 23 h 373"/>
                <a:gd name="T38" fmla="*/ 33 w 97"/>
                <a:gd name="T39" fmla="*/ 6 h 373"/>
                <a:gd name="T40" fmla="*/ 7 w 97"/>
                <a:gd name="T41" fmla="*/ 0 h 373"/>
                <a:gd name="T42" fmla="*/ 8 w 97"/>
                <a:gd name="T43" fmla="*/ 9 h 373"/>
                <a:gd name="T44" fmla="*/ 16 w 97"/>
                <a:gd name="T45" fmla="*/ 27 h 373"/>
                <a:gd name="T46" fmla="*/ 34 w 97"/>
                <a:gd name="T47" fmla="*/ 43 h 373"/>
                <a:gd name="T48" fmla="*/ 46 w 97"/>
                <a:gd name="T49" fmla="*/ 113 h 373"/>
                <a:gd name="T50" fmla="*/ 46 w 97"/>
                <a:gd name="T51" fmla="*/ 106 h 373"/>
                <a:gd name="T52" fmla="*/ 41 w 97"/>
                <a:gd name="T53" fmla="*/ 90 h 373"/>
                <a:gd name="T54" fmla="*/ 27 w 97"/>
                <a:gd name="T55" fmla="*/ 75 h 373"/>
                <a:gd name="T56" fmla="*/ 0 w 97"/>
                <a:gd name="T57" fmla="*/ 67 h 373"/>
                <a:gd name="T58" fmla="*/ 0 w 97"/>
                <a:gd name="T59" fmla="*/ 75 h 373"/>
                <a:gd name="T60" fmla="*/ 3 w 97"/>
                <a:gd name="T61" fmla="*/ 91 h 373"/>
                <a:gd name="T62" fmla="*/ 15 w 97"/>
                <a:gd name="T63" fmla="*/ 109 h 373"/>
                <a:gd name="T64" fmla="*/ 46 w 97"/>
                <a:gd name="T65" fmla="*/ 118 h 373"/>
                <a:gd name="T66" fmla="*/ 46 w 97"/>
                <a:gd name="T67" fmla="*/ 207 h 373"/>
                <a:gd name="T68" fmla="*/ 43 w 97"/>
                <a:gd name="T69" fmla="*/ 195 h 373"/>
                <a:gd name="T70" fmla="*/ 34 w 97"/>
                <a:gd name="T71" fmla="*/ 182 h 373"/>
                <a:gd name="T72" fmla="*/ 12 w 97"/>
                <a:gd name="T73" fmla="*/ 175 h 373"/>
                <a:gd name="T74" fmla="*/ 11 w 97"/>
                <a:gd name="T75" fmla="*/ 182 h 373"/>
                <a:gd name="T76" fmla="*/ 14 w 97"/>
                <a:gd name="T77" fmla="*/ 197 h 373"/>
                <a:gd name="T78" fmla="*/ 30 w 97"/>
                <a:gd name="T79" fmla="*/ 211 h 373"/>
                <a:gd name="T80" fmla="*/ 46 w 97"/>
                <a:gd name="T81" fmla="*/ 373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7" h="373">
                  <a:moveTo>
                    <a:pt x="51" y="373"/>
                  </a:moveTo>
                  <a:lnTo>
                    <a:pt x="51" y="237"/>
                  </a:lnTo>
                  <a:lnTo>
                    <a:pt x="54" y="237"/>
                  </a:lnTo>
                  <a:lnTo>
                    <a:pt x="60" y="237"/>
                  </a:lnTo>
                  <a:lnTo>
                    <a:pt x="66" y="236"/>
                  </a:lnTo>
                  <a:lnTo>
                    <a:pt x="74" y="232"/>
                  </a:lnTo>
                  <a:lnTo>
                    <a:pt x="82" y="226"/>
                  </a:lnTo>
                  <a:lnTo>
                    <a:pt x="91" y="218"/>
                  </a:lnTo>
                  <a:lnTo>
                    <a:pt x="95" y="207"/>
                  </a:lnTo>
                  <a:lnTo>
                    <a:pt x="97" y="193"/>
                  </a:lnTo>
                  <a:lnTo>
                    <a:pt x="95" y="193"/>
                  </a:lnTo>
                  <a:lnTo>
                    <a:pt x="89" y="193"/>
                  </a:lnTo>
                  <a:lnTo>
                    <a:pt x="81" y="194"/>
                  </a:lnTo>
                  <a:lnTo>
                    <a:pt x="72" y="197"/>
                  </a:lnTo>
                  <a:lnTo>
                    <a:pt x="64" y="205"/>
                  </a:lnTo>
                  <a:lnTo>
                    <a:pt x="55" y="215"/>
                  </a:lnTo>
                  <a:lnTo>
                    <a:pt x="51" y="232"/>
                  </a:lnTo>
                  <a:lnTo>
                    <a:pt x="51" y="147"/>
                  </a:lnTo>
                  <a:lnTo>
                    <a:pt x="54" y="147"/>
                  </a:lnTo>
                  <a:lnTo>
                    <a:pt x="60" y="147"/>
                  </a:lnTo>
                  <a:lnTo>
                    <a:pt x="66" y="144"/>
                  </a:lnTo>
                  <a:lnTo>
                    <a:pt x="74" y="141"/>
                  </a:lnTo>
                  <a:lnTo>
                    <a:pt x="82" y="136"/>
                  </a:lnTo>
                  <a:lnTo>
                    <a:pt x="91" y="128"/>
                  </a:lnTo>
                  <a:lnTo>
                    <a:pt x="95" y="117"/>
                  </a:lnTo>
                  <a:lnTo>
                    <a:pt x="97" y="102"/>
                  </a:lnTo>
                  <a:lnTo>
                    <a:pt x="95" y="102"/>
                  </a:lnTo>
                  <a:lnTo>
                    <a:pt x="89" y="102"/>
                  </a:lnTo>
                  <a:lnTo>
                    <a:pt x="81" y="105"/>
                  </a:lnTo>
                  <a:lnTo>
                    <a:pt x="72" y="109"/>
                  </a:lnTo>
                  <a:lnTo>
                    <a:pt x="64" y="116"/>
                  </a:lnTo>
                  <a:lnTo>
                    <a:pt x="55" y="126"/>
                  </a:lnTo>
                  <a:lnTo>
                    <a:pt x="51" y="141"/>
                  </a:lnTo>
                  <a:lnTo>
                    <a:pt x="51" y="46"/>
                  </a:lnTo>
                  <a:lnTo>
                    <a:pt x="51" y="43"/>
                  </a:lnTo>
                  <a:lnTo>
                    <a:pt x="51" y="37"/>
                  </a:lnTo>
                  <a:lnTo>
                    <a:pt x="49" y="31"/>
                  </a:lnTo>
                  <a:lnTo>
                    <a:pt x="46" y="23"/>
                  </a:lnTo>
                  <a:lnTo>
                    <a:pt x="41" y="15"/>
                  </a:lnTo>
                  <a:lnTo>
                    <a:pt x="33" y="6"/>
                  </a:lnTo>
                  <a:lnTo>
                    <a:pt x="22" y="2"/>
                  </a:lnTo>
                  <a:lnTo>
                    <a:pt x="7" y="0"/>
                  </a:lnTo>
                  <a:lnTo>
                    <a:pt x="7" y="2"/>
                  </a:lnTo>
                  <a:lnTo>
                    <a:pt x="8" y="9"/>
                  </a:lnTo>
                  <a:lnTo>
                    <a:pt x="11" y="17"/>
                  </a:lnTo>
                  <a:lnTo>
                    <a:pt x="16" y="27"/>
                  </a:lnTo>
                  <a:lnTo>
                    <a:pt x="23" y="36"/>
                  </a:lnTo>
                  <a:lnTo>
                    <a:pt x="34" y="43"/>
                  </a:lnTo>
                  <a:lnTo>
                    <a:pt x="46" y="46"/>
                  </a:lnTo>
                  <a:lnTo>
                    <a:pt x="46" y="113"/>
                  </a:lnTo>
                  <a:lnTo>
                    <a:pt x="46" y="112"/>
                  </a:lnTo>
                  <a:lnTo>
                    <a:pt x="46" y="106"/>
                  </a:lnTo>
                  <a:lnTo>
                    <a:pt x="43" y="98"/>
                  </a:lnTo>
                  <a:lnTo>
                    <a:pt x="41" y="90"/>
                  </a:lnTo>
                  <a:lnTo>
                    <a:pt x="35" y="82"/>
                  </a:lnTo>
                  <a:lnTo>
                    <a:pt x="27" y="75"/>
                  </a:lnTo>
                  <a:lnTo>
                    <a:pt x="16" y="70"/>
                  </a:lnTo>
                  <a:lnTo>
                    <a:pt x="0" y="67"/>
                  </a:lnTo>
                  <a:lnTo>
                    <a:pt x="0" y="70"/>
                  </a:lnTo>
                  <a:lnTo>
                    <a:pt x="0" y="75"/>
                  </a:lnTo>
                  <a:lnTo>
                    <a:pt x="0" y="82"/>
                  </a:lnTo>
                  <a:lnTo>
                    <a:pt x="3" y="91"/>
                  </a:lnTo>
                  <a:lnTo>
                    <a:pt x="7" y="100"/>
                  </a:lnTo>
                  <a:lnTo>
                    <a:pt x="15" y="109"/>
                  </a:lnTo>
                  <a:lnTo>
                    <a:pt x="28" y="114"/>
                  </a:lnTo>
                  <a:lnTo>
                    <a:pt x="46" y="118"/>
                  </a:lnTo>
                  <a:lnTo>
                    <a:pt x="46" y="209"/>
                  </a:lnTo>
                  <a:lnTo>
                    <a:pt x="46" y="207"/>
                  </a:lnTo>
                  <a:lnTo>
                    <a:pt x="45" y="202"/>
                  </a:lnTo>
                  <a:lnTo>
                    <a:pt x="43" y="195"/>
                  </a:lnTo>
                  <a:lnTo>
                    <a:pt x="39" y="188"/>
                  </a:lnTo>
                  <a:lnTo>
                    <a:pt x="34" y="182"/>
                  </a:lnTo>
                  <a:lnTo>
                    <a:pt x="24" y="178"/>
                  </a:lnTo>
                  <a:lnTo>
                    <a:pt x="12" y="175"/>
                  </a:lnTo>
                  <a:lnTo>
                    <a:pt x="12" y="178"/>
                  </a:lnTo>
                  <a:lnTo>
                    <a:pt x="11" y="182"/>
                  </a:lnTo>
                  <a:lnTo>
                    <a:pt x="11" y="188"/>
                  </a:lnTo>
                  <a:lnTo>
                    <a:pt x="14" y="197"/>
                  </a:lnTo>
                  <a:lnTo>
                    <a:pt x="19" y="205"/>
                  </a:lnTo>
                  <a:lnTo>
                    <a:pt x="30" y="211"/>
                  </a:lnTo>
                  <a:lnTo>
                    <a:pt x="46" y="215"/>
                  </a:lnTo>
                  <a:lnTo>
                    <a:pt x="46" y="373"/>
                  </a:lnTo>
                  <a:lnTo>
                    <a:pt x="51" y="373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049" name="Freeform 25"/>
          <p:cNvSpPr>
            <a:spLocks/>
          </p:cNvSpPr>
          <p:nvPr/>
        </p:nvSpPr>
        <p:spPr bwMode="gray">
          <a:xfrm>
            <a:off x="95250" y="6446838"/>
            <a:ext cx="8970963" cy="314325"/>
          </a:xfrm>
          <a:custGeom>
            <a:avLst/>
            <a:gdLst>
              <a:gd name="T0" fmla="*/ 4 w 5651"/>
              <a:gd name="T1" fmla="*/ 198 h 198"/>
              <a:gd name="T2" fmla="*/ 5651 w 5651"/>
              <a:gd name="T3" fmla="*/ 198 h 198"/>
              <a:gd name="T4" fmla="*/ 5646 w 5651"/>
              <a:gd name="T5" fmla="*/ 94 h 198"/>
              <a:gd name="T6" fmla="*/ 1491 w 5651"/>
              <a:gd name="T7" fmla="*/ 94 h 198"/>
              <a:gd name="T8" fmla="*/ 1343 w 5651"/>
              <a:gd name="T9" fmla="*/ 2 h 198"/>
              <a:gd name="T10" fmla="*/ 0 w 5651"/>
              <a:gd name="T11" fmla="*/ 0 h 198"/>
              <a:gd name="T12" fmla="*/ 4 w 5651"/>
              <a:gd name="T13" fmla="*/ 198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51" h="198">
                <a:moveTo>
                  <a:pt x="4" y="198"/>
                </a:moveTo>
                <a:lnTo>
                  <a:pt x="5651" y="198"/>
                </a:lnTo>
                <a:lnTo>
                  <a:pt x="5646" y="94"/>
                </a:lnTo>
                <a:lnTo>
                  <a:pt x="1491" y="94"/>
                </a:lnTo>
                <a:lnTo>
                  <a:pt x="1343" y="2"/>
                </a:lnTo>
                <a:lnTo>
                  <a:pt x="0" y="0"/>
                </a:lnTo>
                <a:lnTo>
                  <a:pt x="4" y="19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50" name="Freeform 26"/>
          <p:cNvSpPr>
            <a:spLocks/>
          </p:cNvSpPr>
          <p:nvPr/>
        </p:nvSpPr>
        <p:spPr bwMode="gray">
          <a:xfrm>
            <a:off x="95250" y="6491288"/>
            <a:ext cx="8975725" cy="279400"/>
          </a:xfrm>
          <a:custGeom>
            <a:avLst/>
            <a:gdLst>
              <a:gd name="T0" fmla="*/ 0 w 5650"/>
              <a:gd name="T1" fmla="*/ 176 h 176"/>
              <a:gd name="T2" fmla="*/ 5650 w 5650"/>
              <a:gd name="T3" fmla="*/ 169 h 176"/>
              <a:gd name="T4" fmla="*/ 5646 w 5650"/>
              <a:gd name="T5" fmla="*/ 95 h 176"/>
              <a:gd name="T6" fmla="*/ 1478 w 5650"/>
              <a:gd name="T7" fmla="*/ 95 h 176"/>
              <a:gd name="T8" fmla="*/ 1317 w 5650"/>
              <a:gd name="T9" fmla="*/ 3 h 176"/>
              <a:gd name="T10" fmla="*/ 0 w 5650"/>
              <a:gd name="T11" fmla="*/ 0 h 176"/>
              <a:gd name="T12" fmla="*/ 0 w 5650"/>
              <a:gd name="T13" fmla="*/ 176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50" h="176">
                <a:moveTo>
                  <a:pt x="0" y="176"/>
                </a:moveTo>
                <a:lnTo>
                  <a:pt x="5650" y="169"/>
                </a:lnTo>
                <a:lnTo>
                  <a:pt x="5646" y="95"/>
                </a:lnTo>
                <a:lnTo>
                  <a:pt x="1478" y="95"/>
                </a:lnTo>
                <a:lnTo>
                  <a:pt x="1317" y="3"/>
                </a:lnTo>
                <a:lnTo>
                  <a:pt x="0" y="0"/>
                </a:lnTo>
                <a:lnTo>
                  <a:pt x="0" y="1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51" name="Freeform 27" descr="Dark upward diagonal"/>
          <p:cNvSpPr>
            <a:spLocks/>
          </p:cNvSpPr>
          <p:nvPr/>
        </p:nvSpPr>
        <p:spPr bwMode="gray">
          <a:xfrm>
            <a:off x="92075" y="98425"/>
            <a:ext cx="8956675" cy="179388"/>
          </a:xfrm>
          <a:custGeom>
            <a:avLst/>
            <a:gdLst>
              <a:gd name="T0" fmla="*/ 0 w 5639"/>
              <a:gd name="T1" fmla="*/ 0 h 113"/>
              <a:gd name="T2" fmla="*/ 5582 w 5639"/>
              <a:gd name="T3" fmla="*/ 0 h 113"/>
              <a:gd name="T4" fmla="*/ 5639 w 5639"/>
              <a:gd name="T5" fmla="*/ 45 h 113"/>
              <a:gd name="T6" fmla="*/ 5636 w 5639"/>
              <a:gd name="T7" fmla="*/ 113 h 113"/>
              <a:gd name="T8" fmla="*/ 0 w 5639"/>
              <a:gd name="T9" fmla="*/ 113 h 113"/>
              <a:gd name="T10" fmla="*/ 0 w 5639"/>
              <a:gd name="T11" fmla="*/ 0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639" h="113">
                <a:moveTo>
                  <a:pt x="0" y="0"/>
                </a:moveTo>
                <a:lnTo>
                  <a:pt x="5582" y="0"/>
                </a:lnTo>
                <a:cubicBezTo>
                  <a:pt x="5630" y="3"/>
                  <a:pt x="5639" y="45"/>
                  <a:pt x="5639" y="45"/>
                </a:cubicBezTo>
                <a:lnTo>
                  <a:pt x="5636" y="113"/>
                </a:lnTo>
                <a:lnTo>
                  <a:pt x="0" y="113"/>
                </a:lnTo>
                <a:lnTo>
                  <a:pt x="0" y="0"/>
                </a:lnTo>
                <a:close/>
              </a:path>
            </a:pathLst>
          </a:custGeom>
          <a:pattFill prst="dkUpDiag">
            <a:fgClr>
              <a:schemeClr val="accent1"/>
            </a:fgClr>
            <a:bgClr>
              <a:schemeClr val="bg1"/>
            </a:bgClr>
          </a:patt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52" name="Freeform 28"/>
          <p:cNvSpPr>
            <a:spLocks/>
          </p:cNvSpPr>
          <p:nvPr/>
        </p:nvSpPr>
        <p:spPr bwMode="gray">
          <a:xfrm>
            <a:off x="92075" y="307975"/>
            <a:ext cx="8955088" cy="938213"/>
          </a:xfrm>
          <a:custGeom>
            <a:avLst/>
            <a:gdLst>
              <a:gd name="T0" fmla="*/ 5446 w 5446"/>
              <a:gd name="T1" fmla="*/ 0 h 531"/>
              <a:gd name="T2" fmla="*/ 0 w 5446"/>
              <a:gd name="T3" fmla="*/ 0 h 531"/>
              <a:gd name="T4" fmla="*/ 2 w 5446"/>
              <a:gd name="T5" fmla="*/ 470 h 531"/>
              <a:gd name="T6" fmla="*/ 4078 w 5446"/>
              <a:gd name="T7" fmla="*/ 474 h 531"/>
              <a:gd name="T8" fmla="*/ 4178 w 5446"/>
              <a:gd name="T9" fmla="*/ 527 h 531"/>
              <a:gd name="T10" fmla="*/ 5446 w 5446"/>
              <a:gd name="T11" fmla="*/ 531 h 531"/>
              <a:gd name="T12" fmla="*/ 5446 w 5446"/>
              <a:gd name="T13" fmla="*/ 0 h 5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446" h="531">
                <a:moveTo>
                  <a:pt x="5446" y="0"/>
                </a:moveTo>
                <a:lnTo>
                  <a:pt x="0" y="0"/>
                </a:lnTo>
                <a:lnTo>
                  <a:pt x="2" y="470"/>
                </a:lnTo>
                <a:lnTo>
                  <a:pt x="4078" y="474"/>
                </a:lnTo>
                <a:lnTo>
                  <a:pt x="4178" y="527"/>
                </a:lnTo>
                <a:lnTo>
                  <a:pt x="5446" y="531"/>
                </a:lnTo>
                <a:lnTo>
                  <a:pt x="5446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53" name="Freeform 29"/>
          <p:cNvSpPr>
            <a:spLocks/>
          </p:cNvSpPr>
          <p:nvPr/>
        </p:nvSpPr>
        <p:spPr bwMode="gray">
          <a:xfrm>
            <a:off x="92075" y="306388"/>
            <a:ext cx="8955088" cy="836612"/>
          </a:xfrm>
          <a:custGeom>
            <a:avLst/>
            <a:gdLst>
              <a:gd name="T0" fmla="*/ 5446 w 5446"/>
              <a:gd name="T1" fmla="*/ 0 h 531"/>
              <a:gd name="T2" fmla="*/ 0 w 5446"/>
              <a:gd name="T3" fmla="*/ 0 h 531"/>
              <a:gd name="T4" fmla="*/ 2 w 5446"/>
              <a:gd name="T5" fmla="*/ 470 h 531"/>
              <a:gd name="T6" fmla="*/ 4078 w 5446"/>
              <a:gd name="T7" fmla="*/ 474 h 531"/>
              <a:gd name="T8" fmla="*/ 4178 w 5446"/>
              <a:gd name="T9" fmla="*/ 527 h 531"/>
              <a:gd name="T10" fmla="*/ 5446 w 5446"/>
              <a:gd name="T11" fmla="*/ 531 h 531"/>
              <a:gd name="T12" fmla="*/ 5446 w 5446"/>
              <a:gd name="T13" fmla="*/ 0 h 5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446" h="531">
                <a:moveTo>
                  <a:pt x="5446" y="0"/>
                </a:moveTo>
                <a:lnTo>
                  <a:pt x="0" y="0"/>
                </a:lnTo>
                <a:lnTo>
                  <a:pt x="2" y="470"/>
                </a:lnTo>
                <a:lnTo>
                  <a:pt x="4078" y="474"/>
                </a:lnTo>
                <a:lnTo>
                  <a:pt x="4178" y="527"/>
                </a:lnTo>
                <a:lnTo>
                  <a:pt x="5446" y="531"/>
                </a:lnTo>
                <a:lnTo>
                  <a:pt x="5446" y="0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tint val="66667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56" name="Rectangle 32"/>
          <p:cNvSpPr>
            <a:spLocks noChangeArrowheads="1"/>
          </p:cNvSpPr>
          <p:nvPr/>
        </p:nvSpPr>
        <p:spPr bwMode="gray">
          <a:xfrm flipV="1">
            <a:off x="95250" y="6723063"/>
            <a:ext cx="8977313" cy="5556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59" name="Freeform 35"/>
          <p:cNvSpPr>
            <a:spLocks/>
          </p:cNvSpPr>
          <p:nvPr/>
        </p:nvSpPr>
        <p:spPr bwMode="gray">
          <a:xfrm>
            <a:off x="6896100" y="1047750"/>
            <a:ext cx="2155825" cy="52388"/>
          </a:xfrm>
          <a:custGeom>
            <a:avLst/>
            <a:gdLst>
              <a:gd name="T0" fmla="*/ 0 w 1358"/>
              <a:gd name="T1" fmla="*/ 2 h 33"/>
              <a:gd name="T2" fmla="*/ 1358 w 1358"/>
              <a:gd name="T3" fmla="*/ 0 h 33"/>
              <a:gd name="T4" fmla="*/ 1356 w 1358"/>
              <a:gd name="T5" fmla="*/ 32 h 33"/>
              <a:gd name="T6" fmla="*/ 60 w 1358"/>
              <a:gd name="T7" fmla="*/ 33 h 33"/>
              <a:gd name="T8" fmla="*/ 0 w 1358"/>
              <a:gd name="T9" fmla="*/ 2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58" h="33">
                <a:moveTo>
                  <a:pt x="0" y="2"/>
                </a:moveTo>
                <a:lnTo>
                  <a:pt x="1358" y="0"/>
                </a:lnTo>
                <a:lnTo>
                  <a:pt x="1356" y="32"/>
                </a:lnTo>
                <a:lnTo>
                  <a:pt x="60" y="33"/>
                </a:lnTo>
                <a:lnTo>
                  <a:pt x="0" y="2"/>
                </a:lnTo>
                <a:close/>
              </a:path>
            </a:pathLst>
          </a:custGeom>
          <a:solidFill>
            <a:srgbClr val="FFFFFF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457200" y="238125"/>
            <a:ext cx="6477000" cy="868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57200" y="1438275"/>
            <a:ext cx="8229600" cy="4733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3048000" y="6311900"/>
            <a:ext cx="1712913" cy="290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000000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07.11.2020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4830763" y="6323013"/>
            <a:ext cx="2311400" cy="290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rgbClr val="000000"/>
                </a:solidFill>
              </a:defRPr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7116763" y="6323013"/>
            <a:ext cx="1616075" cy="290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000000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61" name="Text Box 37"/>
          <p:cNvSpPr txBox="1">
            <a:spLocks noChangeArrowheads="1"/>
          </p:cNvSpPr>
          <p:nvPr/>
        </p:nvSpPr>
        <p:spPr bwMode="gray">
          <a:xfrm>
            <a:off x="144463" y="6454775"/>
            <a:ext cx="1495425" cy="26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100" i="1">
                <a:solidFill>
                  <a:srgbClr val="FFFFFF"/>
                </a:solidFill>
                <a:latin typeface="Times New Roman" pitchFamily="18" charset="0"/>
              </a:rPr>
              <a:t>www.themegallery.com</a:t>
            </a:r>
          </a:p>
        </p:txBody>
      </p:sp>
      <p:sp>
        <p:nvSpPr>
          <p:cNvPr id="1054" name="Rectangle 30" descr="7"/>
          <p:cNvSpPr>
            <a:spLocks noChangeArrowheads="1"/>
          </p:cNvSpPr>
          <p:nvPr/>
        </p:nvSpPr>
        <p:spPr bwMode="gray">
          <a:xfrm>
            <a:off x="8245475" y="415925"/>
            <a:ext cx="534988" cy="546100"/>
          </a:xfrm>
          <a:prstGeom prst="rect">
            <a:avLst/>
          </a:prstGeom>
          <a:blipFill dpi="0" rotWithShape="1">
            <a:blip r:embed="rId17" cstate="print"/>
            <a:srcRect/>
            <a:stretch>
              <a:fillRect/>
            </a:stretch>
          </a:blipFill>
          <a:ln w="9525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55" name="Rectangle 31" descr="4"/>
          <p:cNvSpPr>
            <a:spLocks noChangeArrowheads="1"/>
          </p:cNvSpPr>
          <p:nvPr/>
        </p:nvSpPr>
        <p:spPr bwMode="gray">
          <a:xfrm>
            <a:off x="7620000" y="415925"/>
            <a:ext cx="534988" cy="546100"/>
          </a:xfrm>
          <a:prstGeom prst="rect">
            <a:avLst/>
          </a:prstGeom>
          <a:blipFill dpi="0" rotWithShape="1">
            <a:blip r:embed="rId18" cstate="print"/>
            <a:srcRect/>
            <a:stretch>
              <a:fillRect/>
            </a:stretch>
          </a:blipFill>
          <a:ln w="9525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60" name="Rectangle 36"/>
          <p:cNvSpPr>
            <a:spLocks noChangeArrowheads="1"/>
          </p:cNvSpPr>
          <p:nvPr/>
        </p:nvSpPr>
        <p:spPr bwMode="gray">
          <a:xfrm>
            <a:off x="7000875" y="415925"/>
            <a:ext cx="534988" cy="546100"/>
          </a:xfrm>
          <a:prstGeom prst="rect">
            <a:avLst/>
          </a:prstGeom>
          <a:solidFill>
            <a:srgbClr val="FFFFFF">
              <a:alpha val="30000"/>
            </a:srgbClr>
          </a:solidFill>
          <a:ln w="9525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  <p:bldP spid="1054" grpId="0" animBg="1"/>
      <p:bldP spid="1055" grpId="0" animBg="1"/>
      <p:bldP spid="1060" grpId="0" animBg="1"/>
    </p:bld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rgbClr val="000000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rgbClr val="000000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rgbClr val="000000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png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6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6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728" y="2000240"/>
            <a:ext cx="7377122" cy="1470025"/>
          </a:xfrm>
        </p:spPr>
        <p:txBody>
          <a:bodyPr/>
          <a:lstStyle/>
          <a:p>
            <a:r>
              <a:rPr lang="ru-RU" sz="66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Макроэволюция </a:t>
            </a:r>
            <a:endParaRPr lang="ru-RU" sz="66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928670"/>
            <a:ext cx="1214446" cy="571504"/>
          </a:xfrm>
          <a:prstGeom prst="rect">
            <a:avLst/>
          </a:prstGeom>
          <a:solidFill>
            <a:srgbClr val="2D97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gray">
          <a:xfrm>
            <a:off x="0" y="785794"/>
            <a:ext cx="9144000" cy="9286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Межшкольные он-лайн консультации для</a:t>
            </a:r>
            <a:br>
              <a:rPr kumimoji="0" lang="ru-RU" sz="1800" b="1" i="0" u="none" strike="noStrike" kern="0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1800" b="1" i="0" u="none" strike="noStrike" kern="0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высокомотивированных обучающихся 11 классов по подготовке к ЕГЭ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по биологии 2020</a:t>
            </a:r>
            <a:endParaRPr kumimoji="0" lang="ru-RU" sz="1800" b="1" i="0" u="none" strike="noStrike" kern="0" spc="50" normalizeH="0" baseline="0" noProof="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57654" y="6000768"/>
            <a:ext cx="4786346" cy="8617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ru-RU" sz="1600" dirty="0" smtClean="0">
                <a:solidFill>
                  <a:srgbClr val="000000"/>
                </a:solidFill>
              </a:rPr>
              <a:t>МО Павловский район</a:t>
            </a:r>
          </a:p>
          <a:p>
            <a:pPr algn="r"/>
            <a:r>
              <a:rPr lang="ru-RU" sz="1600" dirty="0" smtClean="0">
                <a:solidFill>
                  <a:srgbClr val="000000"/>
                </a:solidFill>
              </a:rPr>
              <a:t>Муниципальный тьютор ЕГЭ по биологии</a:t>
            </a:r>
          </a:p>
          <a:p>
            <a:pPr algn="r"/>
            <a:r>
              <a:rPr lang="ru-RU" sz="1600" dirty="0" smtClean="0">
                <a:solidFill>
                  <a:srgbClr val="000000"/>
                </a:solidFill>
              </a:rPr>
              <a:t>Марина Е.В.</a:t>
            </a:r>
            <a:endParaRPr lang="ru-RU" sz="16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296" y="214290"/>
            <a:ext cx="6905596" cy="868363"/>
          </a:xfrm>
        </p:spPr>
        <p:txBody>
          <a:bodyPr/>
          <a:lstStyle/>
          <a:p>
            <a:r>
              <a:rPr lang="ru-RU" sz="32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Формы направленной эволюции</a:t>
            </a:r>
            <a:endParaRPr lang="ru-RU" sz="32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aphicFrame>
        <p:nvGraphicFramePr>
          <p:cNvPr id="3" name="Схема 2"/>
          <p:cNvGraphicFramePr/>
          <p:nvPr/>
        </p:nvGraphicFramePr>
        <p:xfrm>
          <a:off x="214282" y="1142984"/>
          <a:ext cx="8001056" cy="26432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4337" name="Picture 1"/>
          <p:cNvPicPr>
            <a:picLocks noChangeAspect="1" noChangeArrowheads="1"/>
          </p:cNvPicPr>
          <p:nvPr/>
        </p:nvPicPr>
        <p:blipFill>
          <a:blip r:embed="rId6"/>
          <a:srcRect t="1276"/>
          <a:stretch>
            <a:fillRect/>
          </a:stretch>
        </p:blipFill>
        <p:spPr bwMode="auto">
          <a:xfrm>
            <a:off x="1857356" y="3786190"/>
            <a:ext cx="4889500" cy="3071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2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357298"/>
            <a:ext cx="8695321" cy="507209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14282" y="357166"/>
            <a:ext cx="8572560" cy="646331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kern="12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ea typeface="+mn-ea"/>
                <a:cs typeface="+mn-cs"/>
              </a:rPr>
              <a:t>Формы естественного отбора</a:t>
            </a:r>
            <a:endParaRPr lang="ru-RU" kern="12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142844" y="238125"/>
            <a:ext cx="6929486" cy="868363"/>
          </a:xfrm>
        </p:spPr>
        <p:txBody>
          <a:bodyPr/>
          <a:lstStyle/>
          <a:p>
            <a:r>
              <a:rPr lang="ru-RU" sz="32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Формы направленной эволюции</a:t>
            </a:r>
            <a:endParaRPr lang="ru-RU" sz="32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1714480" y="1071546"/>
            <a:ext cx="6050798" cy="531360"/>
            <a:chOff x="432199" y="38862"/>
            <a:chExt cx="6050798" cy="531360"/>
          </a:xfrm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432199" y="38862"/>
              <a:ext cx="6050798" cy="53136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</p:sp>
        <p:sp>
          <p:nvSpPr>
            <p:cNvPr id="6" name="Скругленный прямоугольник 4"/>
            <p:cNvSpPr/>
            <p:nvPr/>
          </p:nvSpPr>
          <p:spPr>
            <a:xfrm>
              <a:off x="458138" y="64801"/>
              <a:ext cx="5998920" cy="479482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spcFirstLastPara="0" vert="horz" wrap="square" lIns="228706" tIns="0" rIns="228706" bIns="0" numCol="1" spcCol="1270" anchor="ctr" anchorCtr="0">
              <a:noAutofit/>
            </a:bodyPr>
            <a:lstStyle/>
            <a:p>
              <a:pPr lvl="0" algn="l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3200" kern="1200" dirty="0" smtClean="0">
                  <a:solidFill>
                    <a:srgbClr val="002060"/>
                  </a:solidFill>
                </a:rPr>
                <a:t>Филетическая эволюция</a:t>
              </a:r>
              <a:endParaRPr lang="ru-RU" sz="3200" kern="1200" dirty="0">
                <a:solidFill>
                  <a:srgbClr val="002060"/>
                </a:solidFill>
              </a:endParaRPr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l="1393" t="3119" r="2506" b="3326"/>
          <a:stretch>
            <a:fillRect/>
          </a:stretch>
        </p:blipFill>
        <p:spPr bwMode="auto">
          <a:xfrm>
            <a:off x="214282" y="4000504"/>
            <a:ext cx="4929222" cy="2143140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214282" y="6215082"/>
            <a:ext cx="4929222" cy="52322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002060"/>
                </a:solidFill>
              </a:rPr>
              <a:t>Филетическая эволюция – постепенный ряд изменений раковины моллюска </a:t>
            </a:r>
            <a:r>
              <a:rPr lang="ru-RU" sz="1400" dirty="0" err="1" smtClean="0">
                <a:solidFill>
                  <a:srgbClr val="002060"/>
                </a:solidFill>
              </a:rPr>
              <a:t>лужанки</a:t>
            </a:r>
            <a:r>
              <a:rPr lang="ru-RU" sz="1400" dirty="0" smtClean="0">
                <a:solidFill>
                  <a:srgbClr val="002060"/>
                </a:solidFill>
              </a:rPr>
              <a:t> живородящей</a:t>
            </a:r>
            <a:endParaRPr lang="ru-RU" sz="1400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2844" y="1643050"/>
            <a:ext cx="885831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</a:rPr>
              <a:t>Термин </a:t>
            </a:r>
            <a:r>
              <a:rPr lang="ru-RU" i="1" dirty="0" smtClean="0">
                <a:solidFill>
                  <a:srgbClr val="002060"/>
                </a:solidFill>
              </a:rPr>
              <a:t>филетическая эволюция </a:t>
            </a:r>
            <a:r>
              <a:rPr lang="ru-RU" dirty="0" smtClean="0">
                <a:solidFill>
                  <a:srgbClr val="002060"/>
                </a:solidFill>
              </a:rPr>
              <a:t>(от греч. </a:t>
            </a:r>
            <a:r>
              <a:rPr lang="ru-RU" dirty="0" err="1" smtClean="0">
                <a:solidFill>
                  <a:srgbClr val="002060"/>
                </a:solidFill>
              </a:rPr>
              <a:t>р</a:t>
            </a:r>
            <a:r>
              <a:rPr lang="en-US" dirty="0" err="1" smtClean="0">
                <a:solidFill>
                  <a:srgbClr val="002060"/>
                </a:solidFill>
              </a:rPr>
              <a:t>hyle</a:t>
            </a:r>
            <a:r>
              <a:rPr lang="ru-RU" dirty="0" smtClean="0">
                <a:solidFill>
                  <a:srgbClr val="002060"/>
                </a:solidFill>
              </a:rPr>
              <a:t> – род, племя) был предложен в 1944 г. Английским палеонтологом Дж.Симпсоном.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</a:rPr>
              <a:t>Это форма эволюции характеризуется </a:t>
            </a:r>
            <a:r>
              <a:rPr lang="ru-RU" b="1" dirty="0" smtClean="0">
                <a:solidFill>
                  <a:srgbClr val="002060"/>
                </a:solidFill>
              </a:rPr>
              <a:t>постепенными прогрессирующими изменениями одной систематической группы организмов, как правило, одного вида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</a:rPr>
              <a:t>В результате </a:t>
            </a:r>
            <a:r>
              <a:rPr lang="ru-RU" b="1" dirty="0" smtClean="0">
                <a:solidFill>
                  <a:srgbClr val="002060"/>
                </a:solidFill>
              </a:rPr>
              <a:t>движущего отбора </a:t>
            </a:r>
            <a:r>
              <a:rPr lang="ru-RU" dirty="0" smtClean="0">
                <a:solidFill>
                  <a:srgbClr val="002060"/>
                </a:solidFill>
              </a:rPr>
              <a:t>изменяется генофонд вида, что приводит к возникновению новой, более прогрессивной формы, причем </a:t>
            </a:r>
            <a:r>
              <a:rPr lang="ru-RU" u="sng" dirty="0" smtClean="0">
                <a:solidFill>
                  <a:srgbClr val="002060"/>
                </a:solidFill>
              </a:rPr>
              <a:t>каждый следующий вид является непосредственным потомком предыдущего </a:t>
            </a:r>
            <a:endParaRPr lang="ru-RU" u="sng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214942" y="4071942"/>
            <a:ext cx="378621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rgbClr val="002060"/>
                </a:solidFill>
              </a:rPr>
              <a:t>Примеры: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</a:rPr>
              <a:t>Появление современной лошади из последовательного ряда древних представителей одного рода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</a:rPr>
              <a:t>Эволюция хоботных млекопитающих (слонов)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</a:rPr>
              <a:t>Эволюция моллюска </a:t>
            </a:r>
            <a:r>
              <a:rPr lang="ru-RU" dirty="0" err="1" smtClean="0">
                <a:solidFill>
                  <a:srgbClr val="002060"/>
                </a:solidFill>
              </a:rPr>
              <a:t>лужанки</a:t>
            </a:r>
            <a:r>
              <a:rPr lang="ru-RU" dirty="0" smtClean="0">
                <a:solidFill>
                  <a:srgbClr val="002060"/>
                </a:solidFill>
              </a:rPr>
              <a:t> живородящей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/>
          <p:nvPr/>
        </p:nvPicPr>
        <p:blipFill>
          <a:blip r:embed="rId2"/>
          <a:srcRect l="31004" t="55200" r="47808" b="17501"/>
          <a:stretch>
            <a:fillRect/>
          </a:stretch>
        </p:blipFill>
        <p:spPr bwMode="auto">
          <a:xfrm>
            <a:off x="6215074" y="2071678"/>
            <a:ext cx="2857520" cy="2071702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  <p:grpSp>
        <p:nvGrpSpPr>
          <p:cNvPr id="2" name="Группа 3"/>
          <p:cNvGrpSpPr/>
          <p:nvPr/>
        </p:nvGrpSpPr>
        <p:grpSpPr>
          <a:xfrm>
            <a:off x="571472" y="428604"/>
            <a:ext cx="6050798" cy="531360"/>
            <a:chOff x="432199" y="38862"/>
            <a:chExt cx="6050798" cy="531360"/>
          </a:xfrm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432199" y="38862"/>
              <a:ext cx="6050798" cy="53136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</p:sp>
        <p:sp>
          <p:nvSpPr>
            <p:cNvPr id="6" name="Скругленный прямоугольник 4"/>
            <p:cNvSpPr/>
            <p:nvPr/>
          </p:nvSpPr>
          <p:spPr>
            <a:xfrm>
              <a:off x="458138" y="64801"/>
              <a:ext cx="5998920" cy="479482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spcFirstLastPara="0" vert="horz" wrap="square" lIns="228706" tIns="0" rIns="228706" bIns="0" numCol="1" spcCol="1270" anchor="ctr" anchorCtr="0">
              <a:noAutofit/>
            </a:bodyPr>
            <a:lstStyle/>
            <a:p>
              <a:pPr lvl="0" algn="l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3200" kern="1200" dirty="0" smtClean="0">
                  <a:solidFill>
                    <a:srgbClr val="002060"/>
                  </a:solidFill>
                </a:rPr>
                <a:t>Филетическая эволюция</a:t>
              </a:r>
              <a:endParaRPr lang="ru-RU" sz="3200" kern="1200" dirty="0">
                <a:solidFill>
                  <a:srgbClr val="002060"/>
                </a:solidFill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1571604" y="1169243"/>
            <a:ext cx="7358114" cy="830997"/>
          </a:xfrm>
          <a:prstGeom prst="rect">
            <a:avLst/>
          </a:prstGeom>
          <a:noFill/>
          <a:ln>
            <a:solidFill>
              <a:srgbClr val="FF0066"/>
            </a:solidFill>
          </a:ln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1600" dirty="0" smtClean="0">
                <a:solidFill>
                  <a:srgbClr val="002060"/>
                </a:solidFill>
              </a:rPr>
              <a:t>Это форма эволюции характеризуется </a:t>
            </a:r>
            <a:r>
              <a:rPr lang="ru-RU" sz="1600" b="1" dirty="0" smtClean="0">
                <a:solidFill>
                  <a:srgbClr val="002060"/>
                </a:solidFill>
              </a:rPr>
              <a:t>постепенными прогрессирующими изменениями одной систематической группы организмов, как правило, одного вида</a:t>
            </a:r>
          </a:p>
        </p:txBody>
      </p:sp>
      <p:pic>
        <p:nvPicPr>
          <p:cNvPr id="11" name="Рисунок 10"/>
          <p:cNvPicPr/>
          <p:nvPr/>
        </p:nvPicPr>
        <p:blipFill>
          <a:blip r:embed="rId3"/>
          <a:srcRect l="15661" t="13601" r="71188" b="24001"/>
          <a:stretch>
            <a:fillRect/>
          </a:stretch>
        </p:blipFill>
        <p:spPr bwMode="auto">
          <a:xfrm>
            <a:off x="214282" y="1142984"/>
            <a:ext cx="1285884" cy="3429024"/>
          </a:xfrm>
          <a:prstGeom prst="rect">
            <a:avLst/>
          </a:prstGeom>
          <a:noFill/>
          <a:ln w="9525">
            <a:solidFill>
              <a:srgbClr val="FF0066"/>
            </a:solidFill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1571604" y="2071678"/>
            <a:ext cx="4572000" cy="2031325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</a:rPr>
              <a:t>В результате </a:t>
            </a:r>
            <a:r>
              <a:rPr lang="ru-RU" b="1" dirty="0" smtClean="0">
                <a:solidFill>
                  <a:srgbClr val="002060"/>
                </a:solidFill>
              </a:rPr>
              <a:t>движущего отбора </a:t>
            </a:r>
            <a:r>
              <a:rPr lang="ru-RU" dirty="0" smtClean="0">
                <a:solidFill>
                  <a:srgbClr val="002060"/>
                </a:solidFill>
              </a:rPr>
              <a:t>изменяется генофонд вида, что приводит к возникновению новой, более прогрессивной формы, причем </a:t>
            </a:r>
            <a:r>
              <a:rPr lang="ru-RU" u="sng" dirty="0" smtClean="0">
                <a:solidFill>
                  <a:srgbClr val="002060"/>
                </a:solidFill>
              </a:rPr>
              <a:t>каждый следующий вид является непосредственным потомком предыдущего </a:t>
            </a:r>
            <a:endParaRPr lang="ru-RU" u="sng" dirty="0">
              <a:solidFill>
                <a:srgbClr val="00206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571604" y="4143380"/>
            <a:ext cx="5000660" cy="369332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</a:rPr>
              <a:t>Доказательства – филогенетические ряды</a:t>
            </a:r>
            <a:r>
              <a:rPr lang="ru-RU" dirty="0" smtClean="0">
                <a:solidFill>
                  <a:srgbClr val="0070C0"/>
                </a:solidFill>
              </a:rPr>
              <a:t>.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1028" name="Picture 4" descr="https://2.bp.blogspot.com/-3pC4KLvoLRI/WA8gTkONxjI/AAAAAAAABHY/DP7bniCISDExvQmNfKVfXJ8I0RLKqv7xACPcB/s1600/ccc029pic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71604" y="4559830"/>
            <a:ext cx="6377002" cy="2155318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142844" y="238125"/>
            <a:ext cx="6929486" cy="868363"/>
          </a:xfrm>
        </p:spPr>
        <p:txBody>
          <a:bodyPr/>
          <a:lstStyle/>
          <a:p>
            <a:r>
              <a:rPr lang="ru-RU" sz="32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Формы направленной эволюции</a:t>
            </a:r>
            <a:endParaRPr lang="ru-RU" sz="32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1546601" y="1142984"/>
            <a:ext cx="6050798" cy="531360"/>
            <a:chOff x="432199" y="855342"/>
            <a:chExt cx="6050798" cy="531360"/>
          </a:xfrm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432199" y="855342"/>
              <a:ext cx="6050798" cy="53136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</p:sp>
        <p:sp>
          <p:nvSpPr>
            <p:cNvPr id="9" name="Скругленный прямоугольник 4"/>
            <p:cNvSpPr/>
            <p:nvPr/>
          </p:nvSpPr>
          <p:spPr>
            <a:xfrm>
              <a:off x="458138" y="881281"/>
              <a:ext cx="5998920" cy="479482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spcFirstLastPara="0" vert="horz" wrap="square" lIns="228706" tIns="0" rIns="228706" bIns="0" numCol="1" spcCol="1270" anchor="ctr" anchorCtr="0">
              <a:noAutofit/>
            </a:bodyPr>
            <a:lstStyle/>
            <a:p>
              <a:pPr lvl="0" algn="l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3200" kern="1200" dirty="0" smtClean="0">
                  <a:solidFill>
                    <a:srgbClr val="002060"/>
                  </a:solidFill>
                </a:rPr>
                <a:t>Дивергентная эволюция</a:t>
              </a:r>
              <a:endParaRPr lang="ru-RU" sz="3200" kern="1200" dirty="0">
                <a:solidFill>
                  <a:srgbClr val="002060"/>
                </a:solidFill>
              </a:endParaRPr>
            </a:p>
          </p:txBody>
        </p:sp>
      </p:grpSp>
      <p:sp>
        <p:nvSpPr>
          <p:cNvPr id="10" name="Прямоугольник 9"/>
          <p:cNvSpPr/>
          <p:nvPr/>
        </p:nvSpPr>
        <p:spPr>
          <a:xfrm>
            <a:off x="0" y="1643050"/>
            <a:ext cx="650082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ru-RU" dirty="0" smtClean="0">
                <a:solidFill>
                  <a:srgbClr val="002060"/>
                </a:solidFill>
              </a:rPr>
              <a:t>Это форма эволюции в результате которой происходит </a:t>
            </a:r>
            <a:r>
              <a:rPr lang="ru-RU" b="1" dirty="0" smtClean="0">
                <a:solidFill>
                  <a:srgbClr val="002060"/>
                </a:solidFill>
              </a:rPr>
              <a:t>расхождение признаков </a:t>
            </a:r>
            <a:r>
              <a:rPr lang="ru-RU" dirty="0" smtClean="0">
                <a:solidFill>
                  <a:srgbClr val="002060"/>
                </a:solidFill>
              </a:rPr>
              <a:t>внутри одной группы организмов и </a:t>
            </a:r>
            <a:r>
              <a:rPr lang="ru-RU" b="1" dirty="0" smtClean="0">
                <a:solidFill>
                  <a:srgbClr val="002060"/>
                </a:solidFill>
              </a:rPr>
              <a:t>образование нескольких филетических линий от единого предка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>
                <a:solidFill>
                  <a:srgbClr val="002060"/>
                </a:solidFill>
              </a:rPr>
              <a:t>Под действием </a:t>
            </a:r>
            <a:r>
              <a:rPr lang="ru-RU" b="1" dirty="0" smtClean="0">
                <a:solidFill>
                  <a:srgbClr val="002060"/>
                </a:solidFill>
              </a:rPr>
              <a:t>дизруптивного </a:t>
            </a:r>
            <a:r>
              <a:rPr lang="ru-RU" dirty="0" smtClean="0">
                <a:solidFill>
                  <a:srgbClr val="002060"/>
                </a:solidFill>
              </a:rPr>
              <a:t>(разрывающего) </a:t>
            </a:r>
            <a:r>
              <a:rPr lang="ru-RU" b="1" dirty="0" smtClean="0">
                <a:solidFill>
                  <a:srgbClr val="002060"/>
                </a:solidFill>
              </a:rPr>
              <a:t>отбора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>
                <a:solidFill>
                  <a:srgbClr val="002060"/>
                </a:solidFill>
              </a:rPr>
              <a:t>Дивергенция является </a:t>
            </a:r>
            <a:r>
              <a:rPr lang="ru-RU" b="1" dirty="0" smtClean="0">
                <a:solidFill>
                  <a:srgbClr val="002060"/>
                </a:solidFill>
              </a:rPr>
              <a:t>главной формой эволюции и основой идиоадаптации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>
                <a:solidFill>
                  <a:srgbClr val="002060"/>
                </a:solidFill>
              </a:rPr>
              <a:t>Термин был введен Ч.Дарвином, который считал, что все виды одной группы произошли путем расхождения признаков от «одного общего прародителя»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lum bright="-18000" contrast="26000"/>
          </a:blip>
          <a:srcRect/>
          <a:stretch>
            <a:fillRect/>
          </a:stretch>
        </p:blipFill>
        <p:spPr bwMode="auto">
          <a:xfrm>
            <a:off x="6429388" y="1714488"/>
            <a:ext cx="2600325" cy="4950902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  <p:sp>
        <p:nvSpPr>
          <p:cNvPr id="12" name="TextBox 11"/>
          <p:cNvSpPr txBox="1"/>
          <p:nvPr/>
        </p:nvSpPr>
        <p:spPr>
          <a:xfrm>
            <a:off x="4071934" y="4572008"/>
            <a:ext cx="235745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rgbClr val="002060"/>
                </a:solidFill>
              </a:rPr>
              <a:t>Примеры: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</a:rPr>
              <a:t>Развитие гомологичных органов млекопитающих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</a:rPr>
              <a:t>«дарвиновские» вьюрки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3"/>
          <a:srcRect r="9258" b="8823"/>
          <a:stretch>
            <a:fillRect/>
          </a:stretch>
        </p:blipFill>
        <p:spPr bwMode="auto">
          <a:xfrm>
            <a:off x="71438" y="4460323"/>
            <a:ext cx="4000496" cy="22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/>
          <p:nvPr/>
        </p:nvGrpSpPr>
        <p:grpSpPr>
          <a:xfrm>
            <a:off x="714348" y="428604"/>
            <a:ext cx="6050798" cy="531360"/>
            <a:chOff x="432199" y="855342"/>
            <a:chExt cx="6050798" cy="531360"/>
          </a:xfrm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432199" y="855342"/>
              <a:ext cx="6050798" cy="53136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</p:sp>
        <p:sp>
          <p:nvSpPr>
            <p:cNvPr id="9" name="Скругленный прямоугольник 4"/>
            <p:cNvSpPr/>
            <p:nvPr/>
          </p:nvSpPr>
          <p:spPr>
            <a:xfrm>
              <a:off x="458138" y="881281"/>
              <a:ext cx="5998920" cy="479482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spcFirstLastPara="0" vert="horz" wrap="square" lIns="228706" tIns="0" rIns="228706" bIns="0" numCol="1" spcCol="1270" anchor="ctr" anchorCtr="0">
              <a:noAutofit/>
            </a:bodyPr>
            <a:lstStyle/>
            <a:p>
              <a:pPr lvl="0" algn="l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3200" kern="1200" dirty="0" smtClean="0">
                  <a:solidFill>
                    <a:srgbClr val="002060"/>
                  </a:solidFill>
                </a:rPr>
                <a:t>Дивергентная эволюция</a:t>
              </a:r>
              <a:endParaRPr lang="ru-RU" sz="3200" kern="1200" dirty="0">
                <a:solidFill>
                  <a:srgbClr val="002060"/>
                </a:solidFill>
              </a:endParaRPr>
            </a:p>
          </p:txBody>
        </p:sp>
      </p:grpSp>
      <p:sp>
        <p:nvSpPr>
          <p:cNvPr id="10" name="Прямоугольник 9"/>
          <p:cNvSpPr/>
          <p:nvPr/>
        </p:nvSpPr>
        <p:spPr>
          <a:xfrm>
            <a:off x="1785918" y="1157101"/>
            <a:ext cx="3571900" cy="2031325"/>
          </a:xfrm>
          <a:prstGeom prst="rect">
            <a:avLst/>
          </a:prstGeom>
          <a:ln>
            <a:solidFill>
              <a:srgbClr val="FF0066"/>
            </a:solidFill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ru-RU" dirty="0" smtClean="0">
                <a:solidFill>
                  <a:srgbClr val="002060"/>
                </a:solidFill>
              </a:rPr>
              <a:t>Это форма эволюции в результате которой происходит </a:t>
            </a:r>
            <a:r>
              <a:rPr lang="ru-RU" b="1" dirty="0" smtClean="0">
                <a:solidFill>
                  <a:srgbClr val="002060"/>
                </a:solidFill>
              </a:rPr>
              <a:t>расхождение признаков </a:t>
            </a:r>
            <a:r>
              <a:rPr lang="ru-RU" dirty="0" smtClean="0">
                <a:solidFill>
                  <a:srgbClr val="002060"/>
                </a:solidFill>
              </a:rPr>
              <a:t>внутри одной группы организмов и </a:t>
            </a:r>
            <a:r>
              <a:rPr lang="ru-RU" b="1" dirty="0" smtClean="0">
                <a:solidFill>
                  <a:srgbClr val="002060"/>
                </a:solidFill>
              </a:rPr>
              <a:t>образование нескольких филетических линий от единого предка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6786610" y="3000372"/>
            <a:ext cx="2285984" cy="1200329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ru-RU" dirty="0" smtClean="0">
                <a:solidFill>
                  <a:srgbClr val="002060"/>
                </a:solidFill>
              </a:rPr>
              <a:t>Под действием </a:t>
            </a:r>
            <a:r>
              <a:rPr lang="ru-RU" b="1" dirty="0" err="1" smtClean="0">
                <a:solidFill>
                  <a:srgbClr val="002060"/>
                </a:solidFill>
              </a:rPr>
              <a:t>дизруптивного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dirty="0" smtClean="0">
                <a:solidFill>
                  <a:srgbClr val="002060"/>
                </a:solidFill>
              </a:rPr>
              <a:t>(разрывающего) </a:t>
            </a:r>
            <a:r>
              <a:rPr lang="ru-RU" b="1" dirty="0" smtClean="0">
                <a:solidFill>
                  <a:srgbClr val="002060"/>
                </a:solidFill>
              </a:rPr>
              <a:t>отбора</a:t>
            </a:r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214422"/>
            <a:ext cx="1500198" cy="3080193"/>
          </a:xfrm>
          <a:prstGeom prst="rect">
            <a:avLst/>
          </a:prstGeom>
          <a:noFill/>
          <a:ln w="9525">
            <a:solidFill>
              <a:srgbClr val="FF0066"/>
            </a:solidFill>
            <a:miter lim="800000"/>
            <a:headEnd/>
            <a:tailEnd/>
          </a:ln>
          <a:effectLst/>
        </p:spPr>
      </p:pic>
      <p:pic>
        <p:nvPicPr>
          <p:cNvPr id="14" name="Рисунок 13"/>
          <p:cNvPicPr/>
          <p:nvPr/>
        </p:nvPicPr>
        <p:blipFill>
          <a:blip r:embed="rId3"/>
          <a:srcRect l="51461" t="56500" r="14930" b="18801"/>
          <a:stretch>
            <a:fillRect/>
          </a:stretch>
        </p:blipFill>
        <p:spPr bwMode="auto">
          <a:xfrm>
            <a:off x="5500662" y="1285860"/>
            <a:ext cx="3643338" cy="1643074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  <p:sp>
        <p:nvSpPr>
          <p:cNvPr id="15" name="TextBox 14"/>
          <p:cNvSpPr txBox="1"/>
          <p:nvPr/>
        </p:nvSpPr>
        <p:spPr>
          <a:xfrm flipH="1">
            <a:off x="6786577" y="4500570"/>
            <a:ext cx="2214579" cy="92333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</a:rPr>
              <a:t>Доказательства – </a:t>
            </a:r>
            <a:r>
              <a:rPr lang="ru-RU" b="1" dirty="0" smtClean="0">
                <a:solidFill>
                  <a:srgbClr val="002060"/>
                </a:solidFill>
              </a:rPr>
              <a:t>гомологичные органы</a:t>
            </a:r>
            <a:r>
              <a:rPr lang="ru-RU" b="1" dirty="0" smtClean="0">
                <a:solidFill>
                  <a:srgbClr val="0070C0"/>
                </a:solidFill>
              </a:rPr>
              <a:t>.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85918" y="3275036"/>
            <a:ext cx="4883150" cy="3511550"/>
          </a:xfrm>
          <a:prstGeom prst="rect">
            <a:avLst/>
          </a:prstGeom>
          <a:noFill/>
          <a:ln w="9525">
            <a:solidFill>
              <a:srgbClr val="2D973A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lum bright="-8000" contrast="8000"/>
          </a:blip>
          <a:srcRect l="2786" t="4286" r="2506" b="1428"/>
          <a:stretch>
            <a:fillRect/>
          </a:stretch>
        </p:blipFill>
        <p:spPr bwMode="auto">
          <a:xfrm>
            <a:off x="3929058" y="3357562"/>
            <a:ext cx="5078592" cy="3286148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238125"/>
            <a:ext cx="6934200" cy="868363"/>
          </a:xfrm>
        </p:spPr>
        <p:txBody>
          <a:bodyPr/>
          <a:lstStyle/>
          <a:p>
            <a:r>
              <a:rPr lang="ru-RU" sz="32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Формы направленной эволюции</a:t>
            </a:r>
            <a:endParaRPr lang="ru-RU" sz="32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1785918" y="1142984"/>
            <a:ext cx="5600739" cy="442800"/>
            <a:chOff x="400052" y="1362102"/>
            <a:chExt cx="5600739" cy="442800"/>
          </a:xfrm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400052" y="1362102"/>
              <a:ext cx="5600739" cy="4428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</p:sp>
        <p:sp>
          <p:nvSpPr>
            <p:cNvPr id="7" name="Скругленный прямоугольник 4"/>
            <p:cNvSpPr/>
            <p:nvPr/>
          </p:nvSpPr>
          <p:spPr>
            <a:xfrm>
              <a:off x="421668" y="1383718"/>
              <a:ext cx="5557507" cy="399568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spcFirstLastPara="0" vert="horz" wrap="square" lIns="211695" tIns="0" rIns="211695" bIns="0" numCol="1" spcCol="1270" anchor="ctr" anchorCtr="0">
              <a:noAutofit/>
            </a:bodyPr>
            <a:lstStyle/>
            <a:p>
              <a:pPr lvl="0" algn="l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3200" kern="1200" dirty="0" smtClean="0">
                  <a:solidFill>
                    <a:srgbClr val="002060"/>
                  </a:solidFill>
                </a:rPr>
                <a:t>Конвергентная эволюция</a:t>
              </a:r>
              <a:endParaRPr lang="ru-RU" sz="3200" kern="1200" dirty="0">
                <a:solidFill>
                  <a:srgbClr val="002060"/>
                </a:solidFill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142844" y="1643050"/>
            <a:ext cx="885831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ru-RU" dirty="0" smtClean="0">
                <a:solidFill>
                  <a:srgbClr val="002060"/>
                </a:solidFill>
              </a:rPr>
              <a:t>Эта форма эволюции связана </a:t>
            </a:r>
            <a:r>
              <a:rPr lang="ru-RU" b="1" dirty="0" smtClean="0">
                <a:solidFill>
                  <a:srgbClr val="002060"/>
                </a:solidFill>
              </a:rPr>
              <a:t>с независимым развитием сходных признаков у неродственных групп организмов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>
                <a:solidFill>
                  <a:srgbClr val="002060"/>
                </a:solidFill>
              </a:rPr>
              <a:t>Термин </a:t>
            </a:r>
            <a:r>
              <a:rPr lang="ru-RU" i="1" dirty="0" smtClean="0">
                <a:solidFill>
                  <a:srgbClr val="002060"/>
                </a:solidFill>
              </a:rPr>
              <a:t>конвергенция</a:t>
            </a:r>
            <a:r>
              <a:rPr lang="ru-RU" dirty="0" smtClean="0">
                <a:solidFill>
                  <a:srgbClr val="002060"/>
                </a:solidFill>
              </a:rPr>
              <a:t> ( от лат. </a:t>
            </a:r>
            <a:r>
              <a:rPr lang="ru-RU" dirty="0" err="1" smtClean="0">
                <a:solidFill>
                  <a:srgbClr val="002060"/>
                </a:solidFill>
              </a:rPr>
              <a:t>с</a:t>
            </a:r>
            <a:r>
              <a:rPr lang="en-US" dirty="0" err="1" smtClean="0">
                <a:solidFill>
                  <a:srgbClr val="002060"/>
                </a:solidFill>
              </a:rPr>
              <a:t>onvergo</a:t>
            </a:r>
            <a:r>
              <a:rPr lang="ru-RU" dirty="0" smtClean="0">
                <a:solidFill>
                  <a:srgbClr val="002060"/>
                </a:solidFill>
              </a:rPr>
              <a:t> – приближаюсь) был </a:t>
            </a:r>
            <a:r>
              <a:rPr lang="ru-RU" dirty="0" err="1" smtClean="0">
                <a:solidFill>
                  <a:srgbClr val="002060"/>
                </a:solidFill>
              </a:rPr>
              <a:t>прделожен</a:t>
            </a:r>
            <a:r>
              <a:rPr lang="ru-RU" dirty="0" smtClean="0">
                <a:solidFill>
                  <a:srgbClr val="002060"/>
                </a:solidFill>
              </a:rPr>
              <a:t> Ч.Дарвином для обозначения эволюционного явления противоположного дивергенции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>
                <a:solidFill>
                  <a:srgbClr val="002060"/>
                </a:solidFill>
              </a:rPr>
              <a:t>Конвергенция – результат действия </a:t>
            </a:r>
            <a:r>
              <a:rPr lang="ru-RU" b="1" dirty="0" smtClean="0">
                <a:solidFill>
                  <a:srgbClr val="002060"/>
                </a:solidFill>
              </a:rPr>
              <a:t>движущей формы </a:t>
            </a:r>
            <a:r>
              <a:rPr lang="ru-RU" dirty="0" smtClean="0">
                <a:solidFill>
                  <a:srgbClr val="002060"/>
                </a:solidFill>
              </a:rPr>
              <a:t>естественного отбора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2844" y="3500438"/>
            <a:ext cx="371477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rgbClr val="002060"/>
                </a:solidFill>
              </a:rPr>
              <a:t>Примеры: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</a:rPr>
              <a:t>Сходство формы тела и расположения конечностей у хрящевых рыб (акул), вымерших водных пресмыкающихся (ихтиозавров) и китообразных млекопитающих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</a:rPr>
              <a:t>Появление у неродственных организмов аналогичных органов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4"/>
          <p:cNvGrpSpPr/>
          <p:nvPr/>
        </p:nvGrpSpPr>
        <p:grpSpPr>
          <a:xfrm>
            <a:off x="428596" y="357166"/>
            <a:ext cx="5929354" cy="642942"/>
            <a:chOff x="400052" y="1362102"/>
            <a:chExt cx="5600739" cy="442800"/>
          </a:xfrm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400052" y="1362102"/>
              <a:ext cx="5600739" cy="4428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</p:sp>
        <p:sp>
          <p:nvSpPr>
            <p:cNvPr id="7" name="Скругленный прямоугольник 4"/>
            <p:cNvSpPr/>
            <p:nvPr/>
          </p:nvSpPr>
          <p:spPr>
            <a:xfrm>
              <a:off x="421668" y="1383718"/>
              <a:ext cx="5557507" cy="399568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spcFirstLastPara="0" vert="horz" wrap="square" lIns="211695" tIns="0" rIns="211695" bIns="0" numCol="1" spcCol="1270" anchor="ctr" anchorCtr="0">
              <a:noAutofit/>
            </a:bodyPr>
            <a:lstStyle/>
            <a:p>
              <a:pPr lvl="0" algn="l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3200" kern="1200" dirty="0" smtClean="0">
                  <a:solidFill>
                    <a:srgbClr val="002060"/>
                  </a:solidFill>
                </a:rPr>
                <a:t>Конвергентная эволюция</a:t>
              </a:r>
              <a:endParaRPr lang="ru-RU" sz="3200" kern="1200" dirty="0">
                <a:solidFill>
                  <a:srgbClr val="002060"/>
                </a:solidFill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2071670" y="2000240"/>
            <a:ext cx="3786214" cy="1200329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ru-RU" dirty="0" smtClean="0">
                <a:solidFill>
                  <a:srgbClr val="002060"/>
                </a:solidFill>
              </a:rPr>
              <a:t>Конвергенция – результат действия </a:t>
            </a:r>
            <a:r>
              <a:rPr lang="ru-RU" b="1" dirty="0" smtClean="0">
                <a:solidFill>
                  <a:srgbClr val="002060"/>
                </a:solidFill>
              </a:rPr>
              <a:t>движущей формы </a:t>
            </a:r>
            <a:r>
              <a:rPr lang="ru-RU" dirty="0" smtClean="0">
                <a:solidFill>
                  <a:srgbClr val="002060"/>
                </a:solidFill>
              </a:rPr>
              <a:t>естественного отбора для каждой систематической группы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071670" y="1285860"/>
            <a:ext cx="6858048" cy="646331"/>
          </a:xfrm>
          <a:prstGeom prst="rect">
            <a:avLst/>
          </a:prstGeom>
          <a:ln>
            <a:solidFill>
              <a:srgbClr val="FF0066"/>
            </a:solidFill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ru-RU" dirty="0" smtClean="0">
                <a:solidFill>
                  <a:srgbClr val="002060"/>
                </a:solidFill>
              </a:rPr>
              <a:t>Эта форма эволюции связана </a:t>
            </a:r>
            <a:r>
              <a:rPr lang="ru-RU" b="1" dirty="0" smtClean="0">
                <a:solidFill>
                  <a:srgbClr val="002060"/>
                </a:solidFill>
              </a:rPr>
              <a:t>с независимым развитием сходных признаков у неродственных групп организмов</a:t>
            </a:r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214421"/>
            <a:ext cx="1785950" cy="3430439"/>
          </a:xfrm>
          <a:prstGeom prst="rect">
            <a:avLst/>
          </a:prstGeom>
          <a:noFill/>
          <a:ln w="9525">
            <a:solidFill>
              <a:srgbClr val="FF0066"/>
            </a:solidFill>
            <a:miter lim="800000"/>
            <a:headEnd/>
            <a:tailEnd/>
          </a:ln>
          <a:effectLst/>
        </p:spPr>
      </p:pic>
      <p:pic>
        <p:nvPicPr>
          <p:cNvPr id="12" name="Рисунок 11"/>
          <p:cNvPicPr/>
          <p:nvPr/>
        </p:nvPicPr>
        <p:blipFill>
          <a:blip r:embed="rId3"/>
          <a:srcRect l="31004" t="55200" r="47808" b="17501"/>
          <a:stretch>
            <a:fillRect/>
          </a:stretch>
        </p:blipFill>
        <p:spPr bwMode="auto">
          <a:xfrm>
            <a:off x="6072198" y="2000240"/>
            <a:ext cx="2857520" cy="2071702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 flipH="1">
            <a:off x="2071669" y="3286124"/>
            <a:ext cx="3786214" cy="646331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</a:rPr>
              <a:t>Доказательства – </a:t>
            </a:r>
            <a:r>
              <a:rPr lang="ru-RU" b="1" dirty="0" smtClean="0">
                <a:solidFill>
                  <a:srgbClr val="002060"/>
                </a:solidFill>
              </a:rPr>
              <a:t>аналогичные органы</a:t>
            </a:r>
            <a:r>
              <a:rPr lang="ru-RU" b="1" dirty="0" smtClean="0">
                <a:solidFill>
                  <a:srgbClr val="0070C0"/>
                </a:solidFill>
              </a:rPr>
              <a:t>.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39939" name="Picture 3"/>
          <p:cNvPicPr>
            <a:picLocks noChangeAspect="1" noChangeArrowheads="1"/>
          </p:cNvPicPr>
          <p:nvPr/>
        </p:nvPicPr>
        <p:blipFill>
          <a:blip r:embed="rId4">
            <a:lum contrast="20000"/>
          </a:blip>
          <a:srcRect/>
          <a:stretch>
            <a:fillRect/>
          </a:stretch>
        </p:blipFill>
        <p:spPr bwMode="auto">
          <a:xfrm>
            <a:off x="2071670" y="3975100"/>
            <a:ext cx="2343150" cy="288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lum bright="-13000" contrast="15000"/>
          </a:blip>
          <a:srcRect l="2741" t="3249" r="2680" b="2526"/>
          <a:stretch>
            <a:fillRect/>
          </a:stretch>
        </p:blipFill>
        <p:spPr bwMode="auto">
          <a:xfrm>
            <a:off x="285720" y="4286256"/>
            <a:ext cx="5857916" cy="2462023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238125"/>
            <a:ext cx="6934200" cy="868363"/>
          </a:xfrm>
        </p:spPr>
        <p:txBody>
          <a:bodyPr/>
          <a:lstStyle/>
          <a:p>
            <a:r>
              <a:rPr lang="ru-RU" sz="32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Формы направленной эволюции</a:t>
            </a:r>
            <a:endParaRPr lang="ru-RU" sz="32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1928794" y="1071546"/>
            <a:ext cx="5600739" cy="571504"/>
            <a:chOff x="400052" y="2042503"/>
            <a:chExt cx="5600739" cy="571504"/>
          </a:xfrm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400052" y="2042503"/>
              <a:ext cx="5600739" cy="44280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-5686314"/>
                <a:satOff val="-37575"/>
                <a:lumOff val="16078"/>
                <a:alphaOff val="0"/>
              </a:schemeClr>
            </a:fillRef>
            <a:effectRef idx="0">
              <a:schemeClr val="accent2">
                <a:hueOff val="-5686314"/>
                <a:satOff val="-37575"/>
                <a:lumOff val="16078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Скругленный прямоугольник 4"/>
            <p:cNvSpPr/>
            <p:nvPr/>
          </p:nvSpPr>
          <p:spPr>
            <a:xfrm>
              <a:off x="421668" y="2064119"/>
              <a:ext cx="5557507" cy="549888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spcFirstLastPara="0" vert="horz" wrap="square" lIns="211695" tIns="0" rIns="211695" bIns="0" numCol="1" spcCol="1270" anchor="ctr" anchorCtr="0">
              <a:noAutofit/>
            </a:bodyPr>
            <a:lstStyle/>
            <a:p>
              <a:pPr lvl="0" algn="l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3200" kern="1200" dirty="0" smtClean="0">
                  <a:solidFill>
                    <a:srgbClr val="002060"/>
                  </a:solidFill>
                </a:rPr>
                <a:t>Параллельная эволюция </a:t>
              </a:r>
              <a:endParaRPr lang="ru-RU" sz="3200" kern="1200" dirty="0">
                <a:solidFill>
                  <a:srgbClr val="002060"/>
                </a:solidFill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142876" y="1643050"/>
            <a:ext cx="89297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ru-RU" b="1" dirty="0" smtClean="0">
                <a:solidFill>
                  <a:srgbClr val="002060"/>
                </a:solidFill>
              </a:rPr>
              <a:t>Независимое развитие сходных признаков </a:t>
            </a:r>
            <a:r>
              <a:rPr lang="ru-RU" dirty="0" smtClean="0">
                <a:solidFill>
                  <a:srgbClr val="002060"/>
                </a:solidFill>
              </a:rPr>
              <a:t>у организмов </a:t>
            </a:r>
            <a:r>
              <a:rPr lang="ru-RU" b="1" dirty="0" smtClean="0">
                <a:solidFill>
                  <a:srgbClr val="002060"/>
                </a:solidFill>
              </a:rPr>
              <a:t>близкородственных групп в одинаковых условиях среды 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>
                <a:solidFill>
                  <a:srgbClr val="002060"/>
                </a:solidFill>
              </a:rPr>
              <a:t>Термин параллельная эволюция (от греч. </a:t>
            </a:r>
            <a:r>
              <a:rPr lang="en-US" dirty="0" err="1" smtClean="0">
                <a:solidFill>
                  <a:srgbClr val="002060"/>
                </a:solidFill>
              </a:rPr>
              <a:t>Parallelos</a:t>
            </a:r>
            <a:r>
              <a:rPr lang="ru-RU" dirty="0" smtClean="0">
                <a:solidFill>
                  <a:srgbClr val="002060"/>
                </a:solidFill>
              </a:rPr>
              <a:t> – идущий рядом)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>
                <a:solidFill>
                  <a:srgbClr val="002060"/>
                </a:solidFill>
              </a:rPr>
              <a:t>Параллелизм напоминает конвергенцию, но сходные признаки возникают у генетически близких организмов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>
                <a:solidFill>
                  <a:srgbClr val="002060"/>
                </a:solidFill>
              </a:rPr>
              <a:t>Идет в два этапа: первоначально происходит дивергенция (расхождение) признаков, а затем каждая из образовавшихся близкородственных групп эволюционирует уже самостоятельно. При одинаковых условиях среды независимо развиваются сходные признаки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0892" y="3857628"/>
            <a:ext cx="1928826" cy="2845717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4"/>
          <p:cNvGrpSpPr/>
          <p:nvPr/>
        </p:nvGrpSpPr>
        <p:grpSpPr>
          <a:xfrm>
            <a:off x="857224" y="428604"/>
            <a:ext cx="5600739" cy="571504"/>
            <a:chOff x="400052" y="2042503"/>
            <a:chExt cx="5600739" cy="571504"/>
          </a:xfrm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400052" y="2042503"/>
              <a:ext cx="5600739" cy="44280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-5686314"/>
                <a:satOff val="-37575"/>
                <a:lumOff val="16078"/>
                <a:alphaOff val="0"/>
              </a:schemeClr>
            </a:fillRef>
            <a:effectRef idx="0">
              <a:schemeClr val="accent2">
                <a:hueOff val="-5686314"/>
                <a:satOff val="-37575"/>
                <a:lumOff val="16078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Скругленный прямоугольник 4"/>
            <p:cNvSpPr/>
            <p:nvPr/>
          </p:nvSpPr>
          <p:spPr>
            <a:xfrm>
              <a:off x="421668" y="2064119"/>
              <a:ext cx="5557507" cy="549888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spcFirstLastPara="0" vert="horz" wrap="square" lIns="211695" tIns="0" rIns="211695" bIns="0" numCol="1" spcCol="1270" anchor="ctr" anchorCtr="0">
              <a:noAutofit/>
            </a:bodyPr>
            <a:lstStyle/>
            <a:p>
              <a:pPr lvl="0" algn="l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3200" kern="1200" dirty="0" smtClean="0">
                  <a:solidFill>
                    <a:srgbClr val="002060"/>
                  </a:solidFill>
                </a:rPr>
                <a:t>Параллельная эволюция </a:t>
              </a:r>
              <a:endParaRPr lang="ru-RU" sz="3200" kern="1200" dirty="0">
                <a:solidFill>
                  <a:srgbClr val="002060"/>
                </a:solidFill>
              </a:endParaRPr>
            </a:p>
          </p:txBody>
        </p:sp>
      </p:grpSp>
      <p:sp>
        <p:nvSpPr>
          <p:cNvPr id="11" name="Прямоугольник 10"/>
          <p:cNvSpPr/>
          <p:nvPr/>
        </p:nvSpPr>
        <p:spPr>
          <a:xfrm>
            <a:off x="2143108" y="1357298"/>
            <a:ext cx="68580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Font typeface="Wingdings" pitchFamily="2" charset="2"/>
              <a:buChar char="q"/>
            </a:pPr>
            <a:r>
              <a:rPr lang="ru-RU" b="1" dirty="0" smtClean="0">
                <a:solidFill>
                  <a:srgbClr val="002060"/>
                </a:solidFill>
              </a:rPr>
              <a:t>Независимое развитие </a:t>
            </a:r>
            <a:r>
              <a:rPr lang="ru-RU" b="1" u="sng" dirty="0" smtClean="0">
                <a:solidFill>
                  <a:srgbClr val="002060"/>
                </a:solidFill>
              </a:rPr>
              <a:t>сходных признаков </a:t>
            </a:r>
            <a:r>
              <a:rPr lang="ru-RU" dirty="0" smtClean="0">
                <a:solidFill>
                  <a:srgbClr val="002060"/>
                </a:solidFill>
              </a:rPr>
              <a:t>у организмов </a:t>
            </a:r>
            <a:r>
              <a:rPr lang="ru-RU" b="1" u="sng" dirty="0" smtClean="0">
                <a:solidFill>
                  <a:srgbClr val="002060"/>
                </a:solidFill>
              </a:rPr>
              <a:t>близкородственных групп </a:t>
            </a:r>
            <a:r>
              <a:rPr lang="ru-RU" b="1" dirty="0" smtClean="0">
                <a:solidFill>
                  <a:srgbClr val="002060"/>
                </a:solidFill>
              </a:rPr>
              <a:t>в одинаковых условиях среды </a:t>
            </a:r>
          </a:p>
        </p:txBody>
      </p:sp>
      <p:pic>
        <p:nvPicPr>
          <p:cNvPr id="12" name="Picture 1"/>
          <p:cNvPicPr>
            <a:picLocks noChangeAspect="1" noChangeArrowheads="1"/>
          </p:cNvPicPr>
          <p:nvPr/>
        </p:nvPicPr>
        <p:blipFill>
          <a:blip r:embed="rId2"/>
          <a:srcRect l="70130" t="1276" b="18367"/>
          <a:stretch>
            <a:fillRect/>
          </a:stretch>
        </p:blipFill>
        <p:spPr bwMode="auto">
          <a:xfrm>
            <a:off x="214282" y="1214422"/>
            <a:ext cx="1785950" cy="3057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Рисунок 12"/>
          <p:cNvPicPr/>
          <p:nvPr/>
        </p:nvPicPr>
        <p:blipFill>
          <a:blip r:embed="rId3"/>
          <a:srcRect l="51461" t="56500" r="14930" b="18801"/>
          <a:stretch>
            <a:fillRect/>
          </a:stretch>
        </p:blipFill>
        <p:spPr bwMode="auto">
          <a:xfrm>
            <a:off x="2071670" y="2071678"/>
            <a:ext cx="3643338" cy="1643074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  <p:pic>
        <p:nvPicPr>
          <p:cNvPr id="14" name="Рисунок 13"/>
          <p:cNvPicPr/>
          <p:nvPr/>
        </p:nvPicPr>
        <p:blipFill>
          <a:blip r:embed="rId3"/>
          <a:srcRect l="31004" t="55200" r="47808" b="19384"/>
          <a:stretch>
            <a:fillRect/>
          </a:stretch>
        </p:blipFill>
        <p:spPr bwMode="auto">
          <a:xfrm>
            <a:off x="6215074" y="2000240"/>
            <a:ext cx="2357454" cy="1714512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0523" y="4248616"/>
            <a:ext cx="5267295" cy="2537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Прямоугольник 14"/>
          <p:cNvSpPr/>
          <p:nvPr/>
        </p:nvSpPr>
        <p:spPr>
          <a:xfrm>
            <a:off x="5000692" y="5214950"/>
            <a:ext cx="421477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ru-RU" sz="1600" dirty="0" smtClean="0">
                <a:solidFill>
                  <a:srgbClr val="000000"/>
                </a:solidFill>
              </a:rPr>
              <a:t>Независимое возникновение </a:t>
            </a:r>
            <a:r>
              <a:rPr lang="ru-RU" sz="1600" i="1" dirty="0" smtClean="0">
                <a:solidFill>
                  <a:srgbClr val="000000"/>
                </a:solidFill>
              </a:rPr>
              <a:t>саблезубых форм</a:t>
            </a:r>
            <a:r>
              <a:rPr lang="ru-RU" sz="1600" dirty="0" smtClean="0">
                <a:solidFill>
                  <a:srgbClr val="000000"/>
                </a:solidFill>
              </a:rPr>
              <a:t> у млекопитающих. </a:t>
            </a:r>
          </a:p>
          <a:p>
            <a:r>
              <a:rPr lang="ru-RU" sz="1600" dirty="0" smtClean="0">
                <a:solidFill>
                  <a:srgbClr val="000000"/>
                </a:solidFill>
              </a:rPr>
              <a:t>А- сумчатые (сумчатый волк)</a:t>
            </a:r>
          </a:p>
          <a:p>
            <a:r>
              <a:rPr lang="ru-RU" sz="1600" dirty="0" smtClean="0">
                <a:solidFill>
                  <a:srgbClr val="000000"/>
                </a:solidFill>
              </a:rPr>
              <a:t>Б – плацентарные (саблезубые кошки)</a:t>
            </a:r>
            <a:endParaRPr lang="ru-RU" sz="1600" dirty="0">
              <a:solidFill>
                <a:srgbClr val="00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00628" y="3929066"/>
            <a:ext cx="414337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0000"/>
                </a:solidFill>
              </a:rPr>
              <a:t>Примеры: </a:t>
            </a:r>
          </a:p>
          <a:p>
            <a:pPr>
              <a:buFont typeface="Wingdings" pitchFamily="2" charset="2"/>
              <a:buChar char="q"/>
            </a:pPr>
            <a:r>
              <a:rPr lang="ru-RU" sz="1600" dirty="0" smtClean="0">
                <a:solidFill>
                  <a:srgbClr val="000000"/>
                </a:solidFill>
              </a:rPr>
              <a:t>Некоторые виды бабочек, принадлежащие к разным родам, имеют глазки на крыльях, а их ближайшие родственники глазков не имеют. </a:t>
            </a:r>
            <a:endParaRPr lang="ru-RU" sz="16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Что такое эволюция?</a:t>
            </a:r>
            <a:endParaRPr lang="ru-RU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71406" y="4795861"/>
            <a:ext cx="8929718" cy="1919287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Биологическая эволюция 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 это </a:t>
            </a:r>
            <a:r>
              <a:rPr lang="ru-RU" sz="20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необратимое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и, в известной мере </a:t>
            </a:r>
            <a:r>
              <a:rPr lang="ru-RU" sz="20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направленное историческое развития живой природы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сопровождающееся изменением генетического состава популяций, формированием адаптаций, образованием и вымиранием видов, преобразованиями биогеоценозов и биосферы в целом.</a:t>
            </a:r>
          </a:p>
          <a:p>
            <a:pPr marL="0" indent="0" algn="r">
              <a:spcBef>
                <a:spcPts val="0"/>
              </a:spcBef>
              <a:buNone/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(современное определение из российских учебников)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14282" y="1285860"/>
            <a:ext cx="892971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Эволюция</a:t>
            </a:r>
            <a:r>
              <a:rPr lang="ru-RU" dirty="0" smtClean="0">
                <a:solidFill>
                  <a:srgbClr val="000000"/>
                </a:solidFill>
              </a:rPr>
              <a:t> – от латинского «развертывание».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Эволюция </a:t>
            </a:r>
            <a:r>
              <a:rPr lang="ru-RU" dirty="0" smtClean="0">
                <a:solidFill>
                  <a:srgbClr val="000000"/>
                </a:solidFill>
              </a:rPr>
              <a:t>– это закономерный процесс развития организма от состояния зародыша до формирования полноценной половозрелой особи </a:t>
            </a:r>
          </a:p>
          <a:p>
            <a:pPr algn="r"/>
            <a:r>
              <a:rPr lang="ru-RU" dirty="0" smtClean="0">
                <a:solidFill>
                  <a:srgbClr val="000000"/>
                </a:solidFill>
              </a:rPr>
              <a:t>(по Бонне, 17 век)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Эволюция </a:t>
            </a:r>
            <a:r>
              <a:rPr lang="ru-RU" dirty="0" smtClean="0">
                <a:solidFill>
                  <a:srgbClr val="000000"/>
                </a:solidFill>
              </a:rPr>
              <a:t>– это закономерный процесс преобразования материи, сопровождающийся формированием все более дифференцированных и упорядоченных структур </a:t>
            </a:r>
          </a:p>
          <a:p>
            <a:pPr algn="r"/>
            <a:r>
              <a:rPr lang="ru-RU" dirty="0" smtClean="0">
                <a:solidFill>
                  <a:srgbClr val="000000"/>
                </a:solidFill>
              </a:rPr>
              <a:t>(по Спенсеру, 18 век)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Эволюция</a:t>
            </a:r>
            <a:r>
              <a:rPr lang="ru-RU" dirty="0" smtClean="0">
                <a:solidFill>
                  <a:srgbClr val="000000"/>
                </a:solidFill>
              </a:rPr>
              <a:t> – это естественный процесс необратимых изменений, который создает новации, разнообразие и усложнение организации. Универсальная история включает космическую. Биологическую и психосоциальную эволюцию </a:t>
            </a:r>
          </a:p>
          <a:p>
            <a:pPr algn="r"/>
            <a:r>
              <a:rPr lang="ru-RU" dirty="0" smtClean="0">
                <a:solidFill>
                  <a:srgbClr val="000000"/>
                </a:solidFill>
              </a:rPr>
              <a:t>(по Хаксли, 20 век)</a:t>
            </a:r>
            <a:endParaRPr lang="ru-RU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dirty="0" smtClean="0"/>
              <a:t>Гомологичные и аналогичные органы</a:t>
            </a:r>
            <a:endParaRPr lang="ru-RU" sz="28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71406" y="1460184"/>
          <a:ext cx="8929719" cy="36833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14644"/>
                <a:gridCol w="2857520"/>
                <a:gridCol w="3357555"/>
              </a:tblGrid>
              <a:tr h="557216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rgbClr val="248C38"/>
                          </a:solidFill>
                        </a:rPr>
                        <a:t>Признак </a:t>
                      </a:r>
                      <a:endParaRPr lang="ru-RU" sz="2400" dirty="0">
                        <a:solidFill>
                          <a:srgbClr val="248C38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</a:rPr>
                        <a:t>Гомологичные </a:t>
                      </a:r>
                      <a:endParaRPr lang="ru-RU" sz="2800" dirty="0">
                        <a:solidFill>
                          <a:schemeClr val="tx1">
                            <a:lumMod val="40000"/>
                            <a:lumOff val="6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</a:rPr>
                        <a:t>Аналогичные </a:t>
                      </a:r>
                      <a:endParaRPr lang="ru-RU" sz="2800" dirty="0">
                        <a:solidFill>
                          <a:schemeClr val="tx1">
                            <a:lumMod val="40000"/>
                            <a:lumOff val="6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557216">
                <a:tc>
                  <a:txBody>
                    <a:bodyPr/>
                    <a:lstStyle/>
                    <a:p>
                      <a:r>
                        <a:rPr lang="ru-RU" sz="2400" b="1" i="1" dirty="0" smtClean="0">
                          <a:solidFill>
                            <a:srgbClr val="248C38"/>
                          </a:solidFill>
                        </a:rPr>
                        <a:t>Происхождение</a:t>
                      </a:r>
                      <a:endParaRPr lang="ru-RU" sz="2400" b="1" i="1" dirty="0">
                        <a:solidFill>
                          <a:srgbClr val="248C38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i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Общее </a:t>
                      </a:r>
                      <a:endParaRPr lang="ru-RU" sz="2400" b="1" i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i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Различное </a:t>
                      </a:r>
                      <a:endParaRPr lang="ru-RU" sz="2400" b="1" i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557216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rgbClr val="248C38"/>
                          </a:solidFill>
                        </a:rPr>
                        <a:t>Функции </a:t>
                      </a:r>
                      <a:endParaRPr lang="ru-RU" sz="2400" dirty="0">
                        <a:solidFill>
                          <a:srgbClr val="248C38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Различные </a:t>
                      </a:r>
                      <a:endParaRPr lang="ru-RU" sz="24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Общие </a:t>
                      </a:r>
                      <a:endParaRPr lang="ru-RU" sz="24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557216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rgbClr val="248C38"/>
                          </a:solidFill>
                        </a:rPr>
                        <a:t>Эволюционный</a:t>
                      </a:r>
                      <a:r>
                        <a:rPr lang="ru-RU" sz="2400" baseline="0" dirty="0" smtClean="0">
                          <a:solidFill>
                            <a:srgbClr val="248C38"/>
                          </a:solidFill>
                        </a:rPr>
                        <a:t> п</a:t>
                      </a:r>
                      <a:r>
                        <a:rPr lang="ru-RU" sz="2400" dirty="0" smtClean="0">
                          <a:solidFill>
                            <a:srgbClr val="248C38"/>
                          </a:solidFill>
                        </a:rPr>
                        <a:t>уть </a:t>
                      </a:r>
                      <a:endParaRPr lang="ru-RU" sz="2400" dirty="0">
                        <a:solidFill>
                          <a:srgbClr val="248C38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Дивергенция </a:t>
                      </a:r>
                      <a:endParaRPr lang="ru-RU" sz="24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Конвергенция </a:t>
                      </a:r>
                      <a:endParaRPr lang="ru-RU" sz="24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557216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rgbClr val="248C38"/>
                          </a:solidFill>
                        </a:rPr>
                        <a:t>Причины </a:t>
                      </a:r>
                      <a:endParaRPr lang="ru-RU" sz="2400" dirty="0">
                        <a:solidFill>
                          <a:srgbClr val="248C38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Приспособление к </a:t>
                      </a:r>
                      <a:r>
                        <a:rPr lang="ru-RU" sz="24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различным </a:t>
                      </a:r>
                      <a:r>
                        <a:rPr lang="ru-RU" sz="2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условиям</a:t>
                      </a:r>
                      <a:endParaRPr lang="ru-RU" sz="24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Приспособление к </a:t>
                      </a:r>
                      <a:r>
                        <a:rPr lang="ru-RU" sz="24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сходным</a:t>
                      </a:r>
                      <a:r>
                        <a:rPr lang="ru-RU" sz="240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 условиям </a:t>
                      </a:r>
                      <a:endParaRPr lang="ru-RU" sz="24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6477000" cy="868363"/>
          </a:xfrm>
        </p:spPr>
        <p:txBody>
          <a:bodyPr/>
          <a:lstStyle/>
          <a:p>
            <a:r>
              <a:rPr lang="ru-RU" sz="3600" dirty="0" smtClean="0"/>
              <a:t>Гомологичные органы</a:t>
            </a:r>
            <a:endParaRPr lang="ru-RU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285752" y="1214422"/>
            <a:ext cx="857252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Ноги лошади, ласты тюленя, </a:t>
            </a:r>
          </a:p>
          <a:p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крылья летучей мыши</a:t>
            </a:r>
          </a:p>
          <a:p>
            <a:pPr>
              <a:buFont typeface="Wingdings" pitchFamily="2" charset="2"/>
              <a:buChar char="q"/>
            </a:pP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Видоизменения листьев у растений: ловчие аппараты, колючки, усики, части цветка</a:t>
            </a:r>
          </a:p>
          <a:p>
            <a:pPr>
              <a:buFont typeface="Wingdings" pitchFamily="2" charset="2"/>
              <a:buChar char="q"/>
            </a:pP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Усики гороха, иглы кактуса, колючки барбариса – листья</a:t>
            </a:r>
          </a:p>
          <a:p>
            <a:pPr>
              <a:buFont typeface="Wingdings" pitchFamily="2" charset="2"/>
              <a:buChar char="q"/>
            </a:pP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Подземные корни, воздушные корни</a:t>
            </a:r>
          </a:p>
          <a:p>
            <a:pPr>
              <a:buFont typeface="Wingdings" pitchFamily="2" charset="2"/>
              <a:buChar char="q"/>
            </a:pP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Ядовитые железы змей и слюнные железы</a:t>
            </a:r>
          </a:p>
          <a:p>
            <a:pPr>
              <a:buFont typeface="Wingdings" pitchFamily="2" charset="2"/>
              <a:buChar char="q"/>
            </a:pP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Потовые железы и млечные железы </a:t>
            </a:r>
            <a:endParaRPr lang="ru-RU" sz="28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7950" y="71428"/>
            <a:ext cx="2695575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6477000" cy="868363"/>
          </a:xfrm>
        </p:spPr>
        <p:txBody>
          <a:bodyPr/>
          <a:lstStyle/>
          <a:p>
            <a:r>
              <a:rPr lang="ru-RU" sz="3600" dirty="0" smtClean="0"/>
              <a:t>Аналогичные органы</a:t>
            </a:r>
            <a:endParaRPr lang="ru-RU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285752" y="1214422"/>
            <a:ext cx="857252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Крылья насекомого, крылья птиц</a:t>
            </a:r>
          </a:p>
          <a:p>
            <a:pPr>
              <a:buFont typeface="Wingdings" pitchFamily="2" charset="2"/>
              <a:buChar char="q"/>
            </a:pP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Роющие конечности крота и медведки</a:t>
            </a:r>
          </a:p>
          <a:p>
            <a:pPr>
              <a:buFont typeface="Wingdings" pitchFamily="2" charset="2"/>
              <a:buChar char="q"/>
            </a:pP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Усики различного происхождения (листового и побегового)</a:t>
            </a:r>
          </a:p>
          <a:p>
            <a:pPr>
              <a:buFont typeface="Wingdings" pitchFamily="2" charset="2"/>
              <a:buChar char="q"/>
            </a:pP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Колючки разного происхождения (листового и побегового)</a:t>
            </a:r>
          </a:p>
          <a:p>
            <a:pPr>
              <a:buFont typeface="Wingdings" pitchFamily="2" charset="2"/>
              <a:buChar char="q"/>
            </a:pP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Колючки кактуса – листья, боярышника – побег, шиповника – выросты кожицы</a:t>
            </a:r>
          </a:p>
          <a:p>
            <a:pPr>
              <a:buFont typeface="Wingdings" pitchFamily="2" charset="2"/>
              <a:buChar char="q"/>
            </a:pP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Усики винограда – побег, усики гороха – листья</a:t>
            </a:r>
          </a:p>
          <a:p>
            <a:pPr>
              <a:buFont typeface="Wingdings" pitchFamily="2" charset="2"/>
              <a:buChar char="q"/>
            </a:pP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Жабры рака, головастика, личинок стрекоз</a:t>
            </a:r>
          </a:p>
          <a:p>
            <a:pPr>
              <a:buFont typeface="Wingdings" pitchFamily="2" charset="2"/>
              <a:buChar char="q"/>
            </a:pP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Спинной плавник касатки и акулы</a:t>
            </a:r>
          </a:p>
          <a:p>
            <a:pPr>
              <a:buFont typeface="Wingdings" pitchFamily="2" charset="2"/>
              <a:buChar char="q"/>
            </a:pP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Бивни слона – резцы, бивни моржа - клыки</a:t>
            </a:r>
            <a:endParaRPr lang="ru-RU" sz="24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55441" y="71414"/>
            <a:ext cx="2117153" cy="191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2020-07-14_10-46-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"/>
            <a:ext cx="4786314" cy="2874520"/>
          </a:xfrm>
          <a:prstGeom prst="rect">
            <a:avLst/>
          </a:prstGeom>
        </p:spPr>
      </p:pic>
      <p:pic>
        <p:nvPicPr>
          <p:cNvPr id="4" name="Рисунок 3" descr="2020-07-14_10-46-34.png"/>
          <p:cNvPicPr>
            <a:picLocks noChangeAspect="1"/>
          </p:cNvPicPr>
          <p:nvPr/>
        </p:nvPicPr>
        <p:blipFill>
          <a:blip r:embed="rId3"/>
          <a:srcRect l="2663"/>
          <a:stretch>
            <a:fillRect/>
          </a:stretch>
        </p:blipFill>
        <p:spPr>
          <a:xfrm>
            <a:off x="2500298" y="2571744"/>
            <a:ext cx="6643701" cy="414338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Общие закономерности (правила) эволюции</a:t>
            </a:r>
            <a:endParaRPr lang="ru-RU" sz="28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142844" y="1071546"/>
          <a:ext cx="8858312" cy="55721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Схема 19"/>
          <p:cNvGraphicFramePr/>
          <p:nvPr/>
        </p:nvGraphicFramePr>
        <p:xfrm>
          <a:off x="142844" y="285728"/>
          <a:ext cx="8858312" cy="64294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4282" y="1214422"/>
            <a:ext cx="807249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0000"/>
                </a:solidFill>
              </a:rPr>
              <a:t>Источники информации: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>
                <a:solidFill>
                  <a:srgbClr val="000000"/>
                </a:solidFill>
              </a:rPr>
              <a:t>Презентация «Закономерности эволюции» Автор-составитель: Пименов А.В.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>
                <a:solidFill>
                  <a:srgbClr val="000000"/>
                </a:solidFill>
              </a:rPr>
              <a:t>Биология. Биологические системы и процессы. 11 класс: учебник для общеобразовательных учреждений (профильный уровень)/ А.В.Теремов, Р.А.Петросова – М,.: Мнемозина, 2012.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>
                <a:solidFill>
                  <a:srgbClr val="000000"/>
                </a:solidFill>
              </a:rPr>
              <a:t>Биология. ЕГЭ и ОГЭ. Раздел «Эволюция органического мира». Теория, тренировочные задания: учебно-методическое пособие/ А.А.Кириленко – Ростов-на-Дону: Легион, 2017.</a:t>
            </a:r>
            <a:endParaRPr lang="ru-RU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42875" y="500042"/>
          <a:ext cx="8929719" cy="6022344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928795"/>
                <a:gridCol w="3786214"/>
                <a:gridCol w="3214710"/>
              </a:tblGrid>
              <a:tr h="535944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Признаки 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Микроэволюция 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Макроэволюция </a:t>
                      </a:r>
                      <a:endParaRPr lang="ru-RU" sz="2000" dirty="0"/>
                    </a:p>
                  </a:txBody>
                  <a:tcPr/>
                </a:tc>
              </a:tr>
              <a:tr h="535944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rgbClr val="002060"/>
                          </a:solidFill>
                        </a:rPr>
                        <a:t>Результат эволюционных преобразований</a:t>
                      </a:r>
                      <a:endParaRPr lang="ru-RU" sz="18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rgbClr val="002060"/>
                          </a:solidFill>
                        </a:rPr>
                        <a:t>Формирование новых </a:t>
                      </a:r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видов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rgbClr val="002060"/>
                          </a:solidFill>
                        </a:rPr>
                        <a:t>Формирование </a:t>
                      </a:r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надвидовых</a:t>
                      </a:r>
                      <a:r>
                        <a:rPr lang="ru-RU" sz="1800" dirty="0" smtClean="0">
                          <a:solidFill>
                            <a:srgbClr val="002060"/>
                          </a:solidFill>
                        </a:rPr>
                        <a:t> таксонов – родов, семейств, отрядов и т.д.</a:t>
                      </a:r>
                      <a:endParaRPr lang="ru-RU" sz="18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535944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rgbClr val="002060"/>
                          </a:solidFill>
                        </a:rPr>
                        <a:t>Механизмы</a:t>
                      </a:r>
                      <a:endParaRPr lang="ru-RU" sz="18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Ø"/>
                      </a:pPr>
                      <a:r>
                        <a:rPr lang="ru-RU" sz="1800" dirty="0" smtClean="0">
                          <a:solidFill>
                            <a:srgbClr val="002060"/>
                          </a:solidFill>
                        </a:rPr>
                        <a:t>Действие </a:t>
                      </a:r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ненаправленных факторов </a:t>
                      </a:r>
                      <a:r>
                        <a:rPr lang="ru-RU" sz="1800" dirty="0" smtClean="0">
                          <a:solidFill>
                            <a:srgbClr val="002060"/>
                          </a:solidFill>
                        </a:rPr>
                        <a:t>микроэволюции (мутационной и комбинативной изменчивости,</a:t>
                      </a:r>
                      <a:r>
                        <a:rPr lang="ru-RU" sz="1800" baseline="0" dirty="0" smtClean="0">
                          <a:solidFill>
                            <a:srgbClr val="002060"/>
                          </a:solidFill>
                        </a:rPr>
                        <a:t> популяционных волн, дрейфа генов, изоляции)</a:t>
                      </a:r>
                    </a:p>
                    <a:p>
                      <a:pPr>
                        <a:buFont typeface="Wingdings" pitchFamily="2" charset="2"/>
                        <a:buChar char="Ø"/>
                      </a:pPr>
                      <a:r>
                        <a:rPr lang="ru-RU" sz="1800" b="1" baseline="0" dirty="0" smtClean="0">
                          <a:solidFill>
                            <a:srgbClr val="002060"/>
                          </a:solidFill>
                        </a:rPr>
                        <a:t>Направляющего фактора </a:t>
                      </a:r>
                      <a:r>
                        <a:rPr lang="ru-RU" sz="1800" baseline="0" dirty="0" smtClean="0">
                          <a:solidFill>
                            <a:srgbClr val="002060"/>
                          </a:solidFill>
                        </a:rPr>
                        <a:t>эволюции -  естественного отбора</a:t>
                      </a:r>
                      <a:endParaRPr lang="ru-RU" sz="18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Не имеет специфических механизмов </a:t>
                      </a:r>
                      <a:r>
                        <a:rPr lang="ru-RU" sz="1800" dirty="0" smtClean="0">
                          <a:solidFill>
                            <a:srgbClr val="002060"/>
                          </a:solidFill>
                        </a:rPr>
                        <a:t>и осуществляется только посредством процессов</a:t>
                      </a:r>
                      <a:r>
                        <a:rPr lang="ru-RU" sz="1800" baseline="0" dirty="0" smtClean="0">
                          <a:solidFill>
                            <a:srgbClr val="002060"/>
                          </a:solidFill>
                        </a:rPr>
                        <a:t> макроэволюции являясь их интегративным выражением</a:t>
                      </a:r>
                      <a:endParaRPr lang="ru-RU" sz="18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535944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rgbClr val="002060"/>
                          </a:solidFill>
                        </a:rPr>
                        <a:t>Длительность </a:t>
                      </a:r>
                      <a:endParaRPr lang="ru-RU" sz="18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rgbClr val="002060"/>
                          </a:solidFill>
                        </a:rPr>
                        <a:t>Происходит внутри вида на уровне </a:t>
                      </a:r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популяций</a:t>
                      </a:r>
                      <a:r>
                        <a:rPr lang="ru-RU" sz="1800" dirty="0" smtClean="0">
                          <a:solidFill>
                            <a:srgbClr val="002060"/>
                          </a:solidFill>
                        </a:rPr>
                        <a:t>. Может происходить</a:t>
                      </a:r>
                      <a:r>
                        <a:rPr lang="ru-RU" sz="1800" baseline="0" dirty="0" smtClean="0">
                          <a:solidFill>
                            <a:srgbClr val="002060"/>
                          </a:solidFill>
                        </a:rPr>
                        <a:t> в </a:t>
                      </a:r>
                      <a:r>
                        <a:rPr lang="ru-RU" sz="1800" b="1" baseline="0" dirty="0" smtClean="0">
                          <a:solidFill>
                            <a:srgbClr val="002060"/>
                          </a:solidFill>
                        </a:rPr>
                        <a:t>исторически короткое время </a:t>
                      </a:r>
                      <a:r>
                        <a:rPr lang="ru-RU" sz="1800" baseline="0" dirty="0" smtClean="0">
                          <a:solidFill>
                            <a:srgbClr val="002060"/>
                          </a:solidFill>
                        </a:rPr>
                        <a:t>и быть достигнутой непосредственному наблюдению</a:t>
                      </a:r>
                      <a:endParaRPr lang="ru-RU" sz="18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rgbClr val="002060"/>
                          </a:solidFill>
                        </a:rPr>
                        <a:t>Идет на </a:t>
                      </a:r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надвидовом уровне</a:t>
                      </a:r>
                      <a:r>
                        <a:rPr lang="ru-RU" sz="1800" dirty="0" smtClean="0">
                          <a:solidFill>
                            <a:srgbClr val="002060"/>
                          </a:solidFill>
                        </a:rPr>
                        <a:t>. Требует исторически </a:t>
                      </a:r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больших промежутков времени</a:t>
                      </a:r>
                      <a:r>
                        <a:rPr lang="ru-RU" sz="1800" dirty="0" smtClean="0">
                          <a:solidFill>
                            <a:srgbClr val="002060"/>
                          </a:solidFill>
                        </a:rPr>
                        <a:t>. </a:t>
                      </a:r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Недоступна непосредственному наблюдению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32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Пути и направления эволюции</a:t>
            </a:r>
            <a:endParaRPr lang="ru-RU" sz="32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aphicFrame>
        <p:nvGraphicFramePr>
          <p:cNvPr id="3" name="Схема 2"/>
          <p:cNvGraphicFramePr/>
          <p:nvPr/>
        </p:nvGraphicFramePr>
        <p:xfrm>
          <a:off x="214282" y="928670"/>
          <a:ext cx="8786874" cy="13890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42876" y="2428868"/>
            <a:ext cx="3929058" cy="258532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Характеризуется 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>
                <a:solidFill>
                  <a:srgbClr val="002060"/>
                </a:solidFill>
              </a:rPr>
              <a:t>Увеличением численности, 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>
                <a:solidFill>
                  <a:srgbClr val="002060"/>
                </a:solidFill>
              </a:rPr>
              <a:t>Расширением ареала,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>
                <a:solidFill>
                  <a:srgbClr val="002060"/>
                </a:solidFill>
              </a:rPr>
              <a:t>Увеличением числа популяций, 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>
                <a:solidFill>
                  <a:srgbClr val="002060"/>
                </a:solidFill>
              </a:rPr>
              <a:t>Ускорением процессов видообразования. 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В состоянии биологического прогресса находятся, например, насекомые, цветковые растения.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14810" y="2428868"/>
            <a:ext cx="4929190" cy="286232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Характеризуется: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>
                <a:solidFill>
                  <a:srgbClr val="002060"/>
                </a:solidFill>
              </a:rPr>
              <a:t>Сокращением численности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>
                <a:solidFill>
                  <a:srgbClr val="002060"/>
                </a:solidFill>
              </a:rPr>
              <a:t>Сужение ареала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>
                <a:solidFill>
                  <a:srgbClr val="002060"/>
                </a:solidFill>
              </a:rPr>
              <a:t>Уменьшение числа популяций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>
                <a:solidFill>
                  <a:srgbClr val="002060"/>
                </a:solidFill>
              </a:rPr>
              <a:t>Замедление и прекращение процессов видообразования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>
                <a:solidFill>
                  <a:srgbClr val="002060"/>
                </a:solidFill>
              </a:rPr>
              <a:t>Возможно полное вымирание этой группы По пути биологического регресса пошли динозавры, псилофиты, семенные папоротники.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929190" y="5286388"/>
            <a:ext cx="2643206" cy="1200329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Учение о главных направлениях и путях эволюции создано </a:t>
            </a:r>
            <a:r>
              <a:rPr lang="ru-RU" dirty="0" err="1" smtClean="0">
                <a:solidFill>
                  <a:srgbClr val="002060"/>
                </a:solidFill>
              </a:rPr>
              <a:t>А.Н.Северцовым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83009" y="5072074"/>
            <a:ext cx="1318147" cy="1714488"/>
          </a:xfrm>
          <a:prstGeom prst="rect">
            <a:avLst/>
          </a:prstGeom>
          <a:noFill/>
          <a:ln w="9525">
            <a:solidFill>
              <a:schemeClr val="bg2">
                <a:lumMod val="50000"/>
              </a:schemeClr>
            </a:solidFill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71438" y="5572140"/>
            <a:ext cx="3000364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Ароморфоз (арогенез) 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85786" y="5988626"/>
            <a:ext cx="3500462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Идиоадаптация (</a:t>
            </a:r>
            <a:r>
              <a:rPr lang="ru-RU" b="1" dirty="0" err="1" smtClean="0">
                <a:solidFill>
                  <a:srgbClr val="002060"/>
                </a:solidFill>
              </a:rPr>
              <a:t>аллогенез</a:t>
            </a:r>
            <a:r>
              <a:rPr lang="ru-RU" b="1" dirty="0" smtClean="0">
                <a:solidFill>
                  <a:srgbClr val="002060"/>
                </a:solidFill>
              </a:rPr>
              <a:t>)  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14480" y="6417254"/>
            <a:ext cx="3786214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Общая дегенерация (</a:t>
            </a:r>
            <a:r>
              <a:rPr lang="ru-RU" b="1" dirty="0" err="1" smtClean="0">
                <a:solidFill>
                  <a:srgbClr val="002060"/>
                </a:solidFill>
              </a:rPr>
              <a:t>катагенез</a:t>
            </a:r>
            <a:r>
              <a:rPr lang="ru-RU" b="1" smtClean="0">
                <a:solidFill>
                  <a:srgbClr val="002060"/>
                </a:solidFill>
              </a:rPr>
              <a:t>) 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2" name="Стрелка вниз 11"/>
          <p:cNvSpPr/>
          <p:nvPr/>
        </p:nvSpPr>
        <p:spPr>
          <a:xfrm>
            <a:off x="2786050" y="5429264"/>
            <a:ext cx="142876" cy="5715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1500166" y="5429264"/>
            <a:ext cx="142876" cy="21431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>
            <a:off x="4071934" y="5429264"/>
            <a:ext cx="142876" cy="107157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42844" y="5072074"/>
            <a:ext cx="4071966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Пути биологического прогресса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ru-RU" sz="32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Соотношение путей эволюции</a:t>
            </a:r>
            <a:endParaRPr lang="ru-RU" sz="32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565" y="1428736"/>
            <a:ext cx="8856503" cy="442915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32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Ароморфоз </a:t>
            </a:r>
            <a:endParaRPr lang="ru-RU" sz="32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2844" y="1214422"/>
            <a:ext cx="8858312" cy="101566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FF0000"/>
                </a:solidFill>
              </a:rPr>
              <a:t>Ароморфозы — морфофизиологические изменения, которое приводят к </a:t>
            </a:r>
            <a:r>
              <a:rPr lang="ru-RU" sz="2000" u="sng" dirty="0" smtClean="0">
                <a:solidFill>
                  <a:srgbClr val="FF0000"/>
                </a:solidFill>
              </a:rPr>
              <a:t>повышению уровня организации</a:t>
            </a:r>
            <a:r>
              <a:rPr lang="ru-RU" sz="2000" dirty="0" smtClean="0">
                <a:solidFill>
                  <a:srgbClr val="FF0000"/>
                </a:solidFill>
              </a:rPr>
              <a:t>, приспосабливают организмы к новым условиям обитания.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2844" y="2285992"/>
            <a:ext cx="8858312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00FF"/>
                </a:solidFill>
              </a:rPr>
              <a:t>Приводят к </a:t>
            </a:r>
            <a:r>
              <a:rPr lang="ru-RU" u="sng" dirty="0" smtClean="0">
                <a:solidFill>
                  <a:srgbClr val="0000FF"/>
                </a:solidFill>
              </a:rPr>
              <a:t>образованию крупных систематических единиц </a:t>
            </a:r>
            <a:r>
              <a:rPr lang="ru-RU" dirty="0" smtClean="0">
                <a:solidFill>
                  <a:srgbClr val="0000FF"/>
                </a:solidFill>
              </a:rPr>
              <a:t>— классов, типов</a:t>
            </a:r>
            <a:endParaRPr lang="ru-RU" dirty="0"/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24202" y="2714621"/>
            <a:ext cx="5083286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42844" y="2714620"/>
            <a:ext cx="392909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</a:rPr>
              <a:t>Выход на сушу растений сопровождался появлением механических, проводящих, покровных тканей у псилофитов.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</a:rPr>
              <a:t>От псилофитов произошли папоротники, хвощи, плауны (ароморфозы – появление корня, листьев)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</a:rPr>
              <a:t>Появились семенные растения – голосеменные и цветковые растения. (ароморфозы - опыление ветром, появление семени, цветков и плодов) </a:t>
            </a:r>
          </a:p>
          <a:p>
            <a:pPr>
              <a:buFont typeface="Wingdings" pitchFamily="2" charset="2"/>
              <a:buChar char="Ø"/>
            </a:pP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43702" y="0"/>
            <a:ext cx="2500298" cy="125040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8581" y="71414"/>
            <a:ext cx="4820609" cy="321471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43306" y="2500306"/>
            <a:ext cx="5470374" cy="428625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5143504" y="238125"/>
            <a:ext cx="3786214" cy="1619239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Ароморфозы в эволюции животных </a:t>
            </a:r>
            <a:endParaRPr lang="ru-RU" sz="28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32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Идиоадаптация </a:t>
            </a:r>
            <a:endParaRPr lang="ru-RU" sz="32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1406" y="1214422"/>
            <a:ext cx="9001156" cy="101566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FF0000"/>
                </a:solidFill>
              </a:rPr>
              <a:t>Идиоадаптации, напротив, </a:t>
            </a:r>
            <a:r>
              <a:rPr lang="ru-RU" sz="2000" u="sng" dirty="0" smtClean="0">
                <a:solidFill>
                  <a:srgbClr val="FF0000"/>
                </a:solidFill>
              </a:rPr>
              <a:t>не приводят к повышению общего уровня организации</a:t>
            </a:r>
            <a:r>
              <a:rPr lang="ru-RU" sz="2000" dirty="0" smtClean="0">
                <a:solidFill>
                  <a:srgbClr val="FF0000"/>
                </a:solidFill>
              </a:rPr>
              <a:t>, это такие морфофизиологические изменения, которые </a:t>
            </a:r>
            <a:r>
              <a:rPr lang="ru-RU" sz="2000" u="sng" dirty="0" smtClean="0">
                <a:solidFill>
                  <a:srgbClr val="FF0000"/>
                </a:solidFill>
              </a:rPr>
              <a:t>приспосабливают </a:t>
            </a:r>
            <a:r>
              <a:rPr lang="ru-RU" sz="2000" dirty="0" smtClean="0">
                <a:solidFill>
                  <a:srgbClr val="FF0000"/>
                </a:solidFill>
              </a:rPr>
              <a:t>организм к конкретным условиям обитания.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1438" y="2285992"/>
            <a:ext cx="9001156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00FF"/>
                </a:solidFill>
              </a:rPr>
              <a:t>Идиоадаптации приводят к </a:t>
            </a:r>
            <a:r>
              <a:rPr lang="ru-RU" u="sng" dirty="0" smtClean="0">
                <a:solidFill>
                  <a:srgbClr val="0000FF"/>
                </a:solidFill>
              </a:rPr>
              <a:t>появлению мелких систематических единиц </a:t>
            </a:r>
            <a:r>
              <a:rPr lang="ru-RU" dirty="0" smtClean="0">
                <a:solidFill>
                  <a:srgbClr val="0000FF"/>
                </a:solidFill>
              </a:rPr>
              <a:t>— родов, семейств, отрядов.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1438" y="3000372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</a:rPr>
              <a:t>Опыление ветром, самоопыление, опыление насекомыми – примеры идиоадаптаций.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</a:rPr>
              <a:t>Растения пустыни имеют одни идиоадаптации, водные растения  - другие.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4643446"/>
            <a:ext cx="1643074" cy="2081003"/>
          </a:xfrm>
          <a:prstGeom prst="rect">
            <a:avLst/>
          </a:prstGeom>
          <a:noFill/>
          <a:ln w="9525">
            <a:solidFill>
              <a:schemeClr val="bg1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48" y="3000373"/>
            <a:ext cx="4779408" cy="3076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928794" y="6143644"/>
            <a:ext cx="7215206" cy="646331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Жизнь в разных средах привела к появлению у представителей различных отрядов млекопитающих различных идиоадаптаций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57356" y="4500570"/>
            <a:ext cx="714380" cy="1588556"/>
          </a:xfrm>
          <a:prstGeom prst="rect">
            <a:avLst/>
          </a:prstGeom>
          <a:noFill/>
          <a:ln w="9525">
            <a:solidFill>
              <a:schemeClr val="bg1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27772" y="4500570"/>
            <a:ext cx="1478804" cy="1571636"/>
          </a:xfrm>
          <a:prstGeom prst="rect">
            <a:avLst/>
          </a:prstGeom>
          <a:noFill/>
          <a:ln w="9525">
            <a:solidFill>
              <a:schemeClr val="bg1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11" name="Picture 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643702" y="0"/>
            <a:ext cx="2500298" cy="125040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32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Общая дегенерация</a:t>
            </a:r>
            <a:endParaRPr lang="ru-RU" sz="32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2844" y="1285860"/>
            <a:ext cx="8858312" cy="92333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i="1" dirty="0" smtClean="0">
                <a:solidFill>
                  <a:srgbClr val="C00000"/>
                </a:solidFill>
              </a:rPr>
              <a:t>Дегенерация</a:t>
            </a:r>
            <a:r>
              <a:rPr lang="ru-RU" dirty="0" smtClean="0">
                <a:solidFill>
                  <a:srgbClr val="C00000"/>
                </a:solidFill>
              </a:rPr>
              <a:t> — третий путь, с помощью которого достигается биологический прогресс. При этом организмы приспосабливаются к более простому образу жизни, в результате </a:t>
            </a:r>
            <a:r>
              <a:rPr lang="ru-RU" u="sng" dirty="0" smtClean="0">
                <a:solidFill>
                  <a:srgbClr val="C00000"/>
                </a:solidFill>
              </a:rPr>
              <a:t>происходит упрощение организации</a:t>
            </a:r>
            <a:r>
              <a:rPr lang="ru-RU" dirty="0" smtClean="0">
                <a:solidFill>
                  <a:srgbClr val="C00000"/>
                </a:solidFill>
              </a:rPr>
              <a:t>.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466758" y="5786454"/>
            <a:ext cx="846296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>
                <a:solidFill>
                  <a:srgbClr val="002060"/>
                </a:solidFill>
              </a:rPr>
              <a:t>Свиной цепень             </a:t>
            </a:r>
            <a:r>
              <a:rPr lang="ru-RU" dirty="0" smtClean="0">
                <a:solidFill>
                  <a:srgbClr val="002060"/>
                </a:solidFill>
              </a:rPr>
              <a:t>      Повилика      </a:t>
            </a:r>
            <a:r>
              <a:rPr lang="ru-RU" dirty="0">
                <a:solidFill>
                  <a:srgbClr val="002060"/>
                </a:solidFill>
              </a:rPr>
              <a:t>Саккулина, рак на крабе    </a:t>
            </a:r>
            <a:r>
              <a:rPr lang="ru-RU" dirty="0" smtClean="0">
                <a:solidFill>
                  <a:srgbClr val="002060"/>
                </a:solidFill>
              </a:rPr>
              <a:t>    Асцидия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2285992"/>
            <a:ext cx="8810625" cy="34766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43702" y="0"/>
            <a:ext cx="2500298" cy="125040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jpeg"/></Relationships>
</file>

<file path=ppt/theme/theme1.xml><?xml version="1.0" encoding="utf-8"?>
<a:theme xmlns:a="http://schemas.openxmlformats.org/drawingml/2006/main" name="Тема17">
  <a:themeElements>
    <a:clrScheme name="Default Design 3">
      <a:dk1>
        <a:srgbClr val="808080"/>
      </a:dk1>
      <a:lt1>
        <a:srgbClr val="DDE89A"/>
      </a:lt1>
      <a:dk2>
        <a:srgbClr val="329A2A"/>
      </a:dk2>
      <a:lt2>
        <a:srgbClr val="185E25"/>
      </a:lt2>
      <a:accent1>
        <a:srgbClr val="80CB35"/>
      </a:accent1>
      <a:accent2>
        <a:srgbClr val="518CD3"/>
      </a:accent2>
      <a:accent3>
        <a:srgbClr val="ADCAAC"/>
      </a:accent3>
      <a:accent4>
        <a:srgbClr val="BDC683"/>
      </a:accent4>
      <a:accent5>
        <a:srgbClr val="C0E2AE"/>
      </a:accent5>
      <a:accent6>
        <a:srgbClr val="497EBF"/>
      </a:accent6>
      <a:hlink>
        <a:srgbClr val="E15D7C"/>
      </a:hlink>
      <a:folHlink>
        <a:srgbClr val="DB9153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808080"/>
        </a:dk1>
        <a:lt1>
          <a:srgbClr val="EADCC0"/>
        </a:lt1>
        <a:dk2>
          <a:srgbClr val="F97407"/>
        </a:dk2>
        <a:lt2>
          <a:srgbClr val="E65D00"/>
        </a:lt2>
        <a:accent1>
          <a:srgbClr val="FBCF2D"/>
        </a:accent1>
        <a:accent2>
          <a:srgbClr val="5C8CDA"/>
        </a:accent2>
        <a:accent3>
          <a:srgbClr val="FBBCAA"/>
        </a:accent3>
        <a:accent4>
          <a:srgbClr val="C8BCA4"/>
        </a:accent4>
        <a:accent5>
          <a:srgbClr val="FDE4AD"/>
        </a:accent5>
        <a:accent6>
          <a:srgbClr val="537EC5"/>
        </a:accent6>
        <a:hlink>
          <a:srgbClr val="87D242"/>
        </a:hlink>
        <a:folHlink>
          <a:srgbClr val="DA647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8080"/>
        </a:dk1>
        <a:lt1>
          <a:srgbClr val="9BD3E5"/>
        </a:lt1>
        <a:dk2>
          <a:srgbClr val="357DA9"/>
        </a:dk2>
        <a:lt2>
          <a:srgbClr val="101C56"/>
        </a:lt2>
        <a:accent1>
          <a:srgbClr val="58BECC"/>
        </a:accent1>
        <a:accent2>
          <a:srgbClr val="8A5BDF"/>
        </a:accent2>
        <a:accent3>
          <a:srgbClr val="AEBFD1"/>
        </a:accent3>
        <a:accent4>
          <a:srgbClr val="84B4C3"/>
        </a:accent4>
        <a:accent5>
          <a:srgbClr val="B4DBE2"/>
        </a:accent5>
        <a:accent6>
          <a:srgbClr val="7D52CA"/>
        </a:accent6>
        <a:hlink>
          <a:srgbClr val="6ECC4C"/>
        </a:hlink>
        <a:folHlink>
          <a:srgbClr val="DD693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808080"/>
        </a:dk1>
        <a:lt1>
          <a:srgbClr val="DDE89A"/>
        </a:lt1>
        <a:dk2>
          <a:srgbClr val="329A2A"/>
        </a:dk2>
        <a:lt2>
          <a:srgbClr val="185E25"/>
        </a:lt2>
        <a:accent1>
          <a:srgbClr val="80CB35"/>
        </a:accent1>
        <a:accent2>
          <a:srgbClr val="518CD3"/>
        </a:accent2>
        <a:accent3>
          <a:srgbClr val="ADCAAC"/>
        </a:accent3>
        <a:accent4>
          <a:srgbClr val="BDC683"/>
        </a:accent4>
        <a:accent5>
          <a:srgbClr val="C0E2AE"/>
        </a:accent5>
        <a:accent6>
          <a:srgbClr val="497EBF"/>
        </a:accent6>
        <a:hlink>
          <a:srgbClr val="E15D7C"/>
        </a:hlink>
        <a:folHlink>
          <a:srgbClr val="DB9153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Нач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Тема17</Template>
  <TotalTime>885</TotalTime>
  <Words>1492</Words>
  <PresentationFormat>Экран (4:3)</PresentationFormat>
  <Paragraphs>181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26</vt:i4>
      </vt:variant>
    </vt:vector>
  </HeadingPairs>
  <TitlesOfParts>
    <vt:vector size="28" baseType="lpstr">
      <vt:lpstr>Тема17</vt:lpstr>
      <vt:lpstr>Начальная</vt:lpstr>
      <vt:lpstr>Макроэволюция </vt:lpstr>
      <vt:lpstr>Что такое эволюция?</vt:lpstr>
      <vt:lpstr>Слайд 3</vt:lpstr>
      <vt:lpstr>Пути и направления эволюции</vt:lpstr>
      <vt:lpstr>Соотношение путей эволюции</vt:lpstr>
      <vt:lpstr>Ароморфоз </vt:lpstr>
      <vt:lpstr>Ароморфозы в эволюции животных </vt:lpstr>
      <vt:lpstr>Идиоадаптация </vt:lpstr>
      <vt:lpstr>Общая дегенерация</vt:lpstr>
      <vt:lpstr>Формы направленной эволюции</vt:lpstr>
      <vt:lpstr>Формы естественного отбора</vt:lpstr>
      <vt:lpstr>Формы направленной эволюции</vt:lpstr>
      <vt:lpstr>Слайд 13</vt:lpstr>
      <vt:lpstr>Формы направленной эволюции</vt:lpstr>
      <vt:lpstr>Слайд 15</vt:lpstr>
      <vt:lpstr>Формы направленной эволюции</vt:lpstr>
      <vt:lpstr>Слайд 17</vt:lpstr>
      <vt:lpstr>Формы направленной эволюции</vt:lpstr>
      <vt:lpstr>Слайд 19</vt:lpstr>
      <vt:lpstr>Гомологичные и аналогичные органы</vt:lpstr>
      <vt:lpstr>Гомологичные органы</vt:lpstr>
      <vt:lpstr>Аналогичные органы</vt:lpstr>
      <vt:lpstr>Слайд 23</vt:lpstr>
      <vt:lpstr>Общие закономерности (правила) эволюции</vt:lpstr>
      <vt:lpstr>Слайд 25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ДОМ</dc:creator>
  <cp:lastModifiedBy>Биология</cp:lastModifiedBy>
  <cp:revision>43</cp:revision>
  <dcterms:created xsi:type="dcterms:W3CDTF">2015-04-27T20:31:21Z</dcterms:created>
  <dcterms:modified xsi:type="dcterms:W3CDTF">2020-11-07T08:07:02Z</dcterms:modified>
</cp:coreProperties>
</file>