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302" r:id="rId4"/>
    <p:sldId id="284" r:id="rId5"/>
    <p:sldId id="307" r:id="rId6"/>
    <p:sldId id="285" r:id="rId7"/>
    <p:sldId id="301" r:id="rId8"/>
    <p:sldId id="303" r:id="rId9"/>
    <p:sldId id="30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528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970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426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284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184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71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32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958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68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67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650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F995D-D3B2-4569-A3C3-E006E5F9776E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1F5E9A-9F53-40D3-BC41-98D86947C5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3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80729"/>
            <a:ext cx="9252520" cy="2619722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Стратегии подготовки к разделу «</a:t>
            </a:r>
            <a:r>
              <a:rPr lang="en-US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Writing</a:t>
            </a:r>
            <a:r>
              <a:rPr lang="ru-RU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5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</a:t>
            </a:r>
            <a:r>
              <a:rPr lang="ru-RU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35)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437112"/>
            <a:ext cx="6400800" cy="1752600"/>
          </a:xfrm>
        </p:spPr>
        <p:txBody>
          <a:bodyPr/>
          <a:lstStyle/>
          <a:p>
            <a:pPr lvl="0"/>
            <a:r>
              <a:rPr lang="ru-RU" sz="4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44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</a:t>
            </a:r>
          </a:p>
          <a:p>
            <a:pPr lvl="0"/>
            <a:r>
              <a:rPr lang="ru-RU" sz="44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25.02.2022</a:t>
            </a:r>
            <a:endParaRPr lang="ru-RU" sz="44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809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5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35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61662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Кратко обозначим структуру и содержание электронного личного письма:</a:t>
            </a:r>
            <a:endParaRPr lang="ru-RU" dirty="0"/>
          </a:p>
          <a:p>
            <a:pPr lvl="0"/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дать полный и точный ответ на вопрос 1 друга по переписке (аспект 1);</a:t>
            </a:r>
          </a:p>
          <a:p>
            <a:pPr lvl="0"/>
            <a:r>
              <a:rPr lang="ru-RU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дать </a:t>
            </a: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полный и точный ответ на вопрос 2 друга по переписке (аспект 2);</a:t>
            </a:r>
          </a:p>
          <a:p>
            <a:pPr lvl="0"/>
            <a:r>
              <a:rPr lang="ru-RU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дать </a:t>
            </a: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полный и точный ответ на вопрос 3 друга по переписке (аспект 3);</a:t>
            </a:r>
          </a:p>
          <a:p>
            <a:pPr lvl="0"/>
            <a:r>
              <a:rPr lang="ru-RU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соблюсти </a:t>
            </a: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принятые в английском языке нормы вежливости, т.е. поблагодарить друга по переписке за его письмо и выразить надежду на последующие контакты (аспект 4);</a:t>
            </a:r>
          </a:p>
          <a:p>
            <a:pPr lvl="0"/>
            <a:r>
              <a:rPr lang="ru-RU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правильно </a:t>
            </a:r>
            <a:r>
              <a:rPr lang="ru-RU" sz="3300" dirty="0">
                <a:latin typeface="Arial" panose="020B0604020202020204" pitchFamily="34" charset="0"/>
                <a:cs typeface="Arial" panose="020B0604020202020204" pitchFamily="34" charset="0"/>
              </a:rPr>
              <a:t>выбрать стилевое оформление письма, т.е. дать обращение, завершающую фразу, подпись автора (только имя) в соответствии с неофициальным стилем (аспект 5).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4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1" t="22179" r="35407" b="6519"/>
          <a:stretch/>
        </p:blipFill>
        <p:spPr bwMode="auto">
          <a:xfrm>
            <a:off x="1043608" y="14599"/>
            <a:ext cx="7668344" cy="690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8746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енчик\Desktop\эл. письмо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7" t="13961" r="18510" b="13184"/>
          <a:stretch/>
        </p:blipFill>
        <p:spPr bwMode="auto">
          <a:xfrm>
            <a:off x="-108520" y="0"/>
            <a:ext cx="4680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Ленчик\Desktop\эл. письмо 1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0" t="16875" r="19681" b="10252"/>
          <a:stretch/>
        </p:blipFill>
        <p:spPr bwMode="auto">
          <a:xfrm rot="10800000">
            <a:off x="4463479" y="0"/>
            <a:ext cx="4680521" cy="681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88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Задание 35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8" t="35493" r="18772" b="32734"/>
          <a:stretch/>
        </p:blipFill>
        <p:spPr bwMode="auto">
          <a:xfrm>
            <a:off x="-199319" y="692696"/>
            <a:ext cx="9324528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81" t="40814" r="17842" b="30966"/>
          <a:stretch/>
        </p:blipFill>
        <p:spPr bwMode="auto">
          <a:xfrm>
            <a:off x="0" y="3933056"/>
            <a:ext cx="914400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8359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 сказано в инструкции к заданию на русском языке, участник экзамена должен написать на бланке № 2 номер задания и текст своего ответного письма зарубежному другу по переписке. Перерисовывать рамку, строки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Subject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не следует. Если участник всё же сделал это, балл не снижается (по крайней мере в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ОГЭ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2022 г.), но в подсчёт слов эти элементы не войдут.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Благодарность 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>за полученное письмо или/и выражение положительных эмоций от его получения, например: </a:t>
            </a: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Times New Roman"/>
                <a:ea typeface="Times New Roman"/>
              </a:rPr>
              <a:t>Thanks for your recent email.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Times New Roman"/>
                <a:ea typeface="Times New Roman"/>
              </a:rPr>
              <a:t>Thanks for your message. 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 smtClean="0">
                <a:latin typeface="Times New Roman"/>
                <a:ea typeface="Times New Roman"/>
              </a:rPr>
              <a:t>I </a:t>
            </a:r>
            <a:r>
              <a:rPr lang="en-US" sz="2400" i="1" dirty="0">
                <a:latin typeface="Times New Roman"/>
                <a:ea typeface="Times New Roman"/>
              </a:rPr>
              <a:t>was very glad to hear from you (again).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solidFill>
                  <a:srgbClr val="222222"/>
                </a:solidFill>
                <a:latin typeface="Times New Roman"/>
                <a:ea typeface="Times New Roman"/>
              </a:rPr>
              <a:t>I’m always glad to get messages from you.</a:t>
            </a:r>
            <a:r>
              <a:rPr lang="en-US" sz="2400" i="1" dirty="0">
                <a:latin typeface="Times New Roman"/>
                <a:ea typeface="Times New Roman"/>
              </a:rPr>
              <a:t> 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Times New Roman"/>
                <a:ea typeface="Times New Roman"/>
              </a:rPr>
              <a:t>Thanks for your message. I was very glad to hear from you.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Times New Roman"/>
                <a:ea typeface="Times New Roman"/>
              </a:rPr>
              <a:t>Thanks for writing to me.</a:t>
            </a:r>
            <a:r>
              <a:rPr lang="en-US" sz="2400" i="1" dirty="0">
                <a:solidFill>
                  <a:srgbClr val="222222"/>
                </a:solidFill>
                <a:latin typeface="Times New Roman"/>
                <a:ea typeface="Times New Roman"/>
              </a:rPr>
              <a:t> </a:t>
            </a:r>
            <a:r>
              <a:rPr lang="en-US" sz="2400" i="1" dirty="0">
                <a:latin typeface="Times New Roman"/>
                <a:ea typeface="Times New Roman"/>
              </a:rPr>
              <a:t>Great to hear from you.  </a:t>
            </a:r>
            <a:endParaRPr lang="ru-RU" sz="2400" dirty="0" smtClean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Надежда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 последующие контакты может быть выражена по-разному, например: </a:t>
            </a: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Write back soon. </a:t>
            </a:r>
            <a:endParaRPr lang="ru-RU" sz="24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Hope to hear from you soon. </a:t>
            </a:r>
            <a:endParaRPr lang="ru-RU" sz="24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Please, write to me soon.</a:t>
            </a:r>
            <a:endParaRPr lang="ru-RU" sz="24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indent="450215" algn="just">
              <a:spcAft>
                <a:spcPts val="0"/>
              </a:spcAft>
            </a:pPr>
            <a:r>
              <a:rPr lang="en-US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Drop me a line</a:t>
            </a:r>
            <a:r>
              <a:rPr lang="ru-RU" sz="24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</a:t>
            </a:r>
            <a:endParaRPr lang="ru-RU" sz="24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23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24744"/>
            <a:ext cx="8424936" cy="2736303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Ритмико-интонационные навыки произношения различных типов предложений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978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385"/>
            <a:ext cx="8856984" cy="122899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чтении вслух участник ОГЭ должен продемонстрировать следующие фонетические навыки (их отсутствие ведет к снижению оценки):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544616"/>
          </a:xfrm>
        </p:spPr>
        <p:txBody>
          <a:bodyPr>
            <a:noAutofit/>
          </a:bodyPr>
          <a:lstStyle/>
          <a:p>
            <a:r>
              <a:rPr lang="ru-RU" sz="2300" dirty="0"/>
              <a:t>владеть правилами чтения и исключениями из правил, позволяющими произносить слова без грубых ошибок, искажающих смысл слова и приводящих к сбою коммуникации;</a:t>
            </a:r>
          </a:p>
          <a:p>
            <a:r>
              <a:rPr lang="ru-RU" sz="2300" dirty="0" smtClean="0"/>
              <a:t>дифференцировать </a:t>
            </a:r>
            <a:r>
              <a:rPr lang="ru-RU" sz="2300" dirty="0"/>
              <a:t>и правильно произносить долгие и краткие гласные: [ɑː] – [ʌ], [iː] – [ɪ]; [ɔː] – [ɒ]; [u:] – [u];</a:t>
            </a:r>
          </a:p>
          <a:p>
            <a:r>
              <a:rPr lang="ru-RU" sz="2300" dirty="0" smtClean="0"/>
              <a:t>дифференцировать </a:t>
            </a:r>
            <a:r>
              <a:rPr lang="ru-RU" sz="2300" dirty="0"/>
              <a:t>и правильно произносить межзубные [ ð ]/ [ θ ] и фрикативные согласные [z]/[s]; не замещать межзубные фрикативными (</a:t>
            </a:r>
            <a:r>
              <a:rPr lang="ru-RU" sz="2300" dirty="0" err="1"/>
              <a:t>think</a:t>
            </a:r>
            <a:r>
              <a:rPr lang="ru-RU" sz="2300" dirty="0"/>
              <a:t> – </a:t>
            </a:r>
            <a:r>
              <a:rPr lang="ru-RU" sz="2300" dirty="0" err="1"/>
              <a:t>sink</a:t>
            </a:r>
            <a:r>
              <a:rPr lang="ru-RU" sz="2300" dirty="0"/>
              <a:t>);</a:t>
            </a:r>
          </a:p>
          <a:p>
            <a:r>
              <a:rPr lang="ru-RU" sz="2300" dirty="0" smtClean="0"/>
              <a:t>дифференцировать </a:t>
            </a:r>
            <a:r>
              <a:rPr lang="ru-RU" sz="2300" dirty="0"/>
              <a:t>и правильно произносить губно-губной [w] и губно-зубной [v] согласные;</a:t>
            </a:r>
          </a:p>
          <a:p>
            <a:r>
              <a:rPr lang="ru-RU" sz="2300" dirty="0" smtClean="0"/>
              <a:t>дифференцировать </a:t>
            </a:r>
            <a:r>
              <a:rPr lang="ru-RU" sz="2300" dirty="0"/>
              <a:t>и правильно произносить гласные [ɔː] и [ɜː] (</a:t>
            </a:r>
            <a:r>
              <a:rPr lang="ru-RU" sz="2300" dirty="0" err="1"/>
              <a:t>walk</a:t>
            </a:r>
            <a:r>
              <a:rPr lang="ru-RU" sz="2300" dirty="0"/>
              <a:t> – </a:t>
            </a:r>
            <a:r>
              <a:rPr lang="ru-RU" sz="2300" dirty="0" err="1"/>
              <a:t>work</a:t>
            </a:r>
            <a:r>
              <a:rPr lang="ru-RU" sz="2300" dirty="0"/>
              <a:t>; </a:t>
            </a:r>
            <a:r>
              <a:rPr lang="ru-RU" sz="2300" dirty="0" err="1"/>
              <a:t>form</a:t>
            </a:r>
            <a:r>
              <a:rPr lang="ru-RU" sz="2300" dirty="0"/>
              <a:t> – </a:t>
            </a:r>
            <a:r>
              <a:rPr lang="ru-RU" sz="2300" dirty="0" err="1"/>
              <a:t>firm</a:t>
            </a:r>
            <a:r>
              <a:rPr lang="ru-RU" sz="2300" dirty="0" smtClean="0"/>
              <a:t>);</a:t>
            </a:r>
          </a:p>
          <a:p>
            <a:r>
              <a:rPr lang="ru-RU" sz="2300" dirty="0"/>
              <a:t>владеть «связующим r» (</a:t>
            </a:r>
            <a:r>
              <a:rPr lang="ru-RU" sz="2300" dirty="0" err="1"/>
              <a:t>linking</a:t>
            </a:r>
            <a:r>
              <a:rPr lang="ru-RU" sz="2300" dirty="0"/>
              <a:t> r), т.е. озвучивать конечную r/</a:t>
            </a:r>
            <a:r>
              <a:rPr lang="ru-RU" sz="2300" dirty="0" err="1"/>
              <a:t>re</a:t>
            </a:r>
            <a:r>
              <a:rPr lang="ru-RU" sz="2300" dirty="0"/>
              <a:t> в позиции перед гласной, если с гласной начинается следующее слово (например, </a:t>
            </a:r>
            <a:r>
              <a:rPr lang="ru-RU" sz="2300" dirty="0" err="1"/>
              <a:t>there</a:t>
            </a:r>
            <a:r>
              <a:rPr lang="ru-RU" sz="2300" dirty="0"/>
              <a:t> </a:t>
            </a:r>
            <a:r>
              <a:rPr lang="ru-RU" sz="2300" dirty="0" err="1"/>
              <a:t>is</a:t>
            </a:r>
            <a:r>
              <a:rPr lang="ru-RU" sz="2300" dirty="0"/>
              <a:t>, </a:t>
            </a:r>
            <a:r>
              <a:rPr lang="ru-RU" sz="2300" dirty="0" err="1"/>
              <a:t>where</a:t>
            </a:r>
            <a:r>
              <a:rPr lang="ru-RU" sz="2300" dirty="0"/>
              <a:t> </a:t>
            </a:r>
            <a:r>
              <a:rPr lang="ru-RU" sz="2300" dirty="0" err="1"/>
              <a:t>are</a:t>
            </a:r>
            <a:r>
              <a:rPr lang="ru-RU" sz="2300" dirty="0"/>
              <a:t>…)</a:t>
            </a:r>
          </a:p>
        </p:txBody>
      </p:sp>
    </p:spTree>
    <p:extLst>
      <p:ext uri="{BB962C8B-B14F-4D97-AF65-F5344CB8AC3E}">
        <p14:creationId xmlns:p14="http://schemas.microsoft.com/office/powerpoint/2010/main" val="2525353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30100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чтении вслух участник ОГЭ должен обязательно продемонстрировать следующие навыки в области интонации (их отсутствие ведет к снижению оценки):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532859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расстановка пауз – правильное деление текста на смысловые группы (отрезки), с помощью пауз, варьирующихся по длине (более короткие внутри предложения, более длинные в конце предложения);</a:t>
            </a:r>
          </a:p>
          <a:p>
            <a:r>
              <a:rPr lang="ru-RU" dirty="0" smtClean="0"/>
              <a:t>расстановка </a:t>
            </a:r>
            <a:r>
              <a:rPr lang="ru-RU" dirty="0"/>
              <a:t>фразового ударения – чередование ударных и неударных слов в зависимости от характера слов (служебные и знаменательные части речи);</a:t>
            </a:r>
          </a:p>
          <a:p>
            <a:r>
              <a:rPr lang="ru-RU" dirty="0" smtClean="0"/>
              <a:t>владение </a:t>
            </a:r>
            <a:r>
              <a:rPr lang="ru-RU" dirty="0"/>
              <a:t>нисходящим тоном для законченной смысловой группы;</a:t>
            </a:r>
          </a:p>
          <a:p>
            <a:r>
              <a:rPr lang="ru-RU" dirty="0" smtClean="0"/>
              <a:t>владение </a:t>
            </a:r>
            <a:r>
              <a:rPr lang="ru-RU" dirty="0"/>
              <a:t>восходящим тоном для оформления незаконченной группы, в том числе в случае перечисления.</a:t>
            </a:r>
          </a:p>
          <a:p>
            <a:r>
              <a:rPr lang="ru-RU" dirty="0"/>
              <a:t>За выполнение задания 1 участник ОГЭ может получить от 0 до 2 </a:t>
            </a:r>
            <a:r>
              <a:rPr lang="ru-RU" dirty="0" smtClean="0"/>
              <a:t>баллов.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15710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434</Words>
  <Application>Microsoft Office PowerPoint</Application>
  <PresentationFormat>Экран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Стратегии подготовки к разделу «Writing»  (Задание 35)</vt:lpstr>
      <vt:lpstr>Задание 35</vt:lpstr>
      <vt:lpstr>Презентация PowerPoint</vt:lpstr>
      <vt:lpstr>Презентация PowerPoint</vt:lpstr>
      <vt:lpstr>Задание 35</vt:lpstr>
      <vt:lpstr>Презентация PowerPoint</vt:lpstr>
      <vt:lpstr>Ритмико-интонационные навыки произношения различных типов предложений</vt:lpstr>
      <vt:lpstr>При чтении вслух участник ОГЭ должен продемонстрировать следующие фонетические навыки (их отсутствие ведет к снижению оценки):</vt:lpstr>
      <vt:lpstr>При чтении вслух участник ОГЭ должен обязательно продемонстрировать следующие навыки в области интонации (их отсутствие ведет к снижению оценки):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с тестовыми заданиями по словообразованию</dc:title>
  <dc:creator>Ленчик</dc:creator>
  <cp:lastModifiedBy>Ленчик</cp:lastModifiedBy>
  <cp:revision>71</cp:revision>
  <cp:lastPrinted>2022-02-02T11:38:48Z</cp:lastPrinted>
  <dcterms:created xsi:type="dcterms:W3CDTF">2022-02-02T10:50:46Z</dcterms:created>
  <dcterms:modified xsi:type="dcterms:W3CDTF">2022-02-25T09:18:57Z</dcterms:modified>
</cp:coreProperties>
</file>