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7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7" r:id="rId20"/>
    <p:sldId id="278" r:id="rId21"/>
    <p:sldId id="279" r:id="rId22"/>
    <p:sldId id="280" r:id="rId23"/>
    <p:sldId id="281" r:id="rId24"/>
    <p:sldId id="282" r:id="rId25"/>
    <p:sldId id="288" r:id="rId26"/>
    <p:sldId id="289" r:id="rId27"/>
    <p:sldId id="290" r:id="rId28"/>
    <p:sldId id="283" r:id="rId29"/>
    <p:sldId id="284" r:id="rId30"/>
    <p:sldId id="285" r:id="rId31"/>
    <p:sldId id="286" r:id="rId32"/>
    <p:sldId id="287" r:id="rId33"/>
    <p:sldId id="257"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1" d="100"/>
          <a:sy n="61" d="100"/>
        </p:scale>
        <p:origin x="-46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AA6C2C-3C35-4348-8472-26FA74A6510D}" type="datetimeFigureOut">
              <a:rPr lang="ru-RU" smtClean="0"/>
              <a:pPr/>
              <a:t>16.02.2021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96B0E4-5E9F-4E0A-874D-8638ACD62E8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096B0E4-5E9F-4E0A-874D-8638ACD62E86}" type="slidenum">
              <a:rPr lang="ru-RU" smtClean="0"/>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297618" y="4077072"/>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pic>
        <p:nvPicPr>
          <p:cNvPr id="3074" name="Picture 2" descr="http://krasnova.ucoz.com/uroki/detskaya/russki.png"/>
          <p:cNvPicPr>
            <a:picLocks noChangeAspect="1" noChangeArrowheads="1"/>
          </p:cNvPicPr>
          <p:nvPr userDrawn="1"/>
        </p:nvPicPr>
        <p:blipFill>
          <a:blip r:embed="rId2">
            <a:duotone>
              <a:schemeClr val="accent6">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110307" y="-29744"/>
            <a:ext cx="8752374" cy="6051032"/>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4000" r="-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16.02.2021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r>
              <a:rPr lang="ru-RU" dirty="0" smtClean="0"/>
              <a:t>Щербакова Е.В.</a:t>
            </a:r>
          </a:p>
          <a:p>
            <a:r>
              <a:rPr lang="ru-RU" dirty="0" err="1" smtClean="0"/>
              <a:t>Г.Реж</a:t>
            </a:r>
            <a:endParaRPr lang="ru-RU" dirty="0"/>
          </a:p>
        </p:txBody>
      </p:sp>
      <p:sp>
        <p:nvSpPr>
          <p:cNvPr id="7" name="Блок-схема: альтернативный процесс 6"/>
          <p:cNvSpPr/>
          <p:nvPr userDrawn="1"/>
        </p:nvSpPr>
        <p:spPr>
          <a:xfrm>
            <a:off x="467544" y="260648"/>
            <a:ext cx="8208912" cy="6120680"/>
          </a:xfrm>
          <a:prstGeom prst="flowChartAlternateProcess">
            <a:avLst/>
          </a:prstGeom>
          <a:noFill/>
          <a:ln w="76200">
            <a:solidFill>
              <a:srgbClr val="FFC000"/>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30" name="Picture 6" descr="https://avatars.mds.yandex.net/get-pdb/1981641/ab27c6b8-e6cf-4224-9c4a-855b4e0fd052/s1200"/>
          <p:cNvPicPr>
            <a:picLocks noChangeAspect="1" noChangeArrowheads="1"/>
          </p:cNvPicPr>
          <p:nvPr userDrawn="1"/>
        </p:nvPicPr>
        <p:blipFill>
          <a:blip r:embed="rId14" cstate="print">
            <a:clrChange>
              <a:clrFrom>
                <a:srgbClr val="FEFEFE"/>
              </a:clrFrom>
              <a:clrTo>
                <a:srgbClr val="FEFEFE">
                  <a:alpha val="0"/>
                </a:srgbClr>
              </a:clrTo>
            </a:clrChange>
            <a:extLst>
              <a:ext uri="{28A0092B-C50C-407E-A947-70E740481C1C}">
                <a14:useLocalDpi xmlns="" xmlns:a14="http://schemas.microsoft.com/office/drawing/2010/main" val="0"/>
              </a:ext>
            </a:extLst>
          </a:blip>
          <a:srcRect/>
          <a:stretch>
            <a:fillRect/>
          </a:stretch>
        </p:blipFill>
        <p:spPr bwMode="auto">
          <a:xfrm>
            <a:off x="-180528" y="5237101"/>
            <a:ext cx="1722004" cy="1722004"/>
          </a:xfrm>
          <a:prstGeom prst="rect">
            <a:avLst/>
          </a:prstGeom>
          <a:noFill/>
          <a:extLst>
            <a:ext uri="{909E8E84-426E-40DD-AFC4-6F175D3DCCD1}">
              <a14:hiddenFill xmlns=""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af-school.moy.su/1111/0_6fae1_e8823b77_XL.png" TargetMode="External"/><Relationship Id="rId7" Type="http://schemas.openxmlformats.org/officeDocument/2006/relationships/hyperlink" Target="https://rustutors.ru/" TargetMode="External"/><Relationship Id="rId2" Type="http://schemas.openxmlformats.org/officeDocument/2006/relationships/hyperlink" Target="https://aviator.aero/img/hero-bg.png" TargetMode="External"/><Relationship Id="rId1" Type="http://schemas.openxmlformats.org/officeDocument/2006/relationships/slideLayout" Target="../slideLayouts/slideLayout2.xml"/><Relationship Id="rId6" Type="http://schemas.openxmlformats.org/officeDocument/2006/relationships/hyperlink" Target="https://avatars.mds.yandex.net/get-pdb/1981641/ab27c6b8-e6cf-4224-9c4a-855b4e0fd052/s1200" TargetMode="External"/><Relationship Id="rId5" Type="http://schemas.openxmlformats.org/officeDocument/2006/relationships/hyperlink" Target="https://4ege.ru/engine/download.php?id=10898" TargetMode="External"/><Relationship Id="rId4" Type="http://schemas.openxmlformats.org/officeDocument/2006/relationships/hyperlink" Target="https://tinyclipart.com/resource/reading-clipart/reading-clipart-260.p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844824"/>
            <a:ext cx="7412360" cy="432048"/>
          </a:xfrm>
        </p:spPr>
        <p:txBody>
          <a:bodyPr>
            <a:normAutofit fontScale="90000"/>
          </a:bodyPr>
          <a:lstStyle/>
          <a:p>
            <a:r>
              <a:rPr lang="ru-RU" b="1" dirty="0" smtClean="0">
                <a:solidFill>
                  <a:srgbClr val="660066"/>
                </a:solidFill>
                <a:latin typeface="Monotype Corsiva" pitchFamily="66" charset="0"/>
                <a:cs typeface="Arial" charset="0"/>
              </a:rPr>
              <a:t>   </a:t>
            </a:r>
            <a:br>
              <a:rPr lang="ru-RU" b="1" dirty="0" smtClean="0">
                <a:solidFill>
                  <a:srgbClr val="660066"/>
                </a:solidFill>
                <a:latin typeface="Monotype Corsiva" pitchFamily="66" charset="0"/>
                <a:cs typeface="Arial" charset="0"/>
              </a:rPr>
            </a:br>
            <a:r>
              <a:rPr lang="ru-RU" b="1" dirty="0">
                <a:solidFill>
                  <a:srgbClr val="660066"/>
                </a:solidFill>
                <a:latin typeface="Monotype Corsiva" pitchFamily="66" charset="0"/>
                <a:cs typeface="Arial" charset="0"/>
              </a:rPr>
              <a:t/>
            </a:r>
            <a:br>
              <a:rPr lang="ru-RU" b="1" dirty="0">
                <a:solidFill>
                  <a:srgbClr val="660066"/>
                </a:solidFill>
                <a:latin typeface="Monotype Corsiva" pitchFamily="66" charset="0"/>
                <a:cs typeface="Arial" charset="0"/>
              </a:rPr>
            </a:br>
            <a:r>
              <a:rPr lang="ru-RU" b="1" dirty="0">
                <a:solidFill>
                  <a:srgbClr val="660066"/>
                </a:solidFill>
                <a:latin typeface="Monotype Corsiva" pitchFamily="66" charset="0"/>
                <a:cs typeface="Arial" charset="0"/>
              </a:rPr>
              <a:t/>
            </a:r>
            <a:br>
              <a:rPr lang="ru-RU" b="1" dirty="0">
                <a:solidFill>
                  <a:srgbClr val="660066"/>
                </a:solidFill>
                <a:latin typeface="Monotype Corsiva" pitchFamily="66" charset="0"/>
                <a:cs typeface="Arial" charset="0"/>
              </a:rPr>
            </a:br>
            <a:r>
              <a:rPr lang="ru-RU" b="1" dirty="0" smtClean="0">
                <a:solidFill>
                  <a:srgbClr val="660066"/>
                </a:solidFill>
                <a:latin typeface="Monotype Corsiva" pitchFamily="66" charset="0"/>
                <a:cs typeface="Arial" charset="0"/>
              </a:rPr>
              <a:t/>
            </a:r>
            <a:br>
              <a:rPr lang="ru-RU" b="1" dirty="0" smtClean="0">
                <a:solidFill>
                  <a:srgbClr val="660066"/>
                </a:solidFill>
                <a:latin typeface="Monotype Corsiva" pitchFamily="66" charset="0"/>
                <a:cs typeface="Arial" charset="0"/>
              </a:rPr>
            </a:br>
            <a:r>
              <a:rPr lang="ru-RU" b="1" dirty="0" smtClean="0">
                <a:solidFill>
                  <a:srgbClr val="660066"/>
                </a:solidFill>
                <a:latin typeface="Monotype Corsiva" pitchFamily="66" charset="0"/>
                <a:cs typeface="Arial" charset="0"/>
              </a:rPr>
              <a:t/>
            </a:r>
            <a:br>
              <a:rPr lang="ru-RU" b="1" dirty="0" smtClean="0">
                <a:solidFill>
                  <a:srgbClr val="660066"/>
                </a:solidFill>
                <a:latin typeface="Monotype Corsiva" pitchFamily="66" charset="0"/>
                <a:cs typeface="Arial" charset="0"/>
              </a:rPr>
            </a:br>
            <a:r>
              <a:rPr lang="ru-RU" sz="4000" b="1" dirty="0" smtClean="0">
                <a:solidFill>
                  <a:srgbClr val="C00000"/>
                </a:solidFill>
                <a:latin typeface="Monotype Corsiva" pitchFamily="66" charset="0"/>
                <a:cs typeface="Arial" charset="0"/>
              </a:rPr>
              <a:t>Пунктуационный </a:t>
            </a:r>
            <a:br>
              <a:rPr lang="ru-RU" sz="4000" b="1" dirty="0" smtClean="0">
                <a:solidFill>
                  <a:srgbClr val="C00000"/>
                </a:solidFill>
                <a:latin typeface="Monotype Corsiva" pitchFamily="66" charset="0"/>
                <a:cs typeface="Arial" charset="0"/>
              </a:rPr>
            </a:br>
            <a:r>
              <a:rPr lang="ru-RU" sz="4000" b="1" dirty="0" smtClean="0">
                <a:solidFill>
                  <a:srgbClr val="C00000"/>
                </a:solidFill>
                <a:latin typeface="Monotype Corsiva" pitchFamily="66" charset="0"/>
                <a:cs typeface="Arial" charset="0"/>
              </a:rPr>
              <a:t>анализ</a:t>
            </a:r>
            <a:br>
              <a:rPr lang="ru-RU" sz="4000" b="1" dirty="0" smtClean="0">
                <a:solidFill>
                  <a:srgbClr val="C00000"/>
                </a:solidFill>
                <a:latin typeface="Monotype Corsiva" pitchFamily="66" charset="0"/>
                <a:cs typeface="Arial" charset="0"/>
              </a:rPr>
            </a:br>
            <a:r>
              <a:rPr lang="ru-RU" sz="3600" b="1" dirty="0" smtClean="0">
                <a:solidFill>
                  <a:srgbClr val="C00000"/>
                </a:solidFill>
                <a:latin typeface="Monotype Corsiva" pitchFamily="66" charset="0"/>
                <a:cs typeface="Arial" charset="0"/>
              </a:rPr>
              <a:t>(задание 3 ОГЭ)</a:t>
            </a:r>
            <a:endParaRPr lang="ru-RU" sz="3600" dirty="0">
              <a:solidFill>
                <a:srgbClr val="C00000"/>
              </a:solidFill>
            </a:endParaRPr>
          </a:p>
        </p:txBody>
      </p:sp>
    </p:spTree>
    <p:extLst>
      <p:ext uri="{BB962C8B-B14F-4D97-AF65-F5344CB8AC3E}">
        <p14:creationId xmlns="" xmlns:p14="http://schemas.microsoft.com/office/powerpoint/2010/main" val="35077541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pPr fontAlgn="base"/>
            <a:r>
              <a:rPr lang="ru-RU" dirty="0"/>
              <a:t>В любой позиции (и до и после определяемого слова), если относится к личному местоимению. </a:t>
            </a:r>
          </a:p>
          <a:p>
            <a:pPr marL="0" indent="0" algn="ctr" fontAlgn="base">
              <a:buNone/>
            </a:pPr>
            <a:r>
              <a:rPr lang="ru-RU" i="1" dirty="0"/>
              <a:t>Сытый, он отправился гулять. </a:t>
            </a:r>
            <a:r>
              <a:rPr lang="ru-RU" i="1" dirty="0" smtClean="0"/>
              <a:t/>
            </a:r>
            <a:br>
              <a:rPr lang="ru-RU" i="1" dirty="0" smtClean="0"/>
            </a:br>
            <a:r>
              <a:rPr lang="ru-RU" i="1" dirty="0" smtClean="0"/>
              <a:t>Он</a:t>
            </a:r>
            <a:r>
              <a:rPr lang="ru-RU" i="1" dirty="0"/>
              <a:t>, сытый, отправился гулять</a:t>
            </a:r>
            <a:r>
              <a:rPr lang="ru-RU" i="1" dirty="0" smtClean="0"/>
              <a:t>.</a:t>
            </a:r>
          </a:p>
          <a:p>
            <a:pPr fontAlgn="base"/>
            <a:r>
              <a:rPr lang="ru-RU" dirty="0" smtClean="0"/>
              <a:t>Если </a:t>
            </a:r>
            <a:r>
              <a:rPr lang="ru-RU" dirty="0"/>
              <a:t>оторвано от определяемого слова другими членами предложения.</a:t>
            </a:r>
          </a:p>
          <a:p>
            <a:pPr marL="0" indent="0" algn="ctr">
              <a:buNone/>
            </a:pPr>
            <a:r>
              <a:rPr lang="ru-RU" i="1" dirty="0"/>
              <a:t>Дуб рос в лесу, величественный </a:t>
            </a:r>
            <a:r>
              <a:rPr lang="ru-RU" i="1" dirty="0" smtClean="0"/>
              <a:t/>
            </a:r>
            <a:br>
              <a:rPr lang="ru-RU" i="1" dirty="0" smtClean="0"/>
            </a:br>
            <a:r>
              <a:rPr lang="ru-RU" i="1" dirty="0" smtClean="0"/>
              <a:t>и </a:t>
            </a:r>
            <a:r>
              <a:rPr lang="ru-RU" i="1" dirty="0"/>
              <a:t>прекрасный.</a:t>
            </a:r>
            <a:endParaRPr lang="ru-RU" dirty="0"/>
          </a:p>
        </p:txBody>
      </p:sp>
    </p:spTree>
    <p:extLst>
      <p:ext uri="{BB962C8B-B14F-4D97-AF65-F5344CB8AC3E}">
        <p14:creationId xmlns="" xmlns:p14="http://schemas.microsoft.com/office/powerpoint/2010/main" val="2266469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chemeClr val="accent6">
                    <a:lumMod val="50000"/>
                  </a:schemeClr>
                </a:solidFill>
                <a:latin typeface="Monotype Corsiva" pitchFamily="66" charset="0"/>
              </a:rPr>
              <a:t>Знаки препинания при приложении:</a:t>
            </a:r>
            <a:br>
              <a:rPr lang="ru-RU" b="1" dirty="0">
                <a:solidFill>
                  <a:schemeClr val="accent6">
                    <a:lumMod val="50000"/>
                  </a:schemeClr>
                </a:solidFill>
                <a:latin typeface="Monotype Corsiva" pitchFamily="66" charset="0"/>
              </a:rPr>
            </a:br>
            <a:endParaRPr lang="ru-RU" dirty="0">
              <a:solidFill>
                <a:schemeClr val="accent6">
                  <a:lumMod val="50000"/>
                </a:schemeClr>
              </a:solidFill>
              <a:latin typeface="Monotype Corsiva" pitchFamily="66" charset="0"/>
            </a:endParaRPr>
          </a:p>
        </p:txBody>
      </p:sp>
      <p:sp>
        <p:nvSpPr>
          <p:cNvPr id="3" name="Объект 2"/>
          <p:cNvSpPr>
            <a:spLocks noGrp="1"/>
          </p:cNvSpPr>
          <p:nvPr>
            <p:ph idx="1"/>
          </p:nvPr>
        </p:nvSpPr>
        <p:spPr>
          <a:xfrm>
            <a:off x="467544" y="1052736"/>
            <a:ext cx="8219256" cy="5073427"/>
          </a:xfrm>
        </p:spPr>
        <p:txBody>
          <a:bodyPr>
            <a:normAutofit lnSpcReduction="10000"/>
          </a:bodyPr>
          <a:lstStyle/>
          <a:p>
            <a:pPr marL="0" indent="0" algn="ctr" fontAlgn="base">
              <a:buNone/>
            </a:pPr>
            <a:r>
              <a:rPr lang="ru-RU" b="1" dirty="0">
                <a:solidFill>
                  <a:schemeClr val="accent6">
                    <a:lumMod val="50000"/>
                  </a:schemeClr>
                </a:solidFill>
              </a:rPr>
              <a:t>Запятыми </a:t>
            </a:r>
            <a:r>
              <a:rPr lang="ru-RU" b="1" dirty="0" smtClean="0">
                <a:solidFill>
                  <a:schemeClr val="accent6">
                    <a:lumMod val="50000"/>
                  </a:schemeClr>
                </a:solidFill>
              </a:rPr>
              <a:t>выделяется</a:t>
            </a:r>
          </a:p>
          <a:p>
            <a:pPr fontAlgn="base"/>
            <a:r>
              <a:rPr lang="ru-RU" dirty="0" smtClean="0"/>
              <a:t>Приложение</a:t>
            </a:r>
            <a:r>
              <a:rPr lang="ru-RU" dirty="0"/>
              <a:t>, относящееся к личному местоимению:</a:t>
            </a:r>
          </a:p>
          <a:p>
            <a:pPr marL="0" indent="0" algn="ctr" fontAlgn="base">
              <a:buNone/>
            </a:pPr>
            <a:r>
              <a:rPr lang="ru-RU" i="1" dirty="0"/>
              <a:t>Мне, человеку одаренному, </a:t>
            </a:r>
            <a:r>
              <a:rPr lang="ru-RU" i="1" dirty="0" smtClean="0"/>
              <a:t/>
            </a:r>
            <a:br>
              <a:rPr lang="ru-RU" i="1" dirty="0" smtClean="0"/>
            </a:br>
            <a:r>
              <a:rPr lang="ru-RU" i="1" dirty="0" smtClean="0"/>
              <a:t>сложно </a:t>
            </a:r>
            <a:r>
              <a:rPr lang="ru-RU" i="1" dirty="0"/>
              <a:t>жить в этом </a:t>
            </a:r>
            <a:r>
              <a:rPr lang="ru-RU" i="1" dirty="0" smtClean="0"/>
              <a:t>мире.</a:t>
            </a:r>
            <a:endParaRPr lang="ru-RU" i="1" dirty="0"/>
          </a:p>
          <a:p>
            <a:pPr fontAlgn="base"/>
            <a:r>
              <a:rPr lang="ru-RU" dirty="0" smtClean="0"/>
              <a:t>В </a:t>
            </a:r>
            <a:r>
              <a:rPr lang="ru-RU" dirty="0"/>
              <a:t>любой позиции распространенное приложение, относящееся к имени нарицательному:</a:t>
            </a:r>
          </a:p>
          <a:p>
            <a:pPr marL="0" indent="0" algn="ctr">
              <a:buNone/>
            </a:pPr>
            <a:r>
              <a:rPr lang="ru-RU" i="1" dirty="0"/>
              <a:t>Звезды, живые цветы неба, </a:t>
            </a:r>
            <a:r>
              <a:rPr lang="ru-RU" i="1" dirty="0" smtClean="0"/>
              <a:t/>
            </a:r>
            <a:br>
              <a:rPr lang="ru-RU" i="1" dirty="0" smtClean="0"/>
            </a:br>
            <a:r>
              <a:rPr lang="ru-RU" i="1" dirty="0" smtClean="0"/>
              <a:t>горели </a:t>
            </a:r>
            <a:r>
              <a:rPr lang="ru-RU" i="1" dirty="0"/>
              <a:t>над нами.</a:t>
            </a:r>
            <a:endParaRPr lang="ru-RU" dirty="0"/>
          </a:p>
        </p:txBody>
      </p:sp>
    </p:spTree>
    <p:extLst>
      <p:ext uri="{BB962C8B-B14F-4D97-AF65-F5344CB8AC3E}">
        <p14:creationId xmlns="" xmlns:p14="http://schemas.microsoft.com/office/powerpoint/2010/main" val="3921707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lgn="ctr" fontAlgn="base">
              <a:buNone/>
            </a:pPr>
            <a:r>
              <a:rPr lang="ru-RU" b="1" dirty="0">
                <a:solidFill>
                  <a:schemeClr val="accent6">
                    <a:lumMod val="50000"/>
                  </a:schemeClr>
                </a:solidFill>
              </a:rPr>
              <a:t>Тире ставится</a:t>
            </a:r>
            <a:r>
              <a:rPr lang="ru-RU" b="1" dirty="0" smtClean="0">
                <a:solidFill>
                  <a:schemeClr val="accent6">
                    <a:lumMod val="50000"/>
                  </a:schemeClr>
                </a:solidFill>
              </a:rPr>
              <a:t>:</a:t>
            </a:r>
          </a:p>
          <a:p>
            <a:pPr fontAlgn="base"/>
            <a:r>
              <a:rPr lang="ru-RU" dirty="0" smtClean="0"/>
              <a:t>Перед </a:t>
            </a:r>
            <a:r>
              <a:rPr lang="ru-RU" dirty="0"/>
              <a:t>приложением, стоящим в конце предложения:</a:t>
            </a:r>
          </a:p>
          <a:p>
            <a:pPr marL="0" indent="0" algn="ctr">
              <a:buNone/>
            </a:pPr>
            <a:r>
              <a:rPr lang="ru-RU" i="1" dirty="0"/>
              <a:t>Мне не очень </a:t>
            </a:r>
            <a:r>
              <a:rPr lang="ru-RU" i="1" dirty="0" smtClean="0"/>
              <a:t>нравятся </a:t>
            </a:r>
            <a:r>
              <a:rPr lang="ru-RU" i="1" dirty="0"/>
              <a:t>эти цветы – </a:t>
            </a:r>
            <a:r>
              <a:rPr lang="ru-RU" i="1" dirty="0" smtClean="0"/>
              <a:t>одуванчики.</a:t>
            </a:r>
            <a:endParaRPr lang="ru-RU" dirty="0"/>
          </a:p>
        </p:txBody>
      </p:sp>
    </p:spTree>
    <p:extLst>
      <p:ext uri="{BB962C8B-B14F-4D97-AF65-F5344CB8AC3E}">
        <p14:creationId xmlns="" xmlns:p14="http://schemas.microsoft.com/office/powerpoint/2010/main" val="2583947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Знаки </a:t>
            </a:r>
            <a:r>
              <a:rPr lang="ru-RU" sz="3200" b="1" dirty="0">
                <a:solidFill>
                  <a:schemeClr val="accent6">
                    <a:lumMod val="50000"/>
                  </a:schemeClr>
                </a:solidFill>
                <a:latin typeface="Monotype Corsiva" pitchFamily="66" charset="0"/>
              </a:rPr>
              <a:t>препинания при обособленных обстоятельствах</a:t>
            </a:r>
            <a:br>
              <a:rPr lang="ru-RU" sz="3200" b="1" dirty="0">
                <a:solidFill>
                  <a:schemeClr val="accent6">
                    <a:lumMod val="50000"/>
                  </a:schemeClr>
                </a:solidFill>
                <a:latin typeface="Monotype Corsiva" pitchFamily="66" charset="0"/>
              </a:rPr>
            </a:b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p:txBody>
          <a:bodyPr/>
          <a:lstStyle/>
          <a:p>
            <a:pPr marL="0" indent="0" algn="ctr" fontAlgn="base">
              <a:buNone/>
            </a:pPr>
            <a:r>
              <a:rPr lang="ru-RU" b="1" dirty="0">
                <a:solidFill>
                  <a:schemeClr val="accent6">
                    <a:lumMod val="50000"/>
                  </a:schemeClr>
                </a:solidFill>
              </a:rPr>
              <a:t>Обстоятельство обособляется</a:t>
            </a:r>
            <a:r>
              <a:rPr lang="ru-RU" b="1" dirty="0" smtClean="0">
                <a:solidFill>
                  <a:schemeClr val="accent6">
                    <a:lumMod val="50000"/>
                  </a:schemeClr>
                </a:solidFill>
              </a:rPr>
              <a:t>:</a:t>
            </a:r>
          </a:p>
          <a:p>
            <a:pPr marL="0" indent="0" fontAlgn="base">
              <a:buNone/>
            </a:pPr>
            <a:r>
              <a:rPr lang="ru-RU" dirty="0" smtClean="0"/>
              <a:t>В </a:t>
            </a:r>
            <a:r>
              <a:rPr lang="ru-RU" dirty="0"/>
              <a:t>любой позиции, если оно выражено деепричастным оборотом или </a:t>
            </a:r>
            <a:r>
              <a:rPr lang="ru-RU" dirty="0" smtClean="0"/>
              <a:t>одиночным деепричастием</a:t>
            </a:r>
            <a:r>
              <a:rPr lang="ru-RU" dirty="0"/>
              <a:t>.</a:t>
            </a:r>
          </a:p>
          <a:p>
            <a:pPr marL="0" indent="0" algn="ctr">
              <a:buNone/>
            </a:pPr>
            <a:r>
              <a:rPr lang="ru-RU" i="1" dirty="0"/>
              <a:t>Он шел, думая о жизни, по улицам Москвы. Поев, он пошел гулять.</a:t>
            </a:r>
            <a:r>
              <a:rPr lang="ru-RU" dirty="0"/>
              <a:t/>
            </a:r>
            <a:br>
              <a:rPr lang="ru-RU" dirty="0"/>
            </a:br>
            <a:endParaRPr lang="ru-RU" dirty="0"/>
          </a:p>
        </p:txBody>
      </p:sp>
    </p:spTree>
    <p:extLst>
      <p:ext uri="{BB962C8B-B14F-4D97-AF65-F5344CB8AC3E}">
        <p14:creationId xmlns="" xmlns:p14="http://schemas.microsoft.com/office/powerpoint/2010/main" val="2002158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marL="0" indent="0" algn="ctr" fontAlgn="base">
              <a:buNone/>
            </a:pPr>
            <a:r>
              <a:rPr lang="ru-RU" b="1" dirty="0">
                <a:solidFill>
                  <a:schemeClr val="accent6">
                    <a:lumMod val="50000"/>
                  </a:schemeClr>
                </a:solidFill>
              </a:rPr>
              <a:t>Обстоятельство не обособляется</a:t>
            </a:r>
            <a:r>
              <a:rPr lang="ru-RU" b="1" dirty="0" smtClean="0">
                <a:solidFill>
                  <a:schemeClr val="accent6">
                    <a:lumMod val="50000"/>
                  </a:schemeClr>
                </a:solidFill>
              </a:rPr>
              <a:t>:</a:t>
            </a:r>
          </a:p>
          <a:p>
            <a:pPr fontAlgn="base"/>
            <a:r>
              <a:rPr lang="ru-RU" dirty="0" smtClean="0"/>
              <a:t>Если </a:t>
            </a:r>
            <a:r>
              <a:rPr lang="ru-RU" dirty="0"/>
              <a:t>деепричастие утратило </a:t>
            </a:r>
            <a:r>
              <a:rPr lang="ru-RU" dirty="0" err="1"/>
              <a:t>глагольность</a:t>
            </a:r>
            <a:r>
              <a:rPr lang="ru-RU" dirty="0"/>
              <a:t> (то есть стало ближе к наречию, чем к деепричастию)</a:t>
            </a:r>
          </a:p>
          <a:p>
            <a:pPr marL="0" indent="0" fontAlgn="base">
              <a:buNone/>
            </a:pPr>
            <a:r>
              <a:rPr lang="ru-RU" i="1" dirty="0" smtClean="0"/>
              <a:t>			Он </a:t>
            </a:r>
            <a:r>
              <a:rPr lang="ru-RU" i="1" dirty="0"/>
              <a:t>читал лежа.</a:t>
            </a:r>
            <a:br>
              <a:rPr lang="ru-RU" i="1" dirty="0"/>
            </a:br>
            <a:r>
              <a:rPr lang="ru-RU" dirty="0" smtClean="0"/>
              <a:t>Если </a:t>
            </a:r>
            <a:r>
              <a:rPr lang="ru-RU" dirty="0"/>
              <a:t>деепричастие  входит в состав фразеологизма</a:t>
            </a:r>
          </a:p>
          <a:p>
            <a:pPr marL="2286000" lvl="5" indent="0">
              <a:buNone/>
            </a:pPr>
            <a:r>
              <a:rPr lang="ru-RU" sz="3200" i="1" dirty="0"/>
              <a:t>Работал спустя рукава</a:t>
            </a:r>
            <a:endParaRPr lang="ru-RU" sz="3200" dirty="0"/>
          </a:p>
        </p:txBody>
      </p:sp>
    </p:spTree>
    <p:extLst>
      <p:ext uri="{BB962C8B-B14F-4D97-AF65-F5344CB8AC3E}">
        <p14:creationId xmlns="" xmlns:p14="http://schemas.microsoft.com/office/powerpoint/2010/main" val="3944514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Знаки </a:t>
            </a:r>
            <a:r>
              <a:rPr lang="ru-RU" sz="3200" b="1" dirty="0">
                <a:solidFill>
                  <a:schemeClr val="accent6">
                    <a:lumMod val="50000"/>
                  </a:schemeClr>
                </a:solidFill>
                <a:latin typeface="Monotype Corsiva" pitchFamily="66" charset="0"/>
              </a:rPr>
              <a:t>препинания </a:t>
            </a:r>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при </a:t>
            </a:r>
            <a:r>
              <a:rPr lang="ru-RU" sz="3200" b="1" dirty="0">
                <a:solidFill>
                  <a:schemeClr val="accent6">
                    <a:lumMod val="50000"/>
                  </a:schemeClr>
                </a:solidFill>
                <a:latin typeface="Monotype Corsiva" pitchFamily="66" charset="0"/>
              </a:rPr>
              <a:t>сравнительных оборотах:</a:t>
            </a:r>
            <a:br>
              <a:rPr lang="ru-RU" sz="3200" b="1" dirty="0">
                <a:solidFill>
                  <a:schemeClr val="accent6">
                    <a:lumMod val="50000"/>
                  </a:schemeClr>
                </a:solidFill>
                <a:latin typeface="Monotype Corsiva" pitchFamily="66" charset="0"/>
              </a:rPr>
            </a:b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p:txBody>
          <a:bodyPr>
            <a:normAutofit fontScale="92500" lnSpcReduction="20000"/>
          </a:bodyPr>
          <a:lstStyle/>
          <a:p>
            <a:pPr fontAlgn="base"/>
            <a:r>
              <a:rPr lang="ru-RU" dirty="0"/>
              <a:t>Сравнительные обороты с союзами </a:t>
            </a:r>
            <a:r>
              <a:rPr lang="ru-RU" b="1" i="1" dirty="0"/>
              <a:t>как, словно, точно, будто (как будто), что, как и, чем, нежели </a:t>
            </a:r>
            <a:r>
              <a:rPr lang="ru-RU" dirty="0"/>
              <a:t>обособляются: </a:t>
            </a:r>
          </a:p>
          <a:p>
            <a:pPr marL="0" indent="0" algn="ctr" fontAlgn="base">
              <a:buNone/>
            </a:pPr>
            <a:r>
              <a:rPr lang="ru-RU" i="1" dirty="0"/>
              <a:t>К концу охоты, словно на прощанье, утки стали подниматься большими стаями. Косте было легче, нежели остальным</a:t>
            </a:r>
            <a:r>
              <a:rPr lang="ru-RU" i="1" dirty="0" smtClean="0"/>
              <a:t>.</a:t>
            </a:r>
          </a:p>
          <a:p>
            <a:pPr fontAlgn="base"/>
            <a:r>
              <a:rPr lang="ru-RU" dirty="0" smtClean="0"/>
              <a:t>Запятая </a:t>
            </a:r>
            <a:r>
              <a:rPr lang="ru-RU" dirty="0"/>
              <a:t>ставится перед </a:t>
            </a:r>
            <a:r>
              <a:rPr lang="ru-RU" b="1" i="1" dirty="0"/>
              <a:t>как</a:t>
            </a:r>
            <a:r>
              <a:rPr lang="ru-RU" dirty="0"/>
              <a:t> в оборотах </a:t>
            </a:r>
            <a:r>
              <a:rPr lang="ru-RU" b="1" dirty="0"/>
              <a:t>НЕ КТО ИНОЙ, КАК</a:t>
            </a:r>
            <a:r>
              <a:rPr lang="ru-RU" dirty="0"/>
              <a:t> и </a:t>
            </a:r>
            <a:r>
              <a:rPr lang="ru-RU" b="1" dirty="0"/>
              <a:t>НЕ ЧТО ИНОЕ, КАК: </a:t>
            </a:r>
            <a:endParaRPr lang="ru-RU" dirty="0"/>
          </a:p>
          <a:p>
            <a:pPr marL="0" indent="0" algn="ctr">
              <a:buNone/>
            </a:pPr>
            <a:r>
              <a:rPr lang="ru-RU" i="1" dirty="0"/>
              <a:t>Честолюбие есть не что иное, как жажда власти.</a:t>
            </a:r>
            <a:endParaRPr lang="ru-RU" dirty="0"/>
          </a:p>
        </p:txBody>
      </p:sp>
    </p:spTree>
    <p:extLst>
      <p:ext uri="{BB962C8B-B14F-4D97-AF65-F5344CB8AC3E}">
        <p14:creationId xmlns="" xmlns:p14="http://schemas.microsoft.com/office/powerpoint/2010/main" val="3464458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8"/>
            <a:ext cx="8003232" cy="346050"/>
          </a:xfrm>
        </p:spPr>
        <p:txBody>
          <a:bodyPr>
            <a:normAutofit fontScale="90000"/>
          </a:bodyPr>
          <a:lstStyle/>
          <a:p>
            <a:endParaRPr lang="ru-RU" dirty="0"/>
          </a:p>
        </p:txBody>
      </p:sp>
      <p:sp>
        <p:nvSpPr>
          <p:cNvPr id="3" name="Объект 2"/>
          <p:cNvSpPr>
            <a:spLocks noGrp="1"/>
          </p:cNvSpPr>
          <p:nvPr>
            <p:ph idx="1"/>
          </p:nvPr>
        </p:nvSpPr>
        <p:spPr>
          <a:xfrm>
            <a:off x="467544" y="1124744"/>
            <a:ext cx="8219256" cy="5001419"/>
          </a:xfrm>
        </p:spPr>
        <p:txBody>
          <a:bodyPr/>
          <a:lstStyle/>
          <a:p>
            <a:pPr marL="0" indent="0" algn="ctr" fontAlgn="base">
              <a:buNone/>
            </a:pPr>
            <a:r>
              <a:rPr lang="ru-RU" b="1" dirty="0" smtClean="0">
                <a:solidFill>
                  <a:schemeClr val="accent6">
                    <a:lumMod val="50000"/>
                  </a:schemeClr>
                </a:solidFill>
              </a:rPr>
              <a:t>Не </a:t>
            </a:r>
            <a:r>
              <a:rPr lang="ru-RU" b="1" dirty="0">
                <a:solidFill>
                  <a:schemeClr val="accent6">
                    <a:lumMod val="50000"/>
                  </a:schemeClr>
                </a:solidFill>
              </a:rPr>
              <a:t>ставится запятая</a:t>
            </a:r>
            <a:r>
              <a:rPr lang="ru-RU" b="1" dirty="0" smtClean="0">
                <a:solidFill>
                  <a:schemeClr val="accent6">
                    <a:lumMod val="50000"/>
                  </a:schemeClr>
                </a:solidFill>
              </a:rPr>
              <a:t>:</a:t>
            </a:r>
          </a:p>
          <a:p>
            <a:pPr fontAlgn="base"/>
            <a:r>
              <a:rPr lang="ru-RU" dirty="0" smtClean="0"/>
              <a:t>Если </a:t>
            </a:r>
            <a:r>
              <a:rPr lang="ru-RU" dirty="0"/>
              <a:t>союз </a:t>
            </a:r>
            <a:r>
              <a:rPr lang="ru-RU" b="1" i="1" dirty="0"/>
              <a:t>как</a:t>
            </a:r>
            <a:r>
              <a:rPr lang="ru-RU" dirty="0"/>
              <a:t> имеет значение </a:t>
            </a:r>
            <a:r>
              <a:rPr lang="ru-RU" b="1" i="1" dirty="0"/>
              <a:t>«в качестве»</a:t>
            </a:r>
            <a:r>
              <a:rPr lang="ru-RU" dirty="0"/>
              <a:t>, то запятая перед ним не ставится.</a:t>
            </a:r>
          </a:p>
          <a:p>
            <a:pPr fontAlgn="base"/>
            <a:r>
              <a:rPr lang="ru-RU" i="1" dirty="0" smtClean="0"/>
              <a:t>	 Он </a:t>
            </a:r>
            <a:r>
              <a:rPr lang="ru-RU" i="1" dirty="0"/>
              <a:t>пошел с нами в лес как проводник.</a:t>
            </a:r>
            <a:br>
              <a:rPr lang="ru-RU" i="1" dirty="0"/>
            </a:br>
            <a:r>
              <a:rPr lang="ru-RU" dirty="0"/>
              <a:t>Если сравнительный союз входит в состав сказуемого:</a:t>
            </a:r>
          </a:p>
          <a:p>
            <a:pPr marL="0" indent="0">
              <a:buNone/>
            </a:pPr>
            <a:r>
              <a:rPr lang="ru-RU" dirty="0"/>
              <a:t>	</a:t>
            </a:r>
            <a:r>
              <a:rPr lang="ru-RU" dirty="0" smtClean="0"/>
              <a:t>		</a:t>
            </a:r>
            <a:r>
              <a:rPr lang="ru-RU" i="1" dirty="0" smtClean="0"/>
              <a:t>Она </a:t>
            </a:r>
            <a:r>
              <a:rPr lang="ru-RU" i="1" dirty="0"/>
              <a:t>словно ожила. </a:t>
            </a:r>
            <a:endParaRPr lang="ru-RU" dirty="0"/>
          </a:p>
        </p:txBody>
      </p:sp>
    </p:spTree>
    <p:extLst>
      <p:ext uri="{BB962C8B-B14F-4D97-AF65-F5344CB8AC3E}">
        <p14:creationId xmlns="" xmlns:p14="http://schemas.microsoft.com/office/powerpoint/2010/main" val="758373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74638"/>
            <a:ext cx="8147248" cy="1066130"/>
          </a:xfrm>
        </p:spPr>
        <p:txBody>
          <a:bodyPr>
            <a:noAutofit/>
          </a:bodyPr>
          <a:lstStyle/>
          <a:p>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Другие </a:t>
            </a:r>
            <a:r>
              <a:rPr lang="ru-RU" sz="3200" b="1" dirty="0">
                <a:solidFill>
                  <a:schemeClr val="accent6">
                    <a:lumMod val="50000"/>
                  </a:schemeClr>
                </a:solidFill>
                <a:latin typeface="Monotype Corsiva" pitchFamily="66" charset="0"/>
              </a:rPr>
              <a:t>случаи постановки тире </a:t>
            </a:r>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в </a:t>
            </a:r>
            <a:r>
              <a:rPr lang="ru-RU" sz="3200" b="1" dirty="0">
                <a:solidFill>
                  <a:schemeClr val="accent6">
                    <a:lumMod val="50000"/>
                  </a:schemeClr>
                </a:solidFill>
                <a:latin typeface="Monotype Corsiva" pitchFamily="66" charset="0"/>
              </a:rPr>
              <a:t>простом предложении:</a:t>
            </a:r>
            <a:br>
              <a:rPr lang="ru-RU" sz="3200" b="1" dirty="0">
                <a:solidFill>
                  <a:schemeClr val="accent6">
                    <a:lumMod val="50000"/>
                  </a:schemeClr>
                </a:solidFill>
                <a:latin typeface="Monotype Corsiva" pitchFamily="66" charset="0"/>
              </a:rPr>
            </a:b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a:xfrm>
            <a:off x="467544" y="1268760"/>
            <a:ext cx="8219256" cy="4857403"/>
          </a:xfrm>
        </p:spPr>
        <p:txBody>
          <a:bodyPr>
            <a:normAutofit fontScale="92500" lnSpcReduction="20000"/>
          </a:bodyPr>
          <a:lstStyle/>
          <a:p>
            <a:pPr marL="0" indent="0" fontAlgn="base">
              <a:buNone/>
            </a:pPr>
            <a:r>
              <a:rPr lang="ru-RU" b="1" dirty="0">
                <a:solidFill>
                  <a:schemeClr val="accent6">
                    <a:lumMod val="50000"/>
                  </a:schemeClr>
                </a:solidFill>
              </a:rPr>
              <a:t>ТИРЕ ставится для обозначения пространственных, временных или количественных пределов.</a:t>
            </a:r>
          </a:p>
          <a:p>
            <a:pPr marL="0" indent="0" algn="ctr" fontAlgn="base">
              <a:buNone/>
            </a:pPr>
            <a:r>
              <a:rPr lang="ru-RU" i="1" dirty="0"/>
              <a:t>Поезд Москва – Петербург. Мы изучаем литературу XVIII – XIX веков. </a:t>
            </a:r>
            <a:r>
              <a:rPr lang="ru-RU" i="1" dirty="0" smtClean="0"/>
              <a:t/>
            </a:r>
            <a:br>
              <a:rPr lang="ru-RU" i="1" dirty="0" smtClean="0"/>
            </a:br>
            <a:endParaRPr lang="ru-RU" i="1" dirty="0" smtClean="0"/>
          </a:p>
          <a:p>
            <a:pPr marL="0" indent="0" fontAlgn="base">
              <a:buNone/>
            </a:pPr>
            <a:r>
              <a:rPr lang="ru-RU" b="1" dirty="0" smtClean="0">
                <a:solidFill>
                  <a:schemeClr val="accent6">
                    <a:lumMod val="50000"/>
                  </a:schemeClr>
                </a:solidFill>
              </a:rPr>
              <a:t>ТИРЕ</a:t>
            </a:r>
            <a:r>
              <a:rPr lang="ru-RU" b="1" dirty="0">
                <a:solidFill>
                  <a:schemeClr val="accent6">
                    <a:lumMod val="50000"/>
                  </a:schemeClr>
                </a:solidFill>
              </a:rPr>
              <a:t> также ставится в неполных предложениях на месте пропуска каких-либо членов предложения.</a:t>
            </a:r>
          </a:p>
          <a:p>
            <a:pPr marL="0" indent="0">
              <a:buNone/>
            </a:pPr>
            <a:r>
              <a:rPr lang="ru-RU" i="1" dirty="0" smtClean="0"/>
              <a:t>	Я </a:t>
            </a:r>
            <a:r>
              <a:rPr lang="ru-RU" i="1" dirty="0"/>
              <a:t>живу в Петербурге. Мой друг – в Казани.</a:t>
            </a:r>
            <a:r>
              <a:rPr lang="ru-RU" dirty="0"/>
              <a:t/>
            </a:r>
            <a:br>
              <a:rPr lang="ru-RU" dirty="0"/>
            </a:br>
            <a:endParaRPr lang="ru-RU" dirty="0"/>
          </a:p>
        </p:txBody>
      </p:sp>
    </p:spTree>
    <p:extLst>
      <p:ext uri="{BB962C8B-B14F-4D97-AF65-F5344CB8AC3E}">
        <p14:creationId xmlns="" xmlns:p14="http://schemas.microsoft.com/office/powerpoint/2010/main" val="1202755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Знаки </a:t>
            </a:r>
            <a:r>
              <a:rPr lang="ru-RU" sz="3200" b="1" dirty="0">
                <a:solidFill>
                  <a:schemeClr val="accent6">
                    <a:lumMod val="50000"/>
                  </a:schemeClr>
                </a:solidFill>
                <a:latin typeface="Monotype Corsiva" pitchFamily="66" charset="0"/>
              </a:rPr>
              <a:t>препинания при уточняющих и пояснительных членах предложения </a:t>
            </a:r>
            <a:br>
              <a:rPr lang="ru-RU" sz="3200" b="1" dirty="0">
                <a:solidFill>
                  <a:schemeClr val="accent6">
                    <a:lumMod val="50000"/>
                  </a:schemeClr>
                </a:solidFill>
                <a:latin typeface="Monotype Corsiva" pitchFamily="66" charset="0"/>
              </a:rPr>
            </a:b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p:txBody>
          <a:bodyPr>
            <a:normAutofit fontScale="85000" lnSpcReduction="20000"/>
          </a:bodyPr>
          <a:lstStyle/>
          <a:p>
            <a:r>
              <a:rPr lang="ru-RU" b="1" dirty="0"/>
              <a:t>Уточняющим</a:t>
            </a:r>
            <a:r>
              <a:rPr lang="ru-RU" dirty="0"/>
              <a:t> называется член предложения, отвечающий на тот </a:t>
            </a:r>
            <a:r>
              <a:rPr lang="ru-RU" dirty="0" smtClean="0"/>
              <a:t>же вопрос</a:t>
            </a:r>
            <a:r>
              <a:rPr lang="ru-RU" dirty="0"/>
              <a:t>, что и другой член предложения, после которого он стоит, и служащий для </a:t>
            </a:r>
            <a:r>
              <a:rPr lang="ru-RU" dirty="0" smtClean="0"/>
              <a:t>уточнения. Уточняющие </a:t>
            </a:r>
            <a:r>
              <a:rPr lang="ru-RU" dirty="0"/>
              <a:t>члены могут быть распространенными и нераспространенными. Уточняющими могут быть любые члены предложения:</a:t>
            </a:r>
            <a:br>
              <a:rPr lang="ru-RU" dirty="0"/>
            </a:br>
            <a:r>
              <a:rPr lang="ru-RU" dirty="0"/>
              <a:t/>
            </a:r>
            <a:br>
              <a:rPr lang="ru-RU" dirty="0"/>
            </a:br>
            <a:r>
              <a:rPr lang="ru-RU" i="1" dirty="0"/>
              <a:t>Его сообразительность, вернее быстрота реакции, поразила меня</a:t>
            </a:r>
            <a:r>
              <a:rPr lang="ru-RU" dirty="0"/>
              <a:t> (подлежащее).</a:t>
            </a:r>
            <a:br>
              <a:rPr lang="ru-RU" dirty="0"/>
            </a:br>
            <a:r>
              <a:rPr lang="ru-RU" i="1" dirty="0"/>
              <a:t>Внизу, в тени, шумела река</a:t>
            </a:r>
            <a:r>
              <a:rPr lang="ru-RU" dirty="0"/>
              <a:t> (обстоятельство).</a:t>
            </a:r>
            <a:br>
              <a:rPr lang="ru-RU" dirty="0"/>
            </a:br>
            <a:endParaRPr lang="ru-RU" dirty="0"/>
          </a:p>
        </p:txBody>
      </p:sp>
    </p:spTree>
    <p:extLst>
      <p:ext uri="{BB962C8B-B14F-4D97-AF65-F5344CB8AC3E}">
        <p14:creationId xmlns="" xmlns:p14="http://schemas.microsoft.com/office/powerpoint/2010/main" val="124431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214422"/>
          </a:xfrm>
        </p:spPr>
        <p:txBody>
          <a:bodyPr>
            <a:normAutofit/>
          </a:bodyPr>
          <a:lstStyle/>
          <a:p>
            <a:r>
              <a:rPr lang="ru-RU" sz="3200" b="1" dirty="0" smtClean="0">
                <a:solidFill>
                  <a:schemeClr val="accent6">
                    <a:lumMod val="50000"/>
                  </a:schemeClr>
                </a:solidFill>
                <a:latin typeface="Monotype Corsiva" pitchFamily="66" charset="0"/>
              </a:rPr>
              <a:t>Знаки препинания при обращениях</a:t>
            </a:r>
          </a:p>
        </p:txBody>
      </p:sp>
      <p:sp>
        <p:nvSpPr>
          <p:cNvPr id="3" name="Содержимое 2"/>
          <p:cNvSpPr>
            <a:spLocks noGrp="1"/>
          </p:cNvSpPr>
          <p:nvPr>
            <p:ph idx="1"/>
          </p:nvPr>
        </p:nvSpPr>
        <p:spPr>
          <a:xfrm>
            <a:off x="1000100" y="1071546"/>
            <a:ext cx="7686700" cy="5054617"/>
          </a:xfrm>
        </p:spPr>
        <p:txBody>
          <a:bodyPr>
            <a:normAutofit fontScale="55000" lnSpcReduction="20000"/>
          </a:bodyPr>
          <a:lstStyle/>
          <a:p>
            <a:r>
              <a:rPr lang="ru-RU" b="1" dirty="0" smtClean="0"/>
              <a:t>Обращение</a:t>
            </a:r>
            <a:r>
              <a:rPr lang="ru-RU" dirty="0" smtClean="0"/>
              <a:t> — это слово или словосочетание, называющее того, к кому или к чему обращаются с речью. Обращение не является членом предложения, к обращению не задается вопрос.</a:t>
            </a:r>
          </a:p>
          <a:p>
            <a:pPr lvl="0"/>
            <a:r>
              <a:rPr lang="ru-RU" dirty="0" smtClean="0"/>
              <a:t>Запятыми выделяются обращения вместе со всеми относящимися к ним словами.</a:t>
            </a:r>
          </a:p>
          <a:p>
            <a:r>
              <a:rPr lang="ru-RU" i="1" dirty="0" smtClean="0"/>
              <a:t>Дорогие друзья, милости просим за стол. Неужели ты всерьез так думаешь, Петр Иванович?</a:t>
            </a:r>
            <a:endParaRPr lang="ru-RU" dirty="0" smtClean="0"/>
          </a:p>
          <a:p>
            <a:pPr lvl="0"/>
            <a:r>
              <a:rPr lang="ru-RU" dirty="0" smtClean="0"/>
              <a:t>Если обращения соединены союзом И, то они не отделяются друг от друга запятой.</a:t>
            </a:r>
          </a:p>
          <a:p>
            <a:r>
              <a:rPr lang="ru-RU" i="1" dirty="0" smtClean="0"/>
              <a:t>Ребята и взрослые, мы рады видеть вас на нашем празднике.</a:t>
            </a:r>
            <a:endParaRPr lang="ru-RU" dirty="0" smtClean="0"/>
          </a:p>
          <a:p>
            <a:pPr lvl="0"/>
            <a:r>
              <a:rPr lang="ru-RU" dirty="0" smtClean="0"/>
              <a:t>Стоящее в начале предложения обращение может быть обособлено при помощи восклицательного знака:</a:t>
            </a:r>
          </a:p>
          <a:p>
            <a:r>
              <a:rPr lang="ru-RU" i="1" dirty="0" smtClean="0"/>
              <a:t>Старик! О прежнем позабудь... (Лермонтов).</a:t>
            </a:r>
            <a:endParaRPr lang="ru-RU" dirty="0" smtClean="0"/>
          </a:p>
          <a:p>
            <a:pPr lvl="0"/>
            <a:r>
              <a:rPr lang="ru-RU" dirty="0" smtClean="0"/>
              <a:t>Обычно местоимения ТЫ и ВЫ </a:t>
            </a:r>
            <a:r>
              <a:rPr lang="ru-RU" b="1" dirty="0" smtClean="0"/>
              <a:t>не являются</a:t>
            </a:r>
            <a:r>
              <a:rPr lang="ru-RU" dirty="0" smtClean="0"/>
              <a:t> обращениями, однако есть исключение: ТЫ и ВЫ могут выступать в роли обращения, если заменяют собой название лица, к которому обращена речь:</a:t>
            </a:r>
          </a:p>
          <a:p>
            <a:r>
              <a:rPr lang="ru-RU" i="1" dirty="0" smtClean="0"/>
              <a:t>         Эй, вы, дармоеды! Вон отсюда! Эй, ты! Заканчивай уже работу!</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8"/>
            <a:ext cx="8003232" cy="562074"/>
          </a:xfrm>
        </p:spPr>
        <p:txBody>
          <a:bodyPr>
            <a:normAutofit fontScale="90000"/>
          </a:bodyPr>
          <a:lstStyle/>
          <a:p>
            <a:endParaRPr lang="ru-RU" dirty="0"/>
          </a:p>
        </p:txBody>
      </p:sp>
      <p:sp>
        <p:nvSpPr>
          <p:cNvPr id="3" name="Объект 2"/>
          <p:cNvSpPr>
            <a:spLocks noGrp="1"/>
          </p:cNvSpPr>
          <p:nvPr>
            <p:ph idx="1"/>
          </p:nvPr>
        </p:nvSpPr>
        <p:spPr>
          <a:xfrm>
            <a:off x="539552" y="1124744"/>
            <a:ext cx="8147248" cy="5001419"/>
          </a:xfrm>
        </p:spPr>
        <p:txBody>
          <a:bodyPr/>
          <a:lstStyle/>
          <a:p>
            <a:pPr marL="0" indent="0" algn="ctr">
              <a:buNone/>
            </a:pPr>
            <a:r>
              <a:rPr lang="ru-RU" b="1" dirty="0" smtClean="0">
                <a:solidFill>
                  <a:schemeClr val="accent6">
                    <a:lumMod val="50000"/>
                  </a:schemeClr>
                </a:solidFill>
              </a:rPr>
              <a:t>Задание № 3 представляет собой пунктуационный анализ текста. Формулировка задания: </a:t>
            </a:r>
          </a:p>
          <a:p>
            <a:pPr marL="0" indent="0" algn="ctr">
              <a:buNone/>
            </a:pPr>
            <a:r>
              <a:rPr lang="ru-RU" b="1" i="1" dirty="0" smtClean="0">
                <a:solidFill>
                  <a:srgbClr val="FF0000"/>
                </a:solidFill>
              </a:rPr>
              <a:t>Укажите </a:t>
            </a:r>
            <a:r>
              <a:rPr lang="ru-RU" b="1" i="1" dirty="0">
                <a:solidFill>
                  <a:srgbClr val="FF0000"/>
                </a:solidFill>
              </a:rPr>
              <a:t>цифры, на месте которых должны стоять запятые</a:t>
            </a:r>
            <a:r>
              <a:rPr lang="ru-RU" b="1" i="1" dirty="0" smtClean="0">
                <a:solidFill>
                  <a:srgbClr val="FF0000"/>
                </a:solidFill>
              </a:rPr>
              <a:t>. </a:t>
            </a:r>
            <a:endParaRPr lang="ru-RU" b="1" i="1" dirty="0">
              <a:solidFill>
                <a:srgbClr val="FF0000"/>
              </a:solidFill>
            </a:endParaRPr>
          </a:p>
          <a:p>
            <a:pPr marL="0" indent="0" algn="ctr">
              <a:buNone/>
            </a:pPr>
            <a:r>
              <a:rPr lang="ru-RU" b="1" dirty="0" smtClean="0">
                <a:solidFill>
                  <a:schemeClr val="accent6">
                    <a:lumMod val="50000"/>
                  </a:schemeClr>
                </a:solidFill>
              </a:rPr>
              <a:t>Повторим теорию о постановке знаков препинания в простых и сложных предложениях. </a:t>
            </a:r>
            <a:endParaRPr lang="ru-RU" b="1" dirty="0">
              <a:solidFill>
                <a:schemeClr val="accent6">
                  <a:lumMod val="50000"/>
                </a:schemeClr>
              </a:solidFill>
            </a:endParaRPr>
          </a:p>
        </p:txBody>
      </p:sp>
    </p:spTree>
    <p:extLst>
      <p:ext uri="{BB962C8B-B14F-4D97-AF65-F5344CB8AC3E}">
        <p14:creationId xmlns="" xmlns:p14="http://schemas.microsoft.com/office/powerpoint/2010/main" val="3284221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571480"/>
            <a:ext cx="8229600" cy="846158"/>
          </a:xfrm>
        </p:spPr>
        <p:txBody>
          <a:bodyPr>
            <a:normAutofit fontScale="90000"/>
          </a:bodyPr>
          <a:lstStyle/>
          <a:p>
            <a:r>
              <a:rPr lang="ru-RU" sz="3600" b="1" dirty="0" smtClean="0">
                <a:solidFill>
                  <a:schemeClr val="accent6">
                    <a:lumMod val="50000"/>
                  </a:schemeClr>
                </a:solidFill>
                <a:latin typeface="Monotype Corsiva" pitchFamily="66" charset="0"/>
              </a:rPr>
              <a:t>Знаки препинания при вводных словах, словосочетаниях</a:t>
            </a:r>
            <a:r>
              <a:rPr lang="ru-RU" dirty="0" smtClean="0"/>
              <a:t/>
            </a:r>
            <a:br>
              <a:rPr lang="ru-RU" dirty="0" smtClean="0"/>
            </a:br>
            <a:endParaRPr lang="ru-RU" dirty="0"/>
          </a:p>
        </p:txBody>
      </p:sp>
      <p:sp>
        <p:nvSpPr>
          <p:cNvPr id="5" name="Содержимое 4"/>
          <p:cNvSpPr>
            <a:spLocks noGrp="1"/>
          </p:cNvSpPr>
          <p:nvPr>
            <p:ph idx="1"/>
          </p:nvPr>
        </p:nvSpPr>
        <p:spPr>
          <a:xfrm>
            <a:off x="857224" y="1214422"/>
            <a:ext cx="7829576" cy="4911741"/>
          </a:xfrm>
        </p:spPr>
        <p:txBody>
          <a:bodyPr>
            <a:normAutofit fontScale="55000" lnSpcReduction="20000"/>
          </a:bodyPr>
          <a:lstStyle/>
          <a:p>
            <a:r>
              <a:rPr lang="ru-RU" b="1" dirty="0" smtClean="0"/>
              <a:t>Вводные слова и словосочетания</a:t>
            </a:r>
            <a:r>
              <a:rPr lang="ru-RU" dirty="0" smtClean="0"/>
              <a:t> – это слова и словосочетания, обозначающие отношение автора высказывания к высказываемой мысли или к способу ее выражения. Они не являются членами предложения, к ним нельзя задать вопрос, в произношении выделяются интонационно и пунктуационно.</a:t>
            </a:r>
            <a:br>
              <a:rPr lang="ru-RU" dirty="0" smtClean="0"/>
            </a:br>
            <a:r>
              <a:rPr lang="ru-RU" dirty="0" smtClean="0"/>
              <a:t/>
            </a:r>
            <a:br>
              <a:rPr lang="ru-RU" dirty="0" smtClean="0"/>
            </a:br>
            <a:r>
              <a:rPr lang="ru-RU" b="1" dirty="0" smtClean="0"/>
              <a:t>Вводные слова выражают:</a:t>
            </a:r>
            <a:endParaRPr lang="ru-RU" dirty="0" smtClean="0"/>
          </a:p>
          <a:p>
            <a:pPr lvl="0"/>
            <a:r>
              <a:rPr lang="ru-RU" dirty="0" smtClean="0"/>
              <a:t>Чувства говорящего (к счастью, к стыду, к сожалению и др.)</a:t>
            </a:r>
          </a:p>
          <a:p>
            <a:pPr lvl="0"/>
            <a:r>
              <a:rPr lang="ru-RU" dirty="0" smtClean="0"/>
              <a:t>Степень уверенности ( может быть, кажется, вероятно и др.)</a:t>
            </a:r>
          </a:p>
          <a:p>
            <a:pPr lvl="0"/>
            <a:r>
              <a:rPr lang="ru-RU" dirty="0" smtClean="0"/>
              <a:t>Источник сообщения (по моему, по слухам, помнится и др.)</a:t>
            </a:r>
          </a:p>
          <a:p>
            <a:pPr lvl="0"/>
            <a:r>
              <a:rPr lang="ru-RU" dirty="0" smtClean="0"/>
              <a:t>Связь мыслей и последовательность (в конце концов, с одной стороны, во-первых, таким образом и др.)</a:t>
            </a:r>
          </a:p>
          <a:p>
            <a:pPr lvl="0"/>
            <a:r>
              <a:rPr lang="ru-RU" dirty="0" smtClean="0"/>
              <a:t>Способ оформления мыслей (другими словами, одним словом, наоборот и др.)</a:t>
            </a:r>
          </a:p>
          <a:p>
            <a:pPr lvl="0"/>
            <a:r>
              <a:rPr lang="ru-RU" dirty="0" smtClean="0"/>
              <a:t>Обращение к собеседнику с целью привлечения внимания (послушайте, видите ли, представьте и др.)</a:t>
            </a:r>
          </a:p>
          <a:p>
            <a:pPr lvl="0"/>
            <a:r>
              <a:rPr lang="ru-RU" dirty="0" smtClean="0"/>
              <a:t>Степень обычности происходящего (бывает, по обычаю, случается)</a:t>
            </a:r>
          </a:p>
          <a:p>
            <a:pPr lvl="0"/>
            <a:r>
              <a:rPr lang="ru-RU" dirty="0" smtClean="0"/>
              <a:t>Оценка меры (по крайней мере, </a:t>
            </a:r>
            <a:r>
              <a:rPr lang="ru-RU" i="1" dirty="0" smtClean="0"/>
              <a:t>самое большее </a:t>
            </a:r>
            <a:r>
              <a:rPr lang="ru-RU" dirty="0" smtClean="0"/>
              <a:t>и др.)</a:t>
            </a:r>
          </a:p>
          <a:p>
            <a:pPr lvl="0"/>
            <a:r>
              <a:rPr lang="ru-RU" dirty="0" smtClean="0"/>
              <a:t>Экспрессивность (честно говоря, кроме шуток, по правде сказать)</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571480"/>
            <a:ext cx="8229600" cy="846158"/>
          </a:xfrm>
        </p:spPr>
        <p:txBody>
          <a:bodyPr>
            <a:normAutofit fontScale="90000"/>
          </a:bodyPr>
          <a:lstStyle/>
          <a:p>
            <a:r>
              <a:rPr lang="ru-RU" sz="3600" b="1" dirty="0" smtClean="0">
                <a:solidFill>
                  <a:schemeClr val="accent6">
                    <a:lumMod val="50000"/>
                  </a:schemeClr>
                </a:solidFill>
                <a:latin typeface="Monotype Corsiva" pitchFamily="66" charset="0"/>
              </a:rPr>
              <a:t>Знаки препинания при вводных словах, словосочетаниях</a:t>
            </a:r>
            <a:r>
              <a:rPr lang="ru-RU" dirty="0" smtClean="0"/>
              <a:t/>
            </a:r>
            <a:br>
              <a:rPr lang="ru-RU" dirty="0" smtClean="0"/>
            </a:br>
            <a:endParaRPr lang="ru-RU" dirty="0"/>
          </a:p>
        </p:txBody>
      </p:sp>
      <p:sp>
        <p:nvSpPr>
          <p:cNvPr id="5" name="Содержимое 4"/>
          <p:cNvSpPr>
            <a:spLocks noGrp="1"/>
          </p:cNvSpPr>
          <p:nvPr>
            <p:ph idx="1"/>
          </p:nvPr>
        </p:nvSpPr>
        <p:spPr>
          <a:xfrm>
            <a:off x="457200" y="1214422"/>
            <a:ext cx="8229600" cy="4911741"/>
          </a:xfrm>
        </p:spPr>
        <p:txBody>
          <a:bodyPr>
            <a:normAutofit fontScale="70000" lnSpcReduction="20000"/>
          </a:bodyPr>
          <a:lstStyle/>
          <a:p>
            <a:r>
              <a:rPr lang="ru-RU" b="1" dirty="0" smtClean="0"/>
              <a:t>Никогда не бывают вводными и не выделяются запятыми:</a:t>
            </a:r>
            <a:br>
              <a:rPr lang="ru-RU" b="1" dirty="0" smtClean="0"/>
            </a:br>
            <a:r>
              <a:rPr lang="ru-RU" i="1" dirty="0" smtClean="0"/>
              <a:t>авось, будто, буквально; вдобавок, вдруг, ведь, в конечном счете, вряд ли, вроде бы, всё-таки, даже, едва ли, исключительно, именно, как будто (</a:t>
            </a:r>
            <a:r>
              <a:rPr lang="ru-RU" i="1" dirty="0" err="1" smtClean="0"/>
              <a:t>будто</a:t>
            </a:r>
            <a:r>
              <a:rPr lang="ru-RU" i="1" dirty="0" smtClean="0"/>
              <a:t>), как бы, как раз, к тому же, между тем, небось, по постановлению (чьему), по решению (чьему), почти, приблизительно, примерно, просто, решительно, якобы.</a:t>
            </a:r>
            <a:r>
              <a:rPr lang="ru-RU" dirty="0" smtClean="0"/>
              <a:t/>
            </a:r>
            <a:br>
              <a:rPr lang="ru-RU" dirty="0" smtClean="0"/>
            </a:br>
            <a:r>
              <a:rPr lang="ru-RU" dirty="0" smtClean="0"/>
              <a:t/>
            </a:r>
            <a:br>
              <a:rPr lang="ru-RU" dirty="0" smtClean="0"/>
            </a:br>
            <a:r>
              <a:rPr lang="ru-RU" b="1" dirty="0" smtClean="0"/>
              <a:t>Обратите внимание:</a:t>
            </a:r>
            <a:r>
              <a:rPr lang="ru-RU" dirty="0" smtClean="0"/>
              <a:t> некоторые вводные слова и словосочетания </a:t>
            </a:r>
            <a:r>
              <a:rPr lang="ru-RU" i="1" dirty="0" smtClean="0"/>
              <a:t>(однако, наконец, таким образом, в самом деле, значит и др.)</a:t>
            </a:r>
            <a:r>
              <a:rPr lang="ru-RU" dirty="0" smtClean="0"/>
              <a:t> могут быть омонимичны членам предложения или союзам. Чтобы не перепутать задавайте вопрос, если к слову можно задать вопрос от другого слова, то значит это член предложения. Омонимичные вводным словам союзы </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1. Задание</a:t>
            </a:r>
            <a:endParaRPr lang="ru-RU" dirty="0"/>
          </a:p>
        </p:txBody>
      </p:sp>
      <p:sp>
        <p:nvSpPr>
          <p:cNvPr id="3" name="Содержимое 2"/>
          <p:cNvSpPr>
            <a:spLocks noGrp="1"/>
          </p:cNvSpPr>
          <p:nvPr>
            <p:ph idx="1"/>
          </p:nvPr>
        </p:nvSpPr>
        <p:spPr>
          <a:xfrm>
            <a:off x="500034" y="1600201"/>
            <a:ext cx="8143932" cy="3328998"/>
          </a:xfrm>
        </p:spPr>
        <p:txBody>
          <a:bodyPr>
            <a:normAutofit fontScale="92500" lnSpcReduction="20000"/>
          </a:bodyPr>
          <a:lstStyle/>
          <a:p>
            <a:r>
              <a:rPr lang="ru-RU" dirty="0" smtClean="0"/>
              <a:t>Расставьте знаки препинания.</a:t>
            </a:r>
          </a:p>
          <a:p>
            <a:r>
              <a:rPr lang="ru-RU" i="1" dirty="0" smtClean="0"/>
              <a:t>Жаворонки (1) едва различимые (2) в воздухе (3) заливались над степью (4) конца и края которой (5) не было видно (6) и сообщали (7) ещё не проснувшимся (8) жителям о долгожданном восходе солнца.</a:t>
            </a:r>
            <a:endParaRPr lang="ru-RU" dirty="0" smtClean="0"/>
          </a:p>
          <a:p>
            <a:r>
              <a:rPr lang="ru-RU" dirty="0" smtClean="0"/>
              <a:t>Укажите цифры, на месте которых в предложении должны стоять запятые.</a:t>
            </a:r>
          </a:p>
          <a:p>
            <a:pPr>
              <a:buNone/>
            </a:pPr>
            <a:endParaRPr lang="ru-RU" dirty="0"/>
          </a:p>
        </p:txBody>
      </p:sp>
      <p:sp>
        <p:nvSpPr>
          <p:cNvPr id="5" name="Скругленный прямоугольник 4"/>
          <p:cNvSpPr/>
          <p:nvPr/>
        </p:nvSpPr>
        <p:spPr>
          <a:xfrm>
            <a:off x="2214546" y="5000636"/>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1346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2. Задание</a:t>
            </a:r>
            <a:endParaRPr lang="ru-RU" dirty="0"/>
          </a:p>
        </p:txBody>
      </p:sp>
      <p:sp>
        <p:nvSpPr>
          <p:cNvPr id="3" name="Содержимое 2"/>
          <p:cNvSpPr>
            <a:spLocks noGrp="1"/>
          </p:cNvSpPr>
          <p:nvPr>
            <p:ph idx="1"/>
          </p:nvPr>
        </p:nvSpPr>
        <p:spPr>
          <a:xfrm>
            <a:off x="500034" y="1600201"/>
            <a:ext cx="8143932" cy="3328998"/>
          </a:xfrm>
        </p:spPr>
        <p:txBody>
          <a:bodyPr>
            <a:normAutofit fontScale="92500" lnSpcReduction="20000"/>
          </a:bodyPr>
          <a:lstStyle/>
          <a:p>
            <a:r>
              <a:rPr lang="ru-RU" dirty="0" smtClean="0"/>
              <a:t>Расставьте знаки препинания.</a:t>
            </a:r>
          </a:p>
          <a:p>
            <a:r>
              <a:rPr lang="ru-RU" i="1" dirty="0" smtClean="0"/>
              <a:t>Бросив последний взгляд на девушек (1) ждавших на берегу (2) Сергей наконец решился (3) и (4) глубоко выдохнув (5) нырнул с (6) раскачивающегося на ветру (7) моста в воду (8) обжигавшую утренней прохладой.</a:t>
            </a:r>
            <a:endParaRPr lang="ru-RU" dirty="0" smtClean="0"/>
          </a:p>
          <a:p>
            <a:r>
              <a:rPr lang="ru-RU" dirty="0" smtClean="0"/>
              <a:t>Укажите цифры, на месте которых в предложении должны стоять запятые.</a:t>
            </a:r>
          </a:p>
          <a:p>
            <a:pPr>
              <a:buNone/>
            </a:pPr>
            <a:endParaRPr lang="ru-RU" dirty="0" smtClean="0"/>
          </a:p>
          <a:p>
            <a:pPr>
              <a:buNone/>
            </a:pPr>
            <a:endParaRPr lang="ru-RU" dirty="0"/>
          </a:p>
        </p:txBody>
      </p:sp>
      <p:sp>
        <p:nvSpPr>
          <p:cNvPr id="5" name="Скругленный прямоугольник 4"/>
          <p:cNvSpPr/>
          <p:nvPr/>
        </p:nvSpPr>
        <p:spPr>
          <a:xfrm>
            <a:off x="2285984" y="4929198"/>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12458</a:t>
            </a:r>
            <a:endParaRPr lang="ru-RU"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3. Задание</a:t>
            </a:r>
            <a:endParaRPr lang="ru-RU" dirty="0"/>
          </a:p>
        </p:txBody>
      </p:sp>
      <p:sp>
        <p:nvSpPr>
          <p:cNvPr id="3" name="Содержимое 2"/>
          <p:cNvSpPr>
            <a:spLocks noGrp="1"/>
          </p:cNvSpPr>
          <p:nvPr>
            <p:ph idx="1"/>
          </p:nvPr>
        </p:nvSpPr>
        <p:spPr>
          <a:xfrm>
            <a:off x="500034" y="1600201"/>
            <a:ext cx="8143932" cy="3328998"/>
          </a:xfrm>
        </p:spPr>
        <p:txBody>
          <a:bodyPr>
            <a:normAutofit fontScale="92500" lnSpcReduction="20000"/>
          </a:bodyPr>
          <a:lstStyle/>
          <a:p>
            <a:r>
              <a:rPr lang="ru-RU" dirty="0" smtClean="0"/>
              <a:t>Расставьте знаки препинания.</a:t>
            </a:r>
          </a:p>
          <a:p>
            <a:r>
              <a:rPr lang="ru-RU" i="1" dirty="0" smtClean="0"/>
              <a:t>Я поднял голову вверх (1) и увидел (2) освещающие горизонт (3) молнии (4) которые отпечатывались на небе (5) оставляя яркие следы (6) и рвали (7) затянувшие всё небо (8) тучи.</a:t>
            </a:r>
            <a:endParaRPr lang="ru-RU" dirty="0" smtClean="0"/>
          </a:p>
          <a:p>
            <a:r>
              <a:rPr lang="ru-RU" dirty="0" smtClean="0"/>
              <a:t>Укажите цифры, на месте которых должны стоять </a:t>
            </a:r>
            <a:r>
              <a:rPr lang="ru-RU" b="1" dirty="0" smtClean="0"/>
              <a:t>запятые</a:t>
            </a:r>
            <a:r>
              <a:rPr lang="ru-RU" dirty="0" smtClean="0"/>
              <a:t>.</a:t>
            </a:r>
          </a:p>
          <a:p>
            <a:pPr>
              <a:buNone/>
            </a:pPr>
            <a:endParaRPr lang="ru-RU" dirty="0" smtClean="0"/>
          </a:p>
          <a:p>
            <a:pPr>
              <a:buNone/>
            </a:pPr>
            <a:endParaRPr lang="ru-RU" dirty="0"/>
          </a:p>
        </p:txBody>
      </p:sp>
      <p:sp>
        <p:nvSpPr>
          <p:cNvPr id="5" name="Скругленный прямоугольник 4"/>
          <p:cNvSpPr/>
          <p:nvPr/>
        </p:nvSpPr>
        <p:spPr>
          <a:xfrm>
            <a:off x="2285984" y="4929198"/>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456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4.</a:t>
            </a:r>
            <a:r>
              <a:rPr lang="ru-RU" b="1" dirty="0" smtClean="0"/>
              <a:t> Задание</a:t>
            </a:r>
            <a:endParaRPr lang="ru-RU" dirty="0"/>
          </a:p>
        </p:txBody>
      </p:sp>
      <p:sp>
        <p:nvSpPr>
          <p:cNvPr id="3" name="Содержимое 2"/>
          <p:cNvSpPr>
            <a:spLocks noGrp="1"/>
          </p:cNvSpPr>
          <p:nvPr>
            <p:ph idx="1"/>
          </p:nvPr>
        </p:nvSpPr>
        <p:spPr>
          <a:xfrm>
            <a:off x="500034" y="1285860"/>
            <a:ext cx="8143932" cy="4214842"/>
          </a:xfrm>
        </p:spPr>
        <p:txBody>
          <a:bodyPr>
            <a:normAutofit fontScale="62500" lnSpcReduction="20000"/>
          </a:bodyPr>
          <a:lstStyle/>
          <a:p>
            <a:r>
              <a:rPr lang="ru-RU" sz="3800" b="1" dirty="0" smtClean="0"/>
              <a:t>Расставьте знаки препинания.</a:t>
            </a:r>
            <a:r>
              <a:rPr lang="ru-RU" sz="3800" dirty="0" smtClean="0"/>
              <a:t> Укажите цифры, на месте которых должно стоять </a:t>
            </a:r>
            <a:r>
              <a:rPr lang="ru-RU" sz="3800" b="1" dirty="0" smtClean="0"/>
              <a:t>тире</a:t>
            </a:r>
            <a:r>
              <a:rPr lang="ru-RU" sz="3800" dirty="0" smtClean="0"/>
              <a:t>.</a:t>
            </a:r>
            <a:endParaRPr lang="ru-RU" sz="3800" dirty="0" smtClean="0"/>
          </a:p>
          <a:p>
            <a:r>
              <a:rPr lang="ru-RU" sz="3800" i="1" dirty="0" smtClean="0"/>
              <a:t>Суздальский музей деревянного зодчества (1) настоящий городок (2) построенный без единого гвоздя. Из дерева здесь всё (3) ложки и лавки в избе и даже крытая лемехом церковная маковка. Мельницы (4) церковь (5) дома́ (6) амбары и бани (7) всё привезено сюда из разных сёл Владимирской области и поставлено на территории несохранившегося Дмитриевского монастыря. Автор проекта создания музея В.М. Анисимов писал (8) «Забыть свои корни можно и через три поколения. И потому ещё более дорогой нам становится историческая память»</a:t>
            </a:r>
            <a:endParaRPr lang="ru-RU" sz="3800" dirty="0" smtClean="0"/>
          </a:p>
          <a:p>
            <a:pPr>
              <a:buNone/>
            </a:pPr>
            <a:endParaRPr lang="ru-RU" dirty="0" smtClean="0"/>
          </a:p>
          <a:p>
            <a:pPr>
              <a:buNone/>
            </a:pPr>
            <a:endParaRPr lang="ru-RU" dirty="0"/>
          </a:p>
        </p:txBody>
      </p:sp>
      <p:sp>
        <p:nvSpPr>
          <p:cNvPr id="5" name="Скругленный прямоугольник 4"/>
          <p:cNvSpPr/>
          <p:nvPr/>
        </p:nvSpPr>
        <p:spPr>
          <a:xfrm>
            <a:off x="2428860" y="5286388"/>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17</a:t>
            </a:r>
            <a:endParaRPr lang="ru-RU"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5.</a:t>
            </a:r>
            <a:r>
              <a:rPr lang="ru-RU" b="1" dirty="0" smtClean="0"/>
              <a:t> Задание</a:t>
            </a:r>
            <a:endParaRPr lang="ru-RU" dirty="0"/>
          </a:p>
        </p:txBody>
      </p:sp>
      <p:sp>
        <p:nvSpPr>
          <p:cNvPr id="3" name="Содержимое 2"/>
          <p:cNvSpPr>
            <a:spLocks noGrp="1"/>
          </p:cNvSpPr>
          <p:nvPr>
            <p:ph idx="1"/>
          </p:nvPr>
        </p:nvSpPr>
        <p:spPr>
          <a:xfrm>
            <a:off x="500034" y="1285860"/>
            <a:ext cx="8143932" cy="4214842"/>
          </a:xfrm>
        </p:spPr>
        <p:txBody>
          <a:bodyPr>
            <a:normAutofit fontScale="92500" lnSpcReduction="20000"/>
          </a:bodyPr>
          <a:lstStyle/>
          <a:p>
            <a:r>
              <a:rPr lang="ru-RU" sz="2800" b="1" dirty="0" smtClean="0"/>
              <a:t>Расставьте знаки препинания.</a:t>
            </a:r>
            <a:r>
              <a:rPr lang="ru-RU" sz="2800" dirty="0" smtClean="0"/>
              <a:t> Укажите цифры, на месте которых должно стоять </a:t>
            </a:r>
            <a:r>
              <a:rPr lang="ru-RU" sz="2800" b="1" dirty="0" smtClean="0"/>
              <a:t>двоеточие</a:t>
            </a:r>
            <a:r>
              <a:rPr lang="ru-RU" sz="2800" dirty="0" smtClean="0"/>
              <a:t>.</a:t>
            </a:r>
            <a:endParaRPr lang="ru-RU" sz="2800" dirty="0" smtClean="0"/>
          </a:p>
          <a:p>
            <a:r>
              <a:rPr lang="ru-RU" sz="2800" i="1" dirty="0" smtClean="0"/>
              <a:t>Мы редко замечаем (1) как прекрасна русская природа. В ней поражает всё (2) и бескрайние озёра (3) и душистые луга. Каждый звук здесь отзывается в сердце (4) летом (5) шелест берёз и многолетних дубов (6) зимой (7) </a:t>
            </a:r>
            <a:r>
              <a:rPr lang="ru-RU" sz="2800" i="1" dirty="0" err="1" smtClean="0"/>
              <a:t>похрустывание</a:t>
            </a:r>
            <a:r>
              <a:rPr lang="ru-RU" sz="2800" i="1" dirty="0" smtClean="0"/>
              <a:t> снега под ногами. Называя явления природы шедеврами (8) К. Г. Паустовский писал (9) «Разве не шедевр этот клик журавлей и их величавый перелёт по неизменным в течение многих тысячелетий воздушным дорогам?»</a:t>
            </a:r>
            <a:endParaRPr lang="ru-RU" sz="2800" dirty="0" smtClean="0"/>
          </a:p>
          <a:p>
            <a:pPr>
              <a:buNone/>
            </a:pPr>
            <a:endParaRPr lang="ru-RU" dirty="0" smtClean="0"/>
          </a:p>
          <a:p>
            <a:pPr>
              <a:buNone/>
            </a:pPr>
            <a:endParaRPr lang="ru-RU" dirty="0"/>
          </a:p>
        </p:txBody>
      </p:sp>
      <p:sp>
        <p:nvSpPr>
          <p:cNvPr id="5" name="Скругленный прямоугольник 4"/>
          <p:cNvSpPr/>
          <p:nvPr/>
        </p:nvSpPr>
        <p:spPr>
          <a:xfrm>
            <a:off x="2428860" y="5286388"/>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249</a:t>
            </a:r>
            <a:endParaRPr lang="ru-RU"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6.</a:t>
            </a:r>
            <a:r>
              <a:rPr lang="ru-RU" b="1" dirty="0" smtClean="0"/>
              <a:t> Задание</a:t>
            </a:r>
            <a:endParaRPr lang="ru-RU" dirty="0"/>
          </a:p>
        </p:txBody>
      </p:sp>
      <p:sp>
        <p:nvSpPr>
          <p:cNvPr id="3" name="Содержимое 2"/>
          <p:cNvSpPr>
            <a:spLocks noGrp="1"/>
          </p:cNvSpPr>
          <p:nvPr>
            <p:ph idx="1"/>
          </p:nvPr>
        </p:nvSpPr>
        <p:spPr>
          <a:xfrm>
            <a:off x="500034" y="1285860"/>
            <a:ext cx="8143932" cy="4214842"/>
          </a:xfrm>
        </p:spPr>
        <p:txBody>
          <a:bodyPr>
            <a:normAutofit fontScale="70000" lnSpcReduction="20000"/>
          </a:bodyPr>
          <a:lstStyle/>
          <a:p>
            <a:r>
              <a:rPr lang="ru-RU" b="1" dirty="0" smtClean="0"/>
              <a:t>Расставьте знаки препинания.</a:t>
            </a:r>
            <a:r>
              <a:rPr lang="ru-RU" dirty="0" smtClean="0"/>
              <a:t> Укажите цифры, на месте которых должно стоять </a:t>
            </a:r>
            <a:r>
              <a:rPr lang="ru-RU" b="1" dirty="0" smtClean="0"/>
              <a:t>тире</a:t>
            </a:r>
            <a:r>
              <a:rPr lang="ru-RU" dirty="0" smtClean="0"/>
              <a:t>.</a:t>
            </a:r>
            <a:endParaRPr lang="ru-RU" dirty="0" smtClean="0"/>
          </a:p>
          <a:p>
            <a:r>
              <a:rPr lang="ru-RU" i="1" dirty="0" smtClean="0"/>
              <a:t>И. К. Айвазовский (1) один из самых известных художников-пейзажистов России. Основная тема его творчества (2) море. Захватывающие (3) поражающие воображение (4) баталии и битвы на морских просторах (5) вот за что (6) так горячо любимы всеми (7) картины И. К. Айвазовского. Высокую оценку творчеству художника давали многие его современники. «В его буре есть упоение, есть та вечная красота, которая поражает зрителя в живой настоящей буре», (8) писал об Иване Константиновиче Ф. М. Достоевский. А художник И. Н. Крамской отмечал (9) «Айвазовский, кто бы и что ни говорил, есть звезда первой величины, во всяком случае; и не только у нас, а в истории искусства вообще».</a:t>
            </a:r>
            <a:endParaRPr lang="ru-RU" dirty="0" smtClean="0"/>
          </a:p>
          <a:p>
            <a:pPr>
              <a:buNone/>
            </a:pPr>
            <a:endParaRPr lang="ru-RU" dirty="0" smtClean="0"/>
          </a:p>
          <a:p>
            <a:pPr>
              <a:buNone/>
            </a:pPr>
            <a:endParaRPr lang="ru-RU" dirty="0"/>
          </a:p>
        </p:txBody>
      </p:sp>
      <p:sp>
        <p:nvSpPr>
          <p:cNvPr id="5" name="Скругленный прямоугольник 4"/>
          <p:cNvSpPr/>
          <p:nvPr/>
        </p:nvSpPr>
        <p:spPr>
          <a:xfrm>
            <a:off x="2786050" y="5429264"/>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1258</a:t>
            </a:r>
            <a:endParaRPr lang="ru-RU"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7.</a:t>
            </a:r>
            <a:r>
              <a:rPr lang="ru-RU" b="1" dirty="0" smtClean="0"/>
              <a:t> Задание</a:t>
            </a:r>
            <a:endParaRPr lang="ru-RU" dirty="0"/>
          </a:p>
        </p:txBody>
      </p:sp>
      <p:sp>
        <p:nvSpPr>
          <p:cNvPr id="3" name="Содержимое 2"/>
          <p:cNvSpPr>
            <a:spLocks noGrp="1"/>
          </p:cNvSpPr>
          <p:nvPr>
            <p:ph idx="1"/>
          </p:nvPr>
        </p:nvSpPr>
        <p:spPr>
          <a:xfrm>
            <a:off x="500034" y="1600201"/>
            <a:ext cx="8143932" cy="3328998"/>
          </a:xfrm>
        </p:spPr>
        <p:txBody>
          <a:bodyPr>
            <a:normAutofit fontScale="85000" lnSpcReduction="10000"/>
          </a:bodyPr>
          <a:lstStyle/>
          <a:p>
            <a:r>
              <a:rPr lang="ru-RU" dirty="0" smtClean="0"/>
              <a:t>Расставьте знаки препинания.</a:t>
            </a:r>
          </a:p>
          <a:p>
            <a:r>
              <a:rPr lang="ru-RU" i="1" dirty="0" smtClean="0"/>
              <a:t>Переминаясь с ноги на ногу (1) и дрожа от холода (2) Дима (3) немного выждав (4) вновь постучал в (5) обитую толстой жестью (6) дверь (7) однако (8) желанного отклика так и не последовало (9) и тогда он направился домой.</a:t>
            </a:r>
            <a:endParaRPr lang="ru-RU" dirty="0" smtClean="0"/>
          </a:p>
          <a:p>
            <a:r>
              <a:rPr lang="ru-RU" dirty="0" smtClean="0"/>
              <a:t>Укажите цифры, на месте которых в предложении должны стоять запятые.</a:t>
            </a:r>
          </a:p>
          <a:p>
            <a:pPr>
              <a:buNone/>
            </a:pPr>
            <a:endParaRPr lang="ru-RU" dirty="0" smtClean="0"/>
          </a:p>
          <a:p>
            <a:pPr>
              <a:buNone/>
            </a:pPr>
            <a:endParaRPr lang="ru-RU" dirty="0"/>
          </a:p>
        </p:txBody>
      </p:sp>
      <p:sp>
        <p:nvSpPr>
          <p:cNvPr id="5" name="Скругленный прямоугольник 4"/>
          <p:cNvSpPr/>
          <p:nvPr/>
        </p:nvSpPr>
        <p:spPr>
          <a:xfrm>
            <a:off x="2285984" y="4929198"/>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23479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8.</a:t>
            </a:r>
            <a:r>
              <a:rPr lang="ru-RU" b="1" dirty="0" smtClean="0"/>
              <a:t> Задание</a:t>
            </a:r>
            <a:endParaRPr lang="ru-RU" dirty="0"/>
          </a:p>
        </p:txBody>
      </p:sp>
      <p:sp>
        <p:nvSpPr>
          <p:cNvPr id="3" name="Содержимое 2"/>
          <p:cNvSpPr>
            <a:spLocks noGrp="1"/>
          </p:cNvSpPr>
          <p:nvPr>
            <p:ph idx="1"/>
          </p:nvPr>
        </p:nvSpPr>
        <p:spPr>
          <a:xfrm>
            <a:off x="500034" y="1600200"/>
            <a:ext cx="8215370" cy="3543311"/>
          </a:xfrm>
        </p:spPr>
        <p:txBody>
          <a:bodyPr>
            <a:normAutofit fontScale="55000" lnSpcReduction="20000"/>
          </a:bodyPr>
          <a:lstStyle/>
          <a:p>
            <a:r>
              <a:rPr lang="ru-RU" sz="4400" dirty="0" smtClean="0"/>
              <a:t>Расставьте знаки препинания.</a:t>
            </a:r>
          </a:p>
          <a:p>
            <a:r>
              <a:rPr lang="ru-RU" sz="4400" i="1" dirty="0" smtClean="0"/>
              <a:t>Увидев бравого бородача (1) шагавшего по улице в форменной шинели и фуражке (2) которую носили только офицеры (3) старушка (4) потрясённая известиями о стремительном движении </a:t>
            </a:r>
            <a:r>
              <a:rPr lang="ru-RU" sz="4400" i="1" dirty="0" err="1" smtClean="0"/>
              <a:t>деникинских</a:t>
            </a:r>
            <a:r>
              <a:rPr lang="ru-RU" sz="4400" i="1" dirty="0" smtClean="0"/>
              <a:t> частей (5) и о том (6) что они вошли в город с бесчисленным количеством вооружения (7) собранного силами (8) поддержавших </a:t>
            </a:r>
            <a:r>
              <a:rPr lang="ru-RU" sz="4400" i="1" dirty="0" err="1" smtClean="0"/>
              <a:t>деникинцев</a:t>
            </a:r>
            <a:r>
              <a:rPr lang="ru-RU" sz="4400" i="1" dirty="0" smtClean="0"/>
              <a:t> местных отрядов (9) не на шутку перепугалась.</a:t>
            </a:r>
            <a:endParaRPr lang="ru-RU" sz="4400" dirty="0" smtClean="0"/>
          </a:p>
          <a:p>
            <a:r>
              <a:rPr lang="ru-RU" sz="4400" dirty="0" smtClean="0"/>
              <a:t>Укажите цифры, на месте которых в предложении должны стоять запятые.</a:t>
            </a:r>
          </a:p>
          <a:p>
            <a:pPr>
              <a:buNone/>
            </a:pPr>
            <a:endParaRPr lang="ru-RU" dirty="0"/>
          </a:p>
        </p:txBody>
      </p:sp>
      <p:sp>
        <p:nvSpPr>
          <p:cNvPr id="5" name="Скругленный прямоугольник 4"/>
          <p:cNvSpPr/>
          <p:nvPr/>
        </p:nvSpPr>
        <p:spPr>
          <a:xfrm>
            <a:off x="2357422" y="5072074"/>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1234679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994122"/>
          </a:xfrm>
        </p:spPr>
        <p:txBody>
          <a:bodyPr>
            <a:noAutofit/>
          </a:bodyPr>
          <a:lstStyle/>
          <a:p>
            <a:r>
              <a:rPr lang="ru-RU" sz="2800" b="1" dirty="0" smtClean="0">
                <a:solidFill>
                  <a:schemeClr val="accent6">
                    <a:lumMod val="50000"/>
                  </a:schemeClr>
                </a:solidFill>
                <a:latin typeface="Monotype Corsiva" pitchFamily="66" charset="0"/>
              </a:rPr>
              <a:t>Знаки препинания в простом предложении: </a:t>
            </a:r>
            <a:r>
              <a:rPr lang="en-US" sz="2800" b="1" dirty="0" smtClean="0">
                <a:solidFill>
                  <a:schemeClr val="accent6">
                    <a:lumMod val="50000"/>
                  </a:schemeClr>
                </a:solidFill>
                <a:latin typeface="Monotype Corsiva" pitchFamily="66" charset="0"/>
              </a:rPr>
              <a:t/>
            </a:r>
            <a:br>
              <a:rPr lang="en-US" sz="2800" b="1" dirty="0" smtClean="0">
                <a:solidFill>
                  <a:schemeClr val="accent6">
                    <a:lumMod val="50000"/>
                  </a:schemeClr>
                </a:solidFill>
                <a:latin typeface="Monotype Corsiva" pitchFamily="66" charset="0"/>
              </a:rPr>
            </a:br>
            <a:r>
              <a:rPr lang="ru-RU" sz="2800" b="1" dirty="0" smtClean="0">
                <a:solidFill>
                  <a:schemeClr val="accent6">
                    <a:lumMod val="50000"/>
                  </a:schemeClr>
                </a:solidFill>
                <a:latin typeface="Monotype Corsiva" pitchFamily="66" charset="0"/>
              </a:rPr>
              <a:t>тире</a:t>
            </a:r>
            <a:r>
              <a:rPr lang="ru-RU" sz="2800" b="1" dirty="0">
                <a:solidFill>
                  <a:schemeClr val="accent6">
                    <a:lumMod val="50000"/>
                  </a:schemeClr>
                </a:solidFill>
                <a:latin typeface="Monotype Corsiva" pitchFamily="66" charset="0"/>
              </a:rPr>
              <a:t>, запятая, двоеточие</a:t>
            </a:r>
          </a:p>
        </p:txBody>
      </p:sp>
      <p:sp>
        <p:nvSpPr>
          <p:cNvPr id="3" name="Объект 2"/>
          <p:cNvSpPr>
            <a:spLocks noGrp="1"/>
          </p:cNvSpPr>
          <p:nvPr>
            <p:ph idx="1"/>
          </p:nvPr>
        </p:nvSpPr>
        <p:spPr>
          <a:xfrm>
            <a:off x="467544" y="1268760"/>
            <a:ext cx="8219256" cy="4857403"/>
          </a:xfrm>
        </p:spPr>
        <p:txBody>
          <a:bodyPr>
            <a:normAutofit fontScale="85000" lnSpcReduction="20000"/>
          </a:bodyPr>
          <a:lstStyle/>
          <a:p>
            <a:pPr marL="0" indent="0">
              <a:buNone/>
            </a:pPr>
            <a:r>
              <a:rPr lang="ru-RU" dirty="0"/>
              <a:t>ТИРЕ  ставится между подлежащим и сказуемым при отсутствии связки, если и подлежащее, и сказуемое </a:t>
            </a:r>
            <a:r>
              <a:rPr lang="ru-RU" dirty="0" smtClean="0"/>
              <a:t>выражено: </a:t>
            </a:r>
            <a:endParaRPr lang="ru-RU" dirty="0"/>
          </a:p>
          <a:p>
            <a:pPr marL="0" indent="0">
              <a:buNone/>
            </a:pPr>
            <a:r>
              <a:rPr lang="ru-RU" dirty="0"/>
              <a:t>Сущ. (</a:t>
            </a:r>
            <a:r>
              <a:rPr lang="ru-RU" dirty="0" err="1"/>
              <a:t>числ</a:t>
            </a:r>
            <a:r>
              <a:rPr lang="ru-RU" dirty="0"/>
              <a:t>). в </a:t>
            </a:r>
            <a:r>
              <a:rPr lang="ru-RU" dirty="0" err="1"/>
              <a:t>И.п</a:t>
            </a:r>
            <a:r>
              <a:rPr lang="ru-RU" dirty="0"/>
              <a:t>. – Сущ. (</a:t>
            </a:r>
            <a:r>
              <a:rPr lang="ru-RU" dirty="0" err="1"/>
              <a:t>числ</a:t>
            </a:r>
            <a:r>
              <a:rPr lang="ru-RU" dirty="0"/>
              <a:t>).</a:t>
            </a:r>
            <a:r>
              <a:rPr lang="ru-RU" dirty="0" err="1"/>
              <a:t>И.п</a:t>
            </a:r>
            <a:r>
              <a:rPr lang="ru-RU" dirty="0"/>
              <a:t>. Учение – свет. Дважды два – четыре.</a:t>
            </a:r>
          </a:p>
          <a:p>
            <a:pPr marL="0" indent="0">
              <a:buNone/>
            </a:pPr>
            <a:r>
              <a:rPr lang="ru-RU" dirty="0"/>
              <a:t>Инф. – Инф. Лгать другу – унижать самого себя.</a:t>
            </a:r>
          </a:p>
          <a:p>
            <a:pPr marL="0" indent="0">
              <a:buNone/>
            </a:pPr>
            <a:r>
              <a:rPr lang="ru-RU" dirty="0"/>
              <a:t>Инф. (</a:t>
            </a:r>
            <a:r>
              <a:rPr lang="ru-RU" dirty="0" err="1"/>
              <a:t>сущ</a:t>
            </a:r>
            <a:r>
              <a:rPr lang="ru-RU" dirty="0"/>
              <a:t>) – Сущ. (инф). Его работа – помогать людям. Говорить правду – благо</a:t>
            </a:r>
            <a:r>
              <a:rPr lang="ru-RU" dirty="0" smtClean="0"/>
              <a:t>.</a:t>
            </a:r>
            <a:endParaRPr lang="ru-RU" dirty="0"/>
          </a:p>
          <a:p>
            <a:pPr marL="0" indent="0">
              <a:buNone/>
            </a:pPr>
            <a:r>
              <a:rPr lang="ru-RU" dirty="0"/>
              <a:t>Перед словами ВОТ, ЗНАЧИТ, ЭТО и т.п. Изъять милосердие – значит лишить человека одного из важнейших проявлений нравственности.</a:t>
            </a:r>
          </a:p>
          <a:p>
            <a:pPr marL="0" indent="0">
              <a:buNone/>
            </a:pPr>
            <a:r>
              <a:rPr lang="ru-RU" dirty="0" smtClean="0"/>
              <a:t>	Не </a:t>
            </a:r>
            <a:r>
              <a:rPr lang="ru-RU" dirty="0"/>
              <a:t>ставится: если есть связки, частица НЕ.</a:t>
            </a:r>
          </a:p>
        </p:txBody>
      </p:sp>
    </p:spTree>
    <p:extLst>
      <p:ext uri="{BB962C8B-B14F-4D97-AF65-F5344CB8AC3E}">
        <p14:creationId xmlns="" xmlns:p14="http://schemas.microsoft.com/office/powerpoint/2010/main" val="33445503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9.</a:t>
            </a:r>
            <a:r>
              <a:rPr lang="ru-RU" b="1" dirty="0" smtClean="0"/>
              <a:t> Задание</a:t>
            </a:r>
            <a:endParaRPr lang="ru-RU" dirty="0"/>
          </a:p>
        </p:txBody>
      </p:sp>
      <p:sp>
        <p:nvSpPr>
          <p:cNvPr id="3" name="Содержимое 2"/>
          <p:cNvSpPr>
            <a:spLocks noGrp="1"/>
          </p:cNvSpPr>
          <p:nvPr>
            <p:ph idx="1"/>
          </p:nvPr>
        </p:nvSpPr>
        <p:spPr>
          <a:xfrm>
            <a:off x="500034" y="1214422"/>
            <a:ext cx="8215370" cy="3929089"/>
          </a:xfrm>
        </p:spPr>
        <p:txBody>
          <a:bodyPr>
            <a:noAutofit/>
          </a:bodyPr>
          <a:lstStyle/>
          <a:p>
            <a:r>
              <a:rPr lang="ru-RU" sz="2400" dirty="0" smtClean="0"/>
              <a:t>Расставьте знаки препинания.</a:t>
            </a:r>
          </a:p>
          <a:p>
            <a:r>
              <a:rPr lang="ru-RU" sz="2400" i="1" dirty="0" smtClean="0"/>
              <a:t>Когда пароход остановился среди реки (1) тесно загромождённой судами (2) и ощетинившейся сотнями острых мачт (3) к борту его подплыла большая лодка со множеством людей и подцепилась багром к спущенному трапу (4) и уже через минуту один за другим люди (5) из лодки (6) стали подниматься на палубу. Впереди всех быстро шёл сухонький старичок в чёрном длинном одеянии (7) и с рыжей (8) как золото (9) бородкой.</a:t>
            </a:r>
            <a:endParaRPr lang="ru-RU" sz="2400" dirty="0" smtClean="0"/>
          </a:p>
          <a:p>
            <a:r>
              <a:rPr lang="ru-RU" sz="2400" dirty="0" smtClean="0"/>
              <a:t>Укажите цифры, на месте которых должны стоять запятые.</a:t>
            </a:r>
          </a:p>
        </p:txBody>
      </p:sp>
      <p:sp>
        <p:nvSpPr>
          <p:cNvPr id="5" name="Скругленный прямоугольник 4"/>
          <p:cNvSpPr/>
          <p:nvPr/>
        </p:nvSpPr>
        <p:spPr>
          <a:xfrm>
            <a:off x="2357422" y="5072074"/>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13489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10.</a:t>
            </a:r>
            <a:r>
              <a:rPr lang="ru-RU" b="1" dirty="0" smtClean="0"/>
              <a:t> Задание</a:t>
            </a:r>
            <a:endParaRPr lang="ru-RU" dirty="0"/>
          </a:p>
        </p:txBody>
      </p:sp>
      <p:sp>
        <p:nvSpPr>
          <p:cNvPr id="3" name="Содержимое 2"/>
          <p:cNvSpPr>
            <a:spLocks noGrp="1"/>
          </p:cNvSpPr>
          <p:nvPr>
            <p:ph idx="1"/>
          </p:nvPr>
        </p:nvSpPr>
        <p:spPr>
          <a:xfrm>
            <a:off x="500034" y="1214422"/>
            <a:ext cx="8215370" cy="3929089"/>
          </a:xfrm>
        </p:spPr>
        <p:txBody>
          <a:bodyPr>
            <a:noAutofit/>
          </a:bodyPr>
          <a:lstStyle/>
          <a:p>
            <a:r>
              <a:rPr lang="ru-RU" sz="2400" dirty="0" smtClean="0"/>
              <a:t>Расставьте знаки препинания.</a:t>
            </a:r>
          </a:p>
          <a:p>
            <a:r>
              <a:rPr lang="ru-RU" sz="2400" i="1" dirty="0" smtClean="0"/>
              <a:t>Уже более недели (1) господин жил в городе (2) разъезжая по вечеринкам (3) и обедам (4) и таким образом проводя (5) как говорится (6) очень приятно время. Наконец он решился перенести свои визиты за город (7) и навестить помещиков Манилова и Собакевича (8) которым дал слово. Может быть (9) к сему побудило его дело более серьёзное.</a:t>
            </a:r>
            <a:endParaRPr lang="ru-RU" sz="2400" dirty="0" smtClean="0"/>
          </a:p>
          <a:p>
            <a:r>
              <a:rPr lang="ru-RU" sz="2400" dirty="0" smtClean="0"/>
              <a:t>Укажите цифры, на месте которых должны стоять запятые.</a:t>
            </a:r>
          </a:p>
        </p:txBody>
      </p:sp>
      <p:sp>
        <p:nvSpPr>
          <p:cNvPr id="5" name="Скругленный прямоугольник 4"/>
          <p:cNvSpPr/>
          <p:nvPr/>
        </p:nvSpPr>
        <p:spPr>
          <a:xfrm>
            <a:off x="2357422" y="5072074"/>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25689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11.</a:t>
            </a:r>
            <a:r>
              <a:rPr lang="ru-RU" b="1" dirty="0" smtClean="0"/>
              <a:t> Задание</a:t>
            </a:r>
            <a:endParaRPr lang="ru-RU" dirty="0"/>
          </a:p>
        </p:txBody>
      </p:sp>
      <p:sp>
        <p:nvSpPr>
          <p:cNvPr id="3" name="Содержимое 2"/>
          <p:cNvSpPr>
            <a:spLocks noGrp="1"/>
          </p:cNvSpPr>
          <p:nvPr>
            <p:ph idx="1"/>
          </p:nvPr>
        </p:nvSpPr>
        <p:spPr>
          <a:xfrm>
            <a:off x="500034" y="1214422"/>
            <a:ext cx="8215370" cy="3929089"/>
          </a:xfrm>
        </p:spPr>
        <p:txBody>
          <a:bodyPr>
            <a:noAutofit/>
          </a:bodyPr>
          <a:lstStyle/>
          <a:p>
            <a:r>
              <a:rPr lang="ru-RU" sz="2400" dirty="0" smtClean="0"/>
              <a:t>Расставьте знаки препинания.</a:t>
            </a:r>
          </a:p>
          <a:p>
            <a:r>
              <a:rPr lang="ru-RU" sz="2400" i="1" dirty="0" smtClean="0"/>
              <a:t>В Александрии работало немало выдающихся учёных (1) среди (2) которых географ и математик Эратосфен (3) сумевший вычислить диаметр Земли с высокой по тем временам точностью (4) математик Эвклид (5) написавший 13 томов «Начал» геометрии (6) астроном Аристарх Самосский (7) почти за две тысячи лет до Коперника установивший (8) что Земля – шар (9) вращающийся вокруг Солнца.</a:t>
            </a:r>
            <a:endParaRPr lang="ru-RU" sz="2400" dirty="0" smtClean="0"/>
          </a:p>
          <a:p>
            <a:r>
              <a:rPr lang="ru-RU" sz="2400" dirty="0" smtClean="0"/>
              <a:t>Укажите цифры, на месте которых должны стоять запятые.</a:t>
            </a:r>
          </a:p>
          <a:p>
            <a:pPr>
              <a:buNone/>
            </a:pPr>
            <a:endParaRPr lang="ru-RU" sz="2400" dirty="0" smtClean="0"/>
          </a:p>
        </p:txBody>
      </p:sp>
      <p:sp>
        <p:nvSpPr>
          <p:cNvPr id="5" name="Скругленный прямоугольник 4"/>
          <p:cNvSpPr/>
          <p:nvPr/>
        </p:nvSpPr>
        <p:spPr>
          <a:xfrm>
            <a:off x="2357422" y="5072074"/>
            <a:ext cx="5929354" cy="12144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4400" b="1" dirty="0" smtClean="0"/>
              <a:t>Ответ: </a:t>
            </a:r>
            <a:r>
              <a:rPr lang="ru-RU" sz="4400" dirty="0" smtClean="0"/>
              <a:t>13456789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6">
                    <a:lumMod val="50000"/>
                  </a:schemeClr>
                </a:solidFill>
                <a:latin typeface="Monotype Corsiva" pitchFamily="66" charset="0"/>
                <a:cs typeface="Arial" charset="0"/>
              </a:rPr>
              <a:t>Интернет-источники</a:t>
            </a:r>
            <a:endParaRPr lang="ru-RU" b="1" dirty="0">
              <a:solidFill>
                <a:schemeClr val="accent6">
                  <a:lumMod val="50000"/>
                </a:schemeClr>
              </a:solidFill>
            </a:endParaRPr>
          </a:p>
        </p:txBody>
      </p:sp>
      <p:sp>
        <p:nvSpPr>
          <p:cNvPr id="3" name="Объект 2"/>
          <p:cNvSpPr>
            <a:spLocks noGrp="1"/>
          </p:cNvSpPr>
          <p:nvPr>
            <p:ph idx="1"/>
          </p:nvPr>
        </p:nvSpPr>
        <p:spPr/>
        <p:txBody>
          <a:bodyPr/>
          <a:lstStyle/>
          <a:p>
            <a:r>
              <a:rPr lang="en-US" sz="2400" dirty="0">
                <a:hlinkClick r:id="rId2"/>
              </a:rPr>
              <a:t>https://</a:t>
            </a:r>
            <a:r>
              <a:rPr lang="en-US" sz="2400" dirty="0" smtClean="0">
                <a:hlinkClick r:id="rId2"/>
              </a:rPr>
              <a:t>aviator.aero/img/hero-bg.png</a:t>
            </a:r>
            <a:endParaRPr lang="ru-RU" sz="2400" dirty="0" smtClean="0"/>
          </a:p>
          <a:p>
            <a:r>
              <a:rPr lang="en-US" sz="2400" dirty="0">
                <a:hlinkClick r:id="rId3"/>
              </a:rPr>
              <a:t>http://</a:t>
            </a:r>
            <a:r>
              <a:rPr lang="en-US" sz="2400" dirty="0" smtClean="0">
                <a:hlinkClick r:id="rId3"/>
              </a:rPr>
              <a:t>saf-school.moy.su/1111/0_6fae1_e8823b77_XL.png</a:t>
            </a:r>
            <a:endParaRPr lang="ru-RU" sz="2400" dirty="0" smtClean="0"/>
          </a:p>
          <a:p>
            <a:r>
              <a:rPr lang="en-US" sz="2400" dirty="0">
                <a:hlinkClick r:id="rId4"/>
              </a:rPr>
              <a:t>https://</a:t>
            </a:r>
            <a:r>
              <a:rPr lang="en-US" sz="2400" dirty="0" smtClean="0">
                <a:hlinkClick r:id="rId4"/>
              </a:rPr>
              <a:t>tinyclipart.com/resource/reading-clipart/reading-clipart-260.png</a:t>
            </a:r>
            <a:endParaRPr lang="ru-RU" sz="2400" dirty="0" smtClean="0"/>
          </a:p>
          <a:p>
            <a:r>
              <a:rPr lang="en-US" sz="2400" dirty="0">
                <a:hlinkClick r:id="rId5"/>
              </a:rPr>
              <a:t>https://</a:t>
            </a:r>
            <a:r>
              <a:rPr lang="en-US" sz="2400" dirty="0" smtClean="0">
                <a:hlinkClick r:id="rId5"/>
              </a:rPr>
              <a:t>4ege.ru/engine/download.php?id=10898</a:t>
            </a:r>
            <a:endParaRPr lang="ru-RU" sz="2400" dirty="0" smtClean="0"/>
          </a:p>
          <a:p>
            <a:r>
              <a:rPr lang="en-US" sz="2400" dirty="0">
                <a:hlinkClick r:id="rId6"/>
              </a:rPr>
              <a:t>https://</a:t>
            </a:r>
            <a:r>
              <a:rPr lang="en-US" sz="2400" dirty="0" smtClean="0">
                <a:hlinkClick r:id="rId6"/>
              </a:rPr>
              <a:t>avatars.mds.yandex.net/get-pdb/1981641/ab27c6b8-e6cf-4224-9c4a-855b4e0fd052/s1200</a:t>
            </a:r>
            <a:r>
              <a:rPr lang="ru-RU" sz="2400" dirty="0" smtClean="0"/>
              <a:t> - сова</a:t>
            </a:r>
          </a:p>
          <a:p>
            <a:r>
              <a:rPr lang="en-US" dirty="0">
                <a:hlinkClick r:id="rId7"/>
              </a:rPr>
              <a:t>https://rustutors.ru</a:t>
            </a:r>
            <a:r>
              <a:rPr lang="en-US" dirty="0" smtClean="0">
                <a:hlinkClick r:id="rId7"/>
              </a:rPr>
              <a:t>/</a:t>
            </a:r>
            <a:endParaRPr lang="ru-RU" dirty="0" smtClean="0"/>
          </a:p>
          <a:p>
            <a:endParaRPr lang="ru-RU" dirty="0"/>
          </a:p>
        </p:txBody>
      </p:sp>
    </p:spTree>
    <p:extLst>
      <p:ext uri="{BB962C8B-B14F-4D97-AF65-F5344CB8AC3E}">
        <p14:creationId xmlns="" xmlns:p14="http://schemas.microsoft.com/office/powerpoint/2010/main" val="735115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Знаки </a:t>
            </a:r>
            <a:r>
              <a:rPr lang="ru-RU" sz="3200" b="1" dirty="0">
                <a:solidFill>
                  <a:schemeClr val="accent6">
                    <a:lumMod val="50000"/>
                  </a:schemeClr>
                </a:solidFill>
                <a:latin typeface="Monotype Corsiva" pitchFamily="66" charset="0"/>
              </a:rPr>
              <a:t>препинания при однородных членах (запятая, двоеточие, тире)</a:t>
            </a:r>
            <a:br>
              <a:rPr lang="ru-RU" sz="3200" b="1" dirty="0">
                <a:solidFill>
                  <a:schemeClr val="accent6">
                    <a:lumMod val="50000"/>
                  </a:schemeClr>
                </a:solidFill>
                <a:latin typeface="Monotype Corsiva" pitchFamily="66" charset="0"/>
              </a:rPr>
            </a:b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p:txBody>
          <a:bodyPr>
            <a:normAutofit fontScale="92500"/>
          </a:bodyPr>
          <a:lstStyle/>
          <a:p>
            <a:pPr marL="0" indent="0" fontAlgn="base">
              <a:buNone/>
            </a:pPr>
            <a:r>
              <a:rPr lang="ru-RU" b="1" dirty="0" smtClean="0">
                <a:solidFill>
                  <a:srgbClr val="B8312F"/>
                </a:solidFill>
                <a:latin typeface="GothaPro"/>
              </a:rPr>
              <a:t>			Запятая </a:t>
            </a:r>
            <a:r>
              <a:rPr lang="ru-RU" b="1" dirty="0">
                <a:solidFill>
                  <a:srgbClr val="B8312F"/>
                </a:solidFill>
                <a:latin typeface="GothaPro"/>
              </a:rPr>
              <a:t>ставится: </a:t>
            </a:r>
          </a:p>
          <a:p>
            <a:pPr fontAlgn="base">
              <a:buFont typeface="Arial"/>
              <a:buChar char="•"/>
            </a:pPr>
            <a:r>
              <a:rPr lang="ru-RU" dirty="0" smtClean="0">
                <a:solidFill>
                  <a:srgbClr val="1A1A1A"/>
                </a:solidFill>
                <a:latin typeface="GothaPro"/>
              </a:rPr>
              <a:t>если </a:t>
            </a:r>
            <a:r>
              <a:rPr lang="ru-RU" dirty="0">
                <a:solidFill>
                  <a:srgbClr val="1A1A1A"/>
                </a:solidFill>
                <a:latin typeface="GothaPro"/>
              </a:rPr>
              <a:t>несколько однородных членов не соединены союзами: </a:t>
            </a:r>
            <a:r>
              <a:rPr lang="ru-RU" i="1" dirty="0">
                <a:solidFill>
                  <a:srgbClr val="1A1A1A"/>
                </a:solidFill>
                <a:latin typeface="inherit"/>
              </a:rPr>
              <a:t>дождик, ветер, снег </a:t>
            </a:r>
            <a:endParaRPr lang="ru-RU" dirty="0">
              <a:solidFill>
                <a:srgbClr val="1A1A1A"/>
              </a:solidFill>
              <a:latin typeface="GothaPro"/>
            </a:endParaRPr>
          </a:p>
          <a:p>
            <a:pPr fontAlgn="base">
              <a:buFont typeface="Arial"/>
              <a:buChar char="•"/>
            </a:pPr>
            <a:r>
              <a:rPr lang="ru-RU" dirty="0">
                <a:solidFill>
                  <a:srgbClr val="1A1A1A"/>
                </a:solidFill>
                <a:latin typeface="GothaPro"/>
              </a:rPr>
              <a:t>если между однородными членами есть противительные союзы: а, но, да=но, однако, зато: </a:t>
            </a:r>
            <a:r>
              <a:rPr lang="ru-RU" i="1" dirty="0">
                <a:solidFill>
                  <a:srgbClr val="1A1A1A"/>
                </a:solidFill>
                <a:latin typeface="inherit"/>
              </a:rPr>
              <a:t>мал, да удал</a:t>
            </a:r>
            <a:endParaRPr lang="ru-RU" dirty="0">
              <a:solidFill>
                <a:srgbClr val="1A1A1A"/>
              </a:solidFill>
              <a:latin typeface="GothaPro"/>
            </a:endParaRPr>
          </a:p>
          <a:p>
            <a:pPr fontAlgn="base">
              <a:buFont typeface="Arial"/>
              <a:buChar char="•"/>
            </a:pPr>
            <a:r>
              <a:rPr lang="ru-RU" dirty="0">
                <a:solidFill>
                  <a:srgbClr val="1A1A1A"/>
                </a:solidFill>
                <a:latin typeface="GothaPro"/>
              </a:rPr>
              <a:t>если однородные члены соединены повторяющимися союзами: и…и, </a:t>
            </a:r>
            <a:r>
              <a:rPr lang="ru-RU" dirty="0" err="1">
                <a:solidFill>
                  <a:srgbClr val="1A1A1A"/>
                </a:solidFill>
                <a:latin typeface="GothaPro"/>
              </a:rPr>
              <a:t>ни..ни</a:t>
            </a:r>
            <a:r>
              <a:rPr lang="ru-RU" dirty="0">
                <a:solidFill>
                  <a:srgbClr val="1A1A1A"/>
                </a:solidFill>
                <a:latin typeface="GothaPro"/>
              </a:rPr>
              <a:t>, </a:t>
            </a:r>
            <a:r>
              <a:rPr lang="ru-RU" dirty="0" err="1">
                <a:solidFill>
                  <a:srgbClr val="1A1A1A"/>
                </a:solidFill>
                <a:latin typeface="GothaPro"/>
              </a:rPr>
              <a:t>то..то</a:t>
            </a:r>
            <a:r>
              <a:rPr lang="ru-RU" dirty="0">
                <a:solidFill>
                  <a:srgbClr val="1A1A1A"/>
                </a:solidFill>
                <a:latin typeface="GothaPro"/>
              </a:rPr>
              <a:t> и др.: </a:t>
            </a:r>
            <a:r>
              <a:rPr lang="ru-RU" i="1" dirty="0">
                <a:solidFill>
                  <a:srgbClr val="1A1A1A"/>
                </a:solidFill>
                <a:latin typeface="inherit"/>
              </a:rPr>
              <a:t>И дождик, и ветер, и снег.</a:t>
            </a:r>
            <a:endParaRPr lang="ru-RU" dirty="0">
              <a:solidFill>
                <a:srgbClr val="1A1A1A"/>
              </a:solidFill>
              <a:latin typeface="GothaPro"/>
            </a:endParaRPr>
          </a:p>
          <a:p>
            <a:endParaRPr lang="ru-RU" dirty="0"/>
          </a:p>
        </p:txBody>
      </p:sp>
    </p:spTree>
    <p:extLst>
      <p:ext uri="{BB962C8B-B14F-4D97-AF65-F5344CB8AC3E}">
        <p14:creationId xmlns="" xmlns:p14="http://schemas.microsoft.com/office/powerpoint/2010/main" val="35991426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10000"/>
          </a:bodyPr>
          <a:lstStyle/>
          <a:p>
            <a:pPr fontAlgn="base"/>
            <a:r>
              <a:rPr lang="ru-RU" dirty="0"/>
              <a:t>запятая ставится при повторяющемся союзе, даже если первый союз опущен: </a:t>
            </a:r>
            <a:r>
              <a:rPr lang="ru-RU" i="1" dirty="0"/>
              <a:t>Дождик, и ветер, и снег</a:t>
            </a:r>
            <a:endParaRPr lang="ru-RU" dirty="0"/>
          </a:p>
          <a:p>
            <a:pPr fontAlgn="base"/>
            <a:r>
              <a:rPr lang="ru-RU" dirty="0"/>
              <a:t>если однородные члены соединены двойным союзом, запятая ставится перед второй частью: не только…,но и, не столько…, сколько и </a:t>
            </a:r>
            <a:r>
              <a:rPr lang="ru-RU" dirty="0" err="1"/>
              <a:t>др.:</a:t>
            </a:r>
            <a:r>
              <a:rPr lang="ru-RU" i="1" dirty="0" err="1"/>
              <a:t>Не</a:t>
            </a:r>
            <a:r>
              <a:rPr lang="ru-RU" i="1" dirty="0"/>
              <a:t> только дождик, но и снег.</a:t>
            </a:r>
            <a:endParaRPr lang="ru-RU" dirty="0"/>
          </a:p>
          <a:p>
            <a:pPr fontAlgn="base"/>
            <a:r>
              <a:rPr lang="ru-RU" dirty="0"/>
              <a:t>если однородные члены объединяются в пары, соединенные союзами И, ИЛИ: </a:t>
            </a:r>
            <a:r>
              <a:rPr lang="ru-RU" i="1" dirty="0"/>
              <a:t>яблоки и груши, сливы и бананы.</a:t>
            </a:r>
            <a:endParaRPr lang="ru-RU" dirty="0"/>
          </a:p>
          <a:p>
            <a:endParaRPr lang="ru-RU" dirty="0"/>
          </a:p>
        </p:txBody>
      </p:sp>
    </p:spTree>
    <p:extLst>
      <p:ext uri="{BB962C8B-B14F-4D97-AF65-F5344CB8AC3E}">
        <p14:creationId xmlns="" xmlns:p14="http://schemas.microsoft.com/office/powerpoint/2010/main" val="826151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fontAlgn="base">
              <a:buNone/>
            </a:pPr>
            <a:r>
              <a:rPr lang="ru-RU" b="1" dirty="0" smtClean="0">
                <a:solidFill>
                  <a:schemeClr val="accent6">
                    <a:lumMod val="50000"/>
                  </a:schemeClr>
                </a:solidFill>
              </a:rPr>
              <a:t>		Запятая </a:t>
            </a:r>
            <a:r>
              <a:rPr lang="ru-RU" b="1" dirty="0">
                <a:solidFill>
                  <a:schemeClr val="accent6">
                    <a:lumMod val="50000"/>
                  </a:schemeClr>
                </a:solidFill>
              </a:rPr>
              <a:t>не </a:t>
            </a:r>
            <a:r>
              <a:rPr lang="ru-RU" b="1" dirty="0" smtClean="0">
                <a:solidFill>
                  <a:schemeClr val="accent6">
                    <a:lumMod val="50000"/>
                  </a:schemeClr>
                </a:solidFill>
              </a:rPr>
              <a:t>ставится: </a:t>
            </a:r>
          </a:p>
          <a:p>
            <a:pPr fontAlgn="base"/>
            <a:r>
              <a:rPr lang="ru-RU" dirty="0" smtClean="0"/>
              <a:t>Если </a:t>
            </a:r>
            <a:r>
              <a:rPr lang="ru-RU" dirty="0"/>
              <a:t>однородные члены связаны союзом </a:t>
            </a:r>
            <a:r>
              <a:rPr lang="ru-RU" b="1" dirty="0"/>
              <a:t>И: </a:t>
            </a:r>
            <a:r>
              <a:rPr lang="ru-RU" i="1" dirty="0"/>
              <a:t>дождик и снег</a:t>
            </a:r>
            <a:endParaRPr lang="ru-RU" dirty="0"/>
          </a:p>
          <a:p>
            <a:pPr fontAlgn="base"/>
            <a:r>
              <a:rPr lang="ru-RU" dirty="0"/>
              <a:t>В устойчивых сочетаниях: </a:t>
            </a:r>
            <a:r>
              <a:rPr lang="ru-RU" i="1" dirty="0"/>
              <a:t>и смех и грех, ни дать ни взять, и день и ночь и др.</a:t>
            </a:r>
            <a:endParaRPr lang="ru-RU" dirty="0"/>
          </a:p>
          <a:p>
            <a:pPr fontAlgn="base"/>
            <a:r>
              <a:rPr lang="ru-RU" dirty="0"/>
              <a:t>Если несколько определений не являются однородными:</a:t>
            </a:r>
            <a:r>
              <a:rPr lang="ru-RU" i="1" dirty="0"/>
              <a:t> большой красный стол.</a:t>
            </a:r>
            <a:endParaRPr lang="ru-RU" dirty="0"/>
          </a:p>
          <a:p>
            <a:endParaRPr lang="ru-RU" dirty="0"/>
          </a:p>
        </p:txBody>
      </p:sp>
    </p:spTree>
    <p:extLst>
      <p:ext uri="{BB962C8B-B14F-4D97-AF65-F5344CB8AC3E}">
        <p14:creationId xmlns="" xmlns:p14="http://schemas.microsoft.com/office/powerpoint/2010/main" val="2472568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620688"/>
            <a:ext cx="8147248" cy="5505475"/>
          </a:xfrm>
        </p:spPr>
        <p:txBody>
          <a:bodyPr>
            <a:normAutofit fontScale="92500" lnSpcReduction="10000"/>
          </a:bodyPr>
          <a:lstStyle/>
          <a:p>
            <a:pPr marL="0" indent="0">
              <a:buNone/>
            </a:pPr>
            <a:r>
              <a:rPr lang="ru-RU" b="1" dirty="0" smtClean="0">
                <a:solidFill>
                  <a:schemeClr val="accent6">
                    <a:lumMod val="50000"/>
                  </a:schemeClr>
                </a:solidFill>
              </a:rPr>
              <a:t>		    Двоеточие </a:t>
            </a:r>
            <a:r>
              <a:rPr lang="ru-RU" b="1" dirty="0">
                <a:solidFill>
                  <a:schemeClr val="accent6">
                    <a:lumMod val="50000"/>
                  </a:schemeClr>
                </a:solidFill>
              </a:rPr>
              <a:t>ставится: </a:t>
            </a:r>
            <a:r>
              <a:rPr lang="ru-RU" dirty="0">
                <a:solidFill>
                  <a:schemeClr val="accent6">
                    <a:lumMod val="50000"/>
                  </a:schemeClr>
                </a:solidFill>
              </a:rPr>
              <a:t/>
            </a:r>
            <a:br>
              <a:rPr lang="ru-RU" dirty="0">
                <a:solidFill>
                  <a:schemeClr val="accent6">
                    <a:lumMod val="50000"/>
                  </a:schemeClr>
                </a:solidFill>
              </a:rPr>
            </a:br>
            <a:r>
              <a:rPr lang="ru-RU" dirty="0"/>
              <a:t>Если обобщающее слово стоит перед однородными членами, то двоеточие ставится после обобщающего слова: </a:t>
            </a:r>
            <a:r>
              <a:rPr lang="ru-RU" i="1" dirty="0"/>
              <a:t>Я люблю фрукты: яблоки, груши, сливы и апельсины.</a:t>
            </a:r>
            <a:r>
              <a:rPr lang="ru-RU" dirty="0"/>
              <a:t/>
            </a:r>
            <a:br>
              <a:rPr lang="ru-RU" dirty="0"/>
            </a:br>
            <a:r>
              <a:rPr lang="ru-RU" dirty="0"/>
              <a:t/>
            </a:r>
            <a:br>
              <a:rPr lang="ru-RU" dirty="0"/>
            </a:br>
            <a:r>
              <a:rPr lang="ru-RU" dirty="0" smtClean="0"/>
              <a:t>			</a:t>
            </a:r>
            <a:r>
              <a:rPr lang="ru-RU" b="1" dirty="0" smtClean="0">
                <a:solidFill>
                  <a:schemeClr val="accent6">
                    <a:lumMod val="50000"/>
                  </a:schemeClr>
                </a:solidFill>
              </a:rPr>
              <a:t>Тире </a:t>
            </a:r>
            <a:r>
              <a:rPr lang="ru-RU" b="1" dirty="0">
                <a:solidFill>
                  <a:schemeClr val="accent6">
                    <a:lumMod val="50000"/>
                  </a:schemeClr>
                </a:solidFill>
              </a:rPr>
              <a:t>ставится: </a:t>
            </a:r>
            <a:r>
              <a:rPr lang="ru-RU" dirty="0"/>
              <a:t/>
            </a:r>
            <a:br>
              <a:rPr lang="ru-RU" dirty="0"/>
            </a:br>
            <a:r>
              <a:rPr lang="ru-RU" dirty="0"/>
              <a:t>Если обобщающее слово стоит после ряда однородных членов, тире ставится перед обобщающим словом.</a:t>
            </a:r>
            <a:br>
              <a:rPr lang="ru-RU" dirty="0"/>
            </a:br>
            <a:r>
              <a:rPr lang="ru-RU" i="1" dirty="0"/>
              <a:t>Яблоки, груши, сливы, апельсины – все эти фрукты я люблю.</a:t>
            </a:r>
            <a:endParaRPr lang="ru-RU" dirty="0"/>
          </a:p>
        </p:txBody>
      </p:sp>
    </p:spTree>
    <p:extLst>
      <p:ext uri="{BB962C8B-B14F-4D97-AF65-F5344CB8AC3E}">
        <p14:creationId xmlns="" xmlns:p14="http://schemas.microsoft.com/office/powerpoint/2010/main" val="403881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r>
              <a:rPr lang="ru-RU" b="1" dirty="0" smtClean="0">
                <a:solidFill>
                  <a:schemeClr val="accent6">
                    <a:lumMod val="50000"/>
                  </a:schemeClr>
                </a:solidFill>
              </a:rPr>
              <a:t>			Два </a:t>
            </a:r>
            <a:r>
              <a:rPr lang="ru-RU" b="1" dirty="0">
                <a:solidFill>
                  <a:schemeClr val="accent6">
                    <a:lumMod val="50000"/>
                  </a:schemeClr>
                </a:solidFill>
              </a:rPr>
              <a:t>тире ставится:</a:t>
            </a:r>
            <a:r>
              <a:rPr lang="ru-RU" dirty="0">
                <a:solidFill>
                  <a:schemeClr val="accent6">
                    <a:lumMod val="50000"/>
                  </a:schemeClr>
                </a:solidFill>
              </a:rPr>
              <a:t/>
            </a:r>
            <a:br>
              <a:rPr lang="ru-RU" dirty="0">
                <a:solidFill>
                  <a:schemeClr val="accent6">
                    <a:lumMod val="50000"/>
                  </a:schemeClr>
                </a:solidFill>
              </a:rPr>
            </a:br>
            <a:r>
              <a:rPr lang="ru-RU" dirty="0"/>
              <a:t>Если группа однородных членов находится в середине предложения и стоит после обобщающего слова:</a:t>
            </a:r>
            <a:br>
              <a:rPr lang="ru-RU" dirty="0"/>
            </a:br>
            <a:r>
              <a:rPr lang="ru-RU" i="1" dirty="0"/>
              <a:t>Все произведения писателей – Пушкина, Гоголя, Толстого – были прочитаны мною еще летом.</a:t>
            </a:r>
            <a:endParaRPr lang="ru-RU" dirty="0"/>
          </a:p>
        </p:txBody>
      </p:sp>
    </p:spTree>
    <p:extLst>
      <p:ext uri="{BB962C8B-B14F-4D97-AF65-F5344CB8AC3E}">
        <p14:creationId xmlns="" xmlns:p14="http://schemas.microsoft.com/office/powerpoint/2010/main" val="1511563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chemeClr val="accent6">
                    <a:lumMod val="50000"/>
                  </a:schemeClr>
                </a:solidFill>
              </a:rPr>
              <a:t/>
            </a:r>
            <a:br>
              <a:rPr lang="ru-RU" sz="3200" b="1" dirty="0" smtClean="0">
                <a:solidFill>
                  <a:schemeClr val="accent6">
                    <a:lumMod val="50000"/>
                  </a:schemeClr>
                </a:solidFill>
              </a:rPr>
            </a:br>
            <a:r>
              <a:rPr lang="ru-RU" sz="3200" b="1" dirty="0" smtClean="0">
                <a:solidFill>
                  <a:schemeClr val="accent6">
                    <a:lumMod val="50000"/>
                  </a:schemeClr>
                </a:solidFill>
                <a:latin typeface="Monotype Corsiva" pitchFamily="66" charset="0"/>
              </a:rPr>
              <a:t>Знаки </a:t>
            </a:r>
            <a:r>
              <a:rPr lang="ru-RU" sz="3200" b="1" dirty="0">
                <a:solidFill>
                  <a:schemeClr val="accent6">
                    <a:lumMod val="50000"/>
                  </a:schemeClr>
                </a:solidFill>
                <a:latin typeface="Monotype Corsiva" pitchFamily="66" charset="0"/>
              </a:rPr>
              <a:t>препинания </a:t>
            </a:r>
            <a:r>
              <a:rPr lang="ru-RU" sz="3200" b="1" dirty="0" smtClean="0">
                <a:solidFill>
                  <a:schemeClr val="accent6">
                    <a:lumMod val="50000"/>
                  </a:schemeClr>
                </a:solidFill>
                <a:latin typeface="Monotype Corsiva" pitchFamily="66" charset="0"/>
              </a:rPr>
              <a:t/>
            </a:r>
            <a:br>
              <a:rPr lang="ru-RU" sz="3200" b="1" dirty="0" smtClean="0">
                <a:solidFill>
                  <a:schemeClr val="accent6">
                    <a:lumMod val="50000"/>
                  </a:schemeClr>
                </a:solidFill>
                <a:latin typeface="Monotype Corsiva" pitchFamily="66" charset="0"/>
              </a:rPr>
            </a:br>
            <a:r>
              <a:rPr lang="ru-RU" sz="3200" b="1" dirty="0" smtClean="0">
                <a:solidFill>
                  <a:schemeClr val="accent6">
                    <a:lumMod val="50000"/>
                  </a:schemeClr>
                </a:solidFill>
                <a:latin typeface="Monotype Corsiva" pitchFamily="66" charset="0"/>
              </a:rPr>
              <a:t>при </a:t>
            </a:r>
            <a:r>
              <a:rPr lang="ru-RU" sz="3200" b="1" dirty="0">
                <a:solidFill>
                  <a:schemeClr val="accent6">
                    <a:lumMod val="50000"/>
                  </a:schemeClr>
                </a:solidFill>
                <a:latin typeface="Monotype Corsiva" pitchFamily="66" charset="0"/>
              </a:rPr>
              <a:t>обособленных определениях</a:t>
            </a:r>
            <a:r>
              <a:rPr lang="ru-RU" sz="3200" b="1" dirty="0">
                <a:solidFill>
                  <a:schemeClr val="accent6">
                    <a:lumMod val="50000"/>
                  </a:schemeClr>
                </a:solidFill>
              </a:rPr>
              <a:t/>
            </a:r>
            <a:br>
              <a:rPr lang="ru-RU" sz="3200" b="1" dirty="0">
                <a:solidFill>
                  <a:schemeClr val="accent6">
                    <a:lumMod val="50000"/>
                  </a:schemeClr>
                </a:solidFill>
              </a:rPr>
            </a:br>
            <a:endParaRPr lang="ru-RU" sz="3200" dirty="0">
              <a:solidFill>
                <a:schemeClr val="accent6">
                  <a:lumMod val="50000"/>
                </a:schemeClr>
              </a:solidFill>
            </a:endParaRPr>
          </a:p>
        </p:txBody>
      </p:sp>
      <p:sp>
        <p:nvSpPr>
          <p:cNvPr id="3" name="Объект 2"/>
          <p:cNvSpPr>
            <a:spLocks noGrp="1"/>
          </p:cNvSpPr>
          <p:nvPr>
            <p:ph idx="1"/>
          </p:nvPr>
        </p:nvSpPr>
        <p:spPr>
          <a:xfrm>
            <a:off x="467544" y="1340768"/>
            <a:ext cx="8219256" cy="4785395"/>
          </a:xfrm>
        </p:spPr>
        <p:txBody>
          <a:bodyPr>
            <a:normAutofit fontScale="92500" lnSpcReduction="10000"/>
          </a:bodyPr>
          <a:lstStyle/>
          <a:p>
            <a:pPr marL="0" indent="0" algn="ctr" fontAlgn="base">
              <a:buNone/>
            </a:pPr>
            <a:r>
              <a:rPr lang="ru-RU" b="1" dirty="0">
                <a:solidFill>
                  <a:schemeClr val="accent6">
                    <a:lumMod val="50000"/>
                  </a:schemeClr>
                </a:solidFill>
              </a:rPr>
              <a:t>Определение </a:t>
            </a:r>
            <a:r>
              <a:rPr lang="ru-RU" b="1" dirty="0" smtClean="0">
                <a:solidFill>
                  <a:schemeClr val="accent6">
                    <a:lumMod val="50000"/>
                  </a:schemeClr>
                </a:solidFill>
              </a:rPr>
              <a:t>обособляется: </a:t>
            </a:r>
          </a:p>
          <a:p>
            <a:pPr fontAlgn="base"/>
            <a:r>
              <a:rPr lang="ru-RU" dirty="0" smtClean="0"/>
              <a:t>Если </a:t>
            </a:r>
            <a:r>
              <a:rPr lang="ru-RU" dirty="0"/>
              <a:t>оно выражено причастным оборотом и находится после определяемого слова</a:t>
            </a:r>
          </a:p>
          <a:p>
            <a:pPr marL="0" indent="0" algn="ctr" fontAlgn="base">
              <a:buNone/>
            </a:pPr>
            <a:r>
              <a:rPr lang="ru-RU" i="1" dirty="0"/>
              <a:t>Я взял книгу, лежавшую на полке, </a:t>
            </a:r>
            <a:r>
              <a:rPr lang="ru-RU" i="1" dirty="0" smtClean="0"/>
              <a:t/>
            </a:r>
            <a:br>
              <a:rPr lang="ru-RU" i="1" dirty="0" smtClean="0"/>
            </a:br>
            <a:r>
              <a:rPr lang="ru-RU" i="1" dirty="0" smtClean="0"/>
              <a:t>и </a:t>
            </a:r>
            <a:r>
              <a:rPr lang="ru-RU" i="1" dirty="0"/>
              <a:t>отнес ее сестре</a:t>
            </a:r>
            <a:r>
              <a:rPr lang="ru-RU" i="1" dirty="0" smtClean="0"/>
              <a:t>.</a:t>
            </a:r>
          </a:p>
          <a:p>
            <a:pPr fontAlgn="base"/>
            <a:r>
              <a:rPr lang="ru-RU" dirty="0" smtClean="0"/>
              <a:t>Если </a:t>
            </a:r>
            <a:r>
              <a:rPr lang="ru-RU" dirty="0"/>
              <a:t>оно выражено 2 и более одиночными определениями, стоящими после определяемого слова.</a:t>
            </a:r>
          </a:p>
          <a:p>
            <a:pPr marL="0" indent="0" algn="ctr">
              <a:buNone/>
            </a:pPr>
            <a:r>
              <a:rPr lang="ru-RU" i="1" dirty="0"/>
              <a:t>Цветок, благоухающий и красивый, </a:t>
            </a:r>
            <a:r>
              <a:rPr lang="ru-RU" i="1" dirty="0" smtClean="0"/>
              <a:t/>
            </a:r>
            <a:br>
              <a:rPr lang="ru-RU" i="1" dirty="0" smtClean="0"/>
            </a:br>
            <a:r>
              <a:rPr lang="ru-RU" i="1" dirty="0" smtClean="0"/>
              <a:t>рос </a:t>
            </a:r>
            <a:r>
              <a:rPr lang="ru-RU" i="1" dirty="0"/>
              <a:t>под окном.</a:t>
            </a:r>
            <a:endParaRPr lang="ru-RU" dirty="0"/>
          </a:p>
        </p:txBody>
      </p:sp>
    </p:spTree>
    <p:extLst>
      <p:ext uri="{BB962C8B-B14F-4D97-AF65-F5344CB8AC3E}">
        <p14:creationId xmlns="" xmlns:p14="http://schemas.microsoft.com/office/powerpoint/2010/main" val="365228168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684</TotalTime>
  <Words>935</Words>
  <Application>Microsoft Office PowerPoint</Application>
  <PresentationFormat>Экран (4:3)</PresentationFormat>
  <Paragraphs>151</Paragraphs>
  <Slides>33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        Пунктуационный  анализ (задание 3 ОГЭ)</vt:lpstr>
      <vt:lpstr>Слайд 2</vt:lpstr>
      <vt:lpstr>Знаки препинания в простом предложении:  тире, запятая, двоеточие</vt:lpstr>
      <vt:lpstr> Знаки препинания при однородных членах (запятая, двоеточие, тире) </vt:lpstr>
      <vt:lpstr>Слайд 5</vt:lpstr>
      <vt:lpstr>Слайд 6</vt:lpstr>
      <vt:lpstr>Слайд 7</vt:lpstr>
      <vt:lpstr>Слайд 8</vt:lpstr>
      <vt:lpstr> Знаки препинания  при обособленных определениях </vt:lpstr>
      <vt:lpstr>Слайд 10</vt:lpstr>
      <vt:lpstr>Знаки препинания при приложении: </vt:lpstr>
      <vt:lpstr>Слайд 12</vt:lpstr>
      <vt:lpstr> Знаки препинания при обособленных обстоятельствах </vt:lpstr>
      <vt:lpstr>Слайд 14</vt:lpstr>
      <vt:lpstr> Знаки препинания  при сравнительных оборотах: </vt:lpstr>
      <vt:lpstr>Слайд 16</vt:lpstr>
      <vt:lpstr> Другие случаи постановки тире  в простом предложении: </vt:lpstr>
      <vt:lpstr> Знаки препинания при уточняющих и пояснительных членах предложения  </vt:lpstr>
      <vt:lpstr>Знаки препинания при обращениях</vt:lpstr>
      <vt:lpstr>Знаки препинания при вводных словах, словосочетаниях </vt:lpstr>
      <vt:lpstr>Знаки препинания при вводных словах, словосочетаниях </vt:lpstr>
      <vt:lpstr>1. Задание</vt:lpstr>
      <vt:lpstr>2. Задание</vt:lpstr>
      <vt:lpstr>3. Задание</vt:lpstr>
      <vt:lpstr>4. Задание</vt:lpstr>
      <vt:lpstr>5. Задание</vt:lpstr>
      <vt:lpstr>6. Задание</vt:lpstr>
      <vt:lpstr>7. Задание</vt:lpstr>
      <vt:lpstr>8. Задание</vt:lpstr>
      <vt:lpstr>9. Задание</vt:lpstr>
      <vt:lpstr>10. Задание</vt:lpstr>
      <vt:lpstr>11. Задание</vt:lpstr>
      <vt:lpstr>Интернет-источники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Samsung</dc:creator>
  <cp:lastModifiedBy>105</cp:lastModifiedBy>
  <cp:revision>30</cp:revision>
  <dcterms:created xsi:type="dcterms:W3CDTF">2017-11-28T16:44:30Z</dcterms:created>
  <dcterms:modified xsi:type="dcterms:W3CDTF">2021-02-16T15:56:52Z</dcterms:modified>
</cp:coreProperties>
</file>