
<file path=[Content_Types].xml><?xml version="1.0" encoding="utf-8"?>
<Types xmlns="http://schemas.openxmlformats.org/package/2006/content-types">
  <Default Extension="fntdata" ContentType="application/x-fontdata"/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notesMasterIdLst>
    <p:notesMasterId r:id="rId13"/>
  </p:notesMasterIdLst>
  <p:sldSz cx="14630400" cy="8229600"/>
  <p:notesSz cx="8229600" cy="14630400"/>
  <p:embeddedFontLst>
    <p:embeddedFont>
      <p:font typeface="Kanit"/>
      <p:regular r:id="rId18"/>
    </p:embeddedFont>
    <p:embeddedFont>
      <p:font typeface="Kanit"/>
      <p:regular r:id="rId19"/>
    </p:embeddedFont>
    <p:embeddedFont>
      <p:font typeface="Kanit"/>
      <p:regular r:id="rId20"/>
    </p:embeddedFont>
    <p:embeddedFont>
      <p:font typeface="Kanit"/>
      <p:regular r:id="rId21"/>
    </p:embeddedFont>
    <p:embeddedFont>
      <p:font typeface="Martel Sans Light"/>
      <p:regular r:id="rId22"/>
    </p:embeddedFont>
    <p:embeddedFont>
      <p:font typeface="Martel Sans Light"/>
      <p:regular r:id="rId23"/>
    </p:embeddedFont>
  </p:embeddedFon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4" Type="http://schemas.openxmlformats.org/officeDocument/2006/relationships/presProps" Target="presProps.xml"/><Relationship Id="rId15" Type="http://schemas.openxmlformats.org/officeDocument/2006/relationships/viewProps" Target="viewProps.xml"/><Relationship Id="rId16" Type="http://schemas.openxmlformats.org/officeDocument/2006/relationships/theme" Target="theme/theme1.xml"/><Relationship Id="rId17" Type="http://schemas.openxmlformats.org/officeDocument/2006/relationships/tableStyles" Target="tableStyles.xml"/><Relationship Id="rId18" Type="http://schemas.openxmlformats.org/officeDocument/2006/relationships/font" Target="fonts/font1.fntdata"/><Relationship Id="rId19" Type="http://schemas.openxmlformats.org/officeDocument/2006/relationships/font" Target="fonts/font2.fntdata"/><Relationship Id="rId20" Type="http://schemas.openxmlformats.org/officeDocument/2006/relationships/font" Target="fonts/font3.fntdata"/><Relationship Id="rId21" Type="http://schemas.openxmlformats.org/officeDocument/2006/relationships/font" Target="fonts/font4.fntdata"/><Relationship Id="rId22" Type="http://schemas.openxmlformats.org/officeDocument/2006/relationships/font" Target="fonts/font5.fntdata"/><Relationship Id="rId23" Type="http://schemas.openxmlformats.org/officeDocument/2006/relationships/font" Target="fonts/font6.fntdata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0-1.png"/><Relationship Id="rId3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1-1.png"/><Relationship Id="rId3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12-1.png"/><Relationship Id="rId3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2-1.png"/><Relationship Id="rId3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3-1.png"/><Relationship Id="rId3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4-1.png"/><Relationship Id="rId3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5-1.png"/><Relationship Id="rId3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6-1.png"/><Relationship Id="rId3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7-1.png"/><Relationship Id="rId3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8-1.png"/><Relationship Id="rId3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s://gamma.app/?utm_source=made-with-gamma" TargetMode="External"/><Relationship Id="rId1" Type="http://schemas.openxmlformats.org/officeDocument/2006/relationships/image" Target="../media/image-1009-1.png"/><Relationship Id="rId3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9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1C4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00C3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0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1C4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00C3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1C4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00C3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1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1C4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00C3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2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1C4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00C3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3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1C4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00C3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4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1C4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00C3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5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1C4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00C3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6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1C4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00C3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7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1C4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00C3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lide 8 mas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271C4E"/>
          </a:solidFill>
          <a:ln/>
        </p:spPr>
      </p:sp>
      <p:sp>
        <p:nvSpPr>
          <p:cNvPr id="3" name="Shape 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100C35"/>
          </a:solidFill>
          <a:ln/>
        </p:spPr>
      </p:sp>
      <p:pic>
        <p:nvPicPr>
          <p:cNvPr id="4" name="Image 0" descr="preencoded.png">
            <a:hlinkClick r:id="rId2" tooltip=""/>
      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215" y="7749540"/>
            <a:ext cx="1722605" cy="41148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2.xml"/><Relationship Id="rId3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image" Target="../media/image-11-2.png"/><Relationship Id="rId3" Type="http://schemas.openxmlformats.org/officeDocument/2006/relationships/image" Target="../media/image-11-3.png"/><Relationship Id="rId4" Type="http://schemas.openxmlformats.org/officeDocument/2006/relationships/image" Target="../media/image-11-4.png"/><Relationship Id="rId5" Type="http://schemas.openxmlformats.org/officeDocument/2006/relationships/slideLayout" Target="../slideLayouts/slideLayout12.xml"/><Relationship Id="rId6" Type="http://schemas.openxmlformats.org/officeDocument/2006/relationships/notesSlide" Target="../notesSlides/notesSlide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image" Target="../media/image-3-2.png"/><Relationship Id="rId3" Type="http://schemas.openxmlformats.org/officeDocument/2006/relationships/image" Target="../media/image-3-3.png"/><Relationship Id="rId4" Type="http://schemas.openxmlformats.org/officeDocument/2006/relationships/image" Target="../media/image-3-4.png"/><Relationship Id="rId5" Type="http://schemas.openxmlformats.org/officeDocument/2006/relationships/slideLayout" Target="../slideLayouts/slideLayout4.xml"/><Relationship Id="rId6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5-1.png"/><Relationship Id="rId2" Type="http://schemas.openxmlformats.org/officeDocument/2006/relationships/image" Target="../media/image-5-2.svg"/><Relationship Id="rId3" Type="http://schemas.openxmlformats.org/officeDocument/2006/relationships/image" Target="../media/image-5-3.png"/><Relationship Id="rId4" Type="http://schemas.openxmlformats.org/officeDocument/2006/relationships/image" Target="../media/image-5-4.svg"/><Relationship Id="rId5" Type="http://schemas.openxmlformats.org/officeDocument/2006/relationships/slideLayout" Target="../slideLayouts/slideLayout6.xml"/><Relationship Id="rId6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-6-1.png"/><Relationship Id="rId2" Type="http://schemas.openxmlformats.org/officeDocument/2006/relationships/slideLayout" Target="../slideLayouts/slideLayout7.xml"/><Relationship Id="rId3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-7-1.png"/><Relationship Id="rId2" Type="http://schemas.openxmlformats.org/officeDocument/2006/relationships/image" Target="../media/image-7-2.png"/><Relationship Id="rId3" Type="http://schemas.openxmlformats.org/officeDocument/2006/relationships/image" Target="../media/image-7-3.png"/><Relationship Id="rId4" Type="http://schemas.openxmlformats.org/officeDocument/2006/relationships/image" Target="../media/image-7-4.png"/><Relationship Id="rId5" Type="http://schemas.openxmlformats.org/officeDocument/2006/relationships/slideLayout" Target="../slideLayouts/slideLayout8.xml"/><Relationship Id="rId6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-8-1.png"/><Relationship Id="rId2" Type="http://schemas.openxmlformats.org/officeDocument/2006/relationships/image" Target="../media/image-8-2.png"/><Relationship Id="rId3" Type="http://schemas.openxmlformats.org/officeDocument/2006/relationships/image" Target="../media/image-8-3.png"/><Relationship Id="rId4" Type="http://schemas.openxmlformats.org/officeDocument/2006/relationships/slideLayout" Target="../slideLayouts/slideLayout9.xml"/><Relationship Id="rId5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-9-1.png"/><Relationship Id="rId2" Type="http://schemas.openxmlformats.org/officeDocument/2006/relationships/image" Target="../media/image-9-2.png"/><Relationship Id="rId3" Type="http://schemas.openxmlformats.org/officeDocument/2006/relationships/image" Target="../media/image-9-3.png"/><Relationship Id="rId4" Type="http://schemas.openxmlformats.org/officeDocument/2006/relationships/image" Target="../media/image-9-4.png"/><Relationship Id="rId5" Type="http://schemas.openxmlformats.org/officeDocument/2006/relationships/image" Target="../media/image-9-5.png"/><Relationship Id="rId6" Type="http://schemas.openxmlformats.org/officeDocument/2006/relationships/slideLayout" Target="../slideLayouts/slideLayout10.xml"/><Relationship Id="rId7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24124" y="2496264"/>
            <a:ext cx="7468553" cy="21120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Пошаговое руководство по работе с нейросетью Gamma AI</a:t>
            </a:r>
            <a:endParaRPr lang="en-US" sz="4400" dirty="0"/>
          </a:p>
        </p:txBody>
      </p:sp>
      <p:sp>
        <p:nvSpPr>
          <p:cNvPr id="4" name="Text 1"/>
          <p:cNvSpPr/>
          <p:nvPr/>
        </p:nvSpPr>
        <p:spPr>
          <a:xfrm>
            <a:off x="6324124" y="4967288"/>
            <a:ext cx="7468553" cy="766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Полное руководство для создания профессиональных презентаций за считанные минуты</a:t>
            </a:r>
            <a:endParaRPr lang="en-US" sz="185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31148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42660" y="437078"/>
            <a:ext cx="8031480" cy="3739991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7350"/>
              </a:lnSpc>
              <a:buNone/>
            </a:pPr>
            <a:r>
              <a:rPr lang="en-US" sz="5850" dirty="0">
                <a:solidFill>
                  <a:srgbClr val="FFFF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Gamma AI — ваш умный помощник в создании презентаций</a:t>
            </a:r>
            <a:endParaRPr lang="en-US" sz="5850" dirty="0"/>
          </a:p>
        </p:txBody>
      </p:sp>
      <p:sp>
        <p:nvSpPr>
          <p:cNvPr id="4" name="Shape 1"/>
          <p:cNvSpPr/>
          <p:nvPr/>
        </p:nvSpPr>
        <p:spPr>
          <a:xfrm>
            <a:off x="6042660" y="4415433"/>
            <a:ext cx="357545" cy="357545"/>
          </a:xfrm>
          <a:prstGeom prst="roundRect">
            <a:avLst>
              <a:gd name="adj" fmla="val 6669"/>
            </a:avLst>
          </a:prstGeom>
          <a:solidFill>
            <a:srgbClr val="2F2B54"/>
          </a:solidFill>
          <a:ln/>
        </p:spPr>
      </p:sp>
      <p:sp>
        <p:nvSpPr>
          <p:cNvPr id="5" name="Text 2"/>
          <p:cNvSpPr/>
          <p:nvPr/>
        </p:nvSpPr>
        <p:spPr>
          <a:xfrm>
            <a:off x="6559153" y="4445198"/>
            <a:ext cx="2243971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Экономия времени</a:t>
            </a:r>
            <a:endParaRPr lang="en-US" sz="1750" dirty="0"/>
          </a:p>
        </p:txBody>
      </p:sp>
      <p:sp>
        <p:nvSpPr>
          <p:cNvPr id="6" name="Text 3"/>
          <p:cNvSpPr/>
          <p:nvPr/>
        </p:nvSpPr>
        <p:spPr>
          <a:xfrm>
            <a:off x="6559153" y="4821079"/>
            <a:ext cx="7514987" cy="5086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Превращайте идеи в готовый продукт за минуты, экономя часы рутинной работы над структурой и дизайном</a:t>
            </a:r>
            <a:endParaRPr lang="en-US" sz="1250" dirty="0"/>
          </a:p>
        </p:txBody>
      </p:sp>
      <p:sp>
        <p:nvSpPr>
          <p:cNvPr id="7" name="Shape 4"/>
          <p:cNvSpPr/>
          <p:nvPr/>
        </p:nvSpPr>
        <p:spPr>
          <a:xfrm>
            <a:off x="6042660" y="5647611"/>
            <a:ext cx="357545" cy="357545"/>
          </a:xfrm>
          <a:prstGeom prst="roundRect">
            <a:avLst>
              <a:gd name="adj" fmla="val 6669"/>
            </a:avLst>
          </a:prstGeom>
          <a:solidFill>
            <a:srgbClr val="2F2B54"/>
          </a:solidFill>
          <a:ln/>
        </p:spPr>
      </p:sp>
      <p:sp>
        <p:nvSpPr>
          <p:cNvPr id="8" name="Text 5"/>
          <p:cNvSpPr/>
          <p:nvPr/>
        </p:nvSpPr>
        <p:spPr>
          <a:xfrm>
            <a:off x="6559153" y="5677376"/>
            <a:ext cx="3367802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Универсальность применения</a:t>
            </a:r>
            <a:endParaRPr lang="en-US" sz="1750" dirty="0"/>
          </a:p>
        </p:txBody>
      </p:sp>
      <p:sp>
        <p:nvSpPr>
          <p:cNvPr id="9" name="Text 6"/>
          <p:cNvSpPr/>
          <p:nvPr/>
        </p:nvSpPr>
        <p:spPr>
          <a:xfrm>
            <a:off x="6559153" y="6053257"/>
            <a:ext cx="7514987" cy="5086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Идеально подходит для учебных проектов, бизнес-предложений, маркетинговых кампаний и корпоративных отчетов</a:t>
            </a:r>
            <a:endParaRPr lang="en-US" sz="1250" dirty="0"/>
          </a:p>
        </p:txBody>
      </p:sp>
      <p:sp>
        <p:nvSpPr>
          <p:cNvPr id="10" name="Shape 7"/>
          <p:cNvSpPr/>
          <p:nvPr/>
        </p:nvSpPr>
        <p:spPr>
          <a:xfrm>
            <a:off x="6042660" y="6879788"/>
            <a:ext cx="357545" cy="357545"/>
          </a:xfrm>
          <a:prstGeom prst="roundRect">
            <a:avLst>
              <a:gd name="adj" fmla="val 6669"/>
            </a:avLst>
          </a:prstGeom>
          <a:solidFill>
            <a:srgbClr val="2F2B54"/>
          </a:solidFill>
          <a:ln/>
        </p:spPr>
      </p:sp>
      <p:sp>
        <p:nvSpPr>
          <p:cNvPr id="11" name="Text 8"/>
          <p:cNvSpPr/>
          <p:nvPr/>
        </p:nvSpPr>
        <p:spPr>
          <a:xfrm>
            <a:off x="6559153" y="6909554"/>
            <a:ext cx="2489716" cy="28051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7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Начните прямо сейчас</a:t>
            </a:r>
            <a:endParaRPr lang="en-US" sz="1750" dirty="0"/>
          </a:p>
        </p:txBody>
      </p:sp>
      <p:sp>
        <p:nvSpPr>
          <p:cNvPr id="12" name="Text 9"/>
          <p:cNvSpPr/>
          <p:nvPr/>
        </p:nvSpPr>
        <p:spPr>
          <a:xfrm>
            <a:off x="6559153" y="7285434"/>
            <a:ext cx="7514987" cy="50863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2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Зарегистрируйтесь на gamma.app и создайте свою первую профессиональную презентацию с помощью искусственного интеллекта!</a:t>
            </a:r>
            <a:endParaRPr lang="en-US" sz="12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741759"/>
            <a:ext cx="12862798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Список нейросетей-помощников для педагога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867608" y="1912620"/>
            <a:ext cx="538520" cy="622340"/>
          </a:xfrm>
          <a:prstGeom prst="roundRect">
            <a:avLst>
              <a:gd name="adj" fmla="val 10188"/>
            </a:avLst>
          </a:prstGeom>
          <a:solidFill>
            <a:srgbClr val="4D4D51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7266" y="2066687"/>
            <a:ext cx="299204" cy="239316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837724" y="2822138"/>
            <a:ext cx="3077766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Планирование уроков</a:t>
            </a:r>
            <a:endParaRPr lang="en-US" sz="2200" dirty="0"/>
          </a:p>
        </p:txBody>
      </p:sp>
      <p:sp>
        <p:nvSpPr>
          <p:cNvPr id="6" name="Text 3"/>
          <p:cNvSpPr/>
          <p:nvPr/>
        </p:nvSpPr>
        <p:spPr>
          <a:xfrm>
            <a:off x="837724" y="3317677"/>
            <a:ext cx="632781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Автоматически генерирует планы уроков, адаптированные под возраст учащихся и предмет, экономя время.</a:t>
            </a:r>
            <a:endParaRPr lang="en-US" sz="1850" dirty="0"/>
          </a:p>
        </p:txBody>
      </p:sp>
      <p:sp>
        <p:nvSpPr>
          <p:cNvPr id="7" name="Shape 4"/>
          <p:cNvSpPr/>
          <p:nvPr/>
        </p:nvSpPr>
        <p:spPr>
          <a:xfrm>
            <a:off x="7494627" y="1912620"/>
            <a:ext cx="538520" cy="622340"/>
          </a:xfrm>
          <a:prstGeom prst="roundRect">
            <a:avLst>
              <a:gd name="adj" fmla="val 10188"/>
            </a:avLst>
          </a:prstGeom>
          <a:solidFill>
            <a:srgbClr val="4D4D51"/>
          </a:solidFill>
          <a:ln/>
        </p:spPr>
      </p:sp>
      <p:pic>
        <p:nvPicPr>
          <p:cNvPr id="8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14285" y="2066687"/>
            <a:ext cx="299204" cy="239316"/>
          </a:xfrm>
          <a:prstGeom prst="rect">
            <a:avLst/>
          </a:prstGeom>
        </p:spPr>
      </p:pic>
      <p:sp>
        <p:nvSpPr>
          <p:cNvPr id="9" name="Text 5"/>
          <p:cNvSpPr/>
          <p:nvPr/>
        </p:nvSpPr>
        <p:spPr>
          <a:xfrm>
            <a:off x="7464743" y="2822138"/>
            <a:ext cx="3448883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Оценка и обратная связь</a:t>
            </a:r>
            <a:endParaRPr lang="en-US" sz="2200" dirty="0"/>
          </a:p>
        </p:txBody>
      </p:sp>
      <p:sp>
        <p:nvSpPr>
          <p:cNvPr id="10" name="Text 6"/>
          <p:cNvSpPr/>
          <p:nvPr/>
        </p:nvSpPr>
        <p:spPr>
          <a:xfrm>
            <a:off x="7464743" y="3317677"/>
            <a:ext cx="6327934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Автоматизирует проверку заданий, предоставляя мгновенную обратную связь и помогая выявить области для улучшения.</a:t>
            </a:r>
            <a:endParaRPr lang="en-US" sz="1850" dirty="0"/>
          </a:p>
        </p:txBody>
      </p:sp>
      <p:sp>
        <p:nvSpPr>
          <p:cNvPr id="11" name="Shape 7"/>
          <p:cNvSpPr/>
          <p:nvPr/>
        </p:nvSpPr>
        <p:spPr>
          <a:xfrm>
            <a:off x="867608" y="4933593"/>
            <a:ext cx="538520" cy="622340"/>
          </a:xfrm>
          <a:prstGeom prst="roundRect">
            <a:avLst>
              <a:gd name="adj" fmla="val 10188"/>
            </a:avLst>
          </a:prstGeom>
          <a:solidFill>
            <a:srgbClr val="4D4D51"/>
          </a:solidFill>
          <a:ln/>
        </p:spPr>
      </p:sp>
      <p:pic>
        <p:nvPicPr>
          <p:cNvPr id="12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7266" y="5087660"/>
            <a:ext cx="299204" cy="239316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837724" y="5843111"/>
            <a:ext cx="3033593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Создание материалов</a:t>
            </a:r>
            <a:endParaRPr lang="en-US" sz="2200" dirty="0"/>
          </a:p>
        </p:txBody>
      </p:sp>
      <p:sp>
        <p:nvSpPr>
          <p:cNvPr id="14" name="Text 9"/>
          <p:cNvSpPr/>
          <p:nvPr/>
        </p:nvSpPr>
        <p:spPr>
          <a:xfrm>
            <a:off x="837724" y="6338649"/>
            <a:ext cx="6327815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Генерирует интерактивные тесты, карточки, презентации и другие материалы для вовлечения студентов.</a:t>
            </a:r>
            <a:endParaRPr lang="en-US" sz="1850" dirty="0"/>
          </a:p>
        </p:txBody>
      </p:sp>
      <p:sp>
        <p:nvSpPr>
          <p:cNvPr id="15" name="Shape 10"/>
          <p:cNvSpPr/>
          <p:nvPr/>
        </p:nvSpPr>
        <p:spPr>
          <a:xfrm>
            <a:off x="7494627" y="4933593"/>
            <a:ext cx="538520" cy="622340"/>
          </a:xfrm>
          <a:prstGeom prst="roundRect">
            <a:avLst>
              <a:gd name="adj" fmla="val 10188"/>
            </a:avLst>
          </a:prstGeom>
          <a:solidFill>
            <a:srgbClr val="4D4D51"/>
          </a:solidFill>
          <a:ln/>
        </p:spPr>
      </p:sp>
      <p:pic>
        <p:nvPicPr>
          <p:cNvPr id="16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4285" y="5087660"/>
            <a:ext cx="299204" cy="239316"/>
          </a:xfrm>
          <a:prstGeom prst="rect">
            <a:avLst/>
          </a:prstGeom>
        </p:spPr>
      </p:pic>
      <p:sp>
        <p:nvSpPr>
          <p:cNvPr id="17" name="Text 11"/>
          <p:cNvSpPr/>
          <p:nvPr/>
        </p:nvSpPr>
        <p:spPr>
          <a:xfrm>
            <a:off x="7464743" y="5843111"/>
            <a:ext cx="3701534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Персонализация обучения</a:t>
            </a:r>
            <a:endParaRPr lang="en-US" sz="2200" dirty="0"/>
          </a:p>
        </p:txBody>
      </p:sp>
      <p:sp>
        <p:nvSpPr>
          <p:cNvPr id="18" name="Text 12"/>
          <p:cNvSpPr/>
          <p:nvPr/>
        </p:nvSpPr>
        <p:spPr>
          <a:xfrm>
            <a:off x="7464743" y="6338649"/>
            <a:ext cx="6327934" cy="1149072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Анализирует прогресс каждого ученика и предлагает индивидуальные траектории обучения и дополнительные ресурсы.</a:t>
            </a:r>
            <a:endParaRPr lang="en-US" sz="185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57118" y="594836"/>
            <a:ext cx="10113169" cy="6361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000"/>
              </a:lnSpc>
              <a:buNone/>
            </a:pPr>
            <a:r>
              <a:rPr lang="en-US" sz="4000" dirty="0">
                <a:solidFill>
                  <a:srgbClr val="FFFF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Что такое Gamma AI и почему это важно?</a:t>
            </a:r>
            <a:endParaRPr lang="en-US" sz="4000" dirty="0"/>
          </a:p>
        </p:txBody>
      </p:sp>
      <p:sp>
        <p:nvSpPr>
          <p:cNvPr id="3" name="Text 1"/>
          <p:cNvSpPr/>
          <p:nvPr/>
        </p:nvSpPr>
        <p:spPr>
          <a:xfrm>
            <a:off x="757118" y="1750100"/>
            <a:ext cx="6294239" cy="242280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Gamma AI — это инновационная онлайн-платформа, которая использует искусственный интеллект для автоматической генерации презентаций, документов и веб-страниц. Система анализирует вашу тему или загруженный файл и создает полноценную презентацию с профессиональным дизайном, структурированным текстом и релевантными изображениями.</a:t>
            </a:r>
            <a:endParaRPr lang="en-US" sz="1700" dirty="0"/>
          </a:p>
        </p:txBody>
      </p:sp>
      <p:sp>
        <p:nvSpPr>
          <p:cNvPr id="4" name="Text 2"/>
          <p:cNvSpPr/>
          <p:nvPr/>
        </p:nvSpPr>
        <p:spPr>
          <a:xfrm>
            <a:off x="757118" y="4367570"/>
            <a:ext cx="6294239" cy="207668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700"/>
              </a:lnSpc>
              <a:buNone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Инструмент идеально подходит для студентов, готовящих учебные проекты, маркетологов, создающих коммерческие предложения, преподавателей, разрабатывающих учебные материалы, и бизнес-профессионалов, которым нужны быстрые и качественные презентации.</a:t>
            </a:r>
            <a:endParaRPr lang="en-US" sz="1700" dirty="0"/>
          </a:p>
        </p:txBody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86663" y="1798796"/>
            <a:ext cx="6294239" cy="629423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300788" y="980837"/>
            <a:ext cx="7409140" cy="68437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350"/>
              </a:lnSpc>
              <a:buNone/>
            </a:pPr>
            <a:r>
              <a:rPr lang="en-US" sz="4300" dirty="0">
                <a:solidFill>
                  <a:srgbClr val="FFFF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Регистрация и первый вход</a:t>
            </a:r>
            <a:endParaRPr lang="en-US" sz="4300" dirty="0"/>
          </a:p>
        </p:txBody>
      </p:sp>
      <p:sp>
        <p:nvSpPr>
          <p:cNvPr id="4" name="Text 1"/>
          <p:cNvSpPr/>
          <p:nvPr/>
        </p:nvSpPr>
        <p:spPr>
          <a:xfrm>
            <a:off x="6300788" y="2014180"/>
            <a:ext cx="232648" cy="2908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00" dirty="0">
                <a:solidFill>
                  <a:srgbClr val="D9E1FF"/>
                </a:solidFill>
                <a:latin typeface="Kanit Light" pitchFamily="34" charset="0"/>
                <a:ea typeface="Kanit Light" pitchFamily="34" charset="-122"/>
                <a:cs typeface="Kanit Light" pitchFamily="34" charset="-120"/>
              </a:rPr>
              <a:t>01</a:t>
            </a:r>
            <a:endParaRPr lang="en-US" sz="1800" dirty="0"/>
          </a:p>
        </p:txBody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0788" y="2379107"/>
            <a:ext cx="3641288" cy="30480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300788" y="2556391"/>
            <a:ext cx="2737604" cy="342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Открываем сайт</a:t>
            </a:r>
            <a:endParaRPr lang="en-US" sz="2150" dirty="0"/>
          </a:p>
        </p:txBody>
      </p:sp>
      <p:sp>
        <p:nvSpPr>
          <p:cNvPr id="7" name="Text 3"/>
          <p:cNvSpPr/>
          <p:nvPr/>
        </p:nvSpPr>
        <p:spPr>
          <a:xfrm>
            <a:off x="6300788" y="3037999"/>
            <a:ext cx="3641288" cy="186094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Переходим на официальный сайт gamma.app — полностью доступен на русском языке и работает в России без ограничений</a:t>
            </a:r>
            <a:endParaRPr lang="en-US" sz="1800" dirty="0"/>
          </a:p>
        </p:txBody>
      </p:sp>
      <p:sp>
        <p:nvSpPr>
          <p:cNvPr id="8" name="Text 4"/>
          <p:cNvSpPr/>
          <p:nvPr/>
        </p:nvSpPr>
        <p:spPr>
          <a:xfrm>
            <a:off x="10174724" y="2014180"/>
            <a:ext cx="232648" cy="2908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00" dirty="0">
                <a:solidFill>
                  <a:srgbClr val="D9E1FF"/>
                </a:solidFill>
                <a:latin typeface="Kanit Light" pitchFamily="34" charset="0"/>
                <a:ea typeface="Kanit Light" pitchFamily="34" charset="-122"/>
                <a:cs typeface="Kanit Light" pitchFamily="34" charset="-120"/>
              </a:rPr>
              <a:t>02</a:t>
            </a:r>
            <a:endParaRPr lang="en-US" sz="180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74724" y="2394228"/>
            <a:ext cx="3641288" cy="30480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0174724" y="2556391"/>
            <a:ext cx="3641288" cy="6841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Выбираем способ регистрации</a:t>
            </a:r>
            <a:endParaRPr lang="en-US" sz="2150" dirty="0"/>
          </a:p>
        </p:txBody>
      </p:sp>
      <p:sp>
        <p:nvSpPr>
          <p:cNvPr id="11" name="Text 6"/>
          <p:cNvSpPr/>
          <p:nvPr/>
        </p:nvSpPr>
        <p:spPr>
          <a:xfrm>
            <a:off x="10174724" y="3380065"/>
            <a:ext cx="3641288" cy="148875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Быстрая регистрация через Google-аккаунт или традиционная через email и пароль</a:t>
            </a:r>
            <a:endParaRPr lang="en-US" sz="1800" dirty="0"/>
          </a:p>
        </p:txBody>
      </p:sp>
      <p:sp>
        <p:nvSpPr>
          <p:cNvPr id="12" name="Text 7"/>
          <p:cNvSpPr/>
          <p:nvPr/>
        </p:nvSpPr>
        <p:spPr>
          <a:xfrm>
            <a:off x="6300788" y="5306020"/>
            <a:ext cx="232648" cy="29087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00" dirty="0">
                <a:solidFill>
                  <a:srgbClr val="D9E1FF"/>
                </a:solidFill>
                <a:latin typeface="Kanit Light" pitchFamily="34" charset="0"/>
                <a:ea typeface="Kanit Light" pitchFamily="34" charset="-122"/>
                <a:cs typeface="Kanit Light" pitchFamily="34" charset="-120"/>
              </a:rPr>
              <a:t>03</a:t>
            </a:r>
            <a:endParaRPr lang="en-US" sz="1800" dirty="0"/>
          </a:p>
        </p:txBody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00788" y="5647730"/>
            <a:ext cx="7515225" cy="30480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300788" y="5848231"/>
            <a:ext cx="3638193" cy="34206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650"/>
              </a:lnSpc>
              <a:buNone/>
            </a:pPr>
            <a:r>
              <a:rPr lang="en-US" sz="21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Получаем стартовый бонус</a:t>
            </a:r>
            <a:endParaRPr lang="en-US" sz="2150" dirty="0"/>
          </a:p>
        </p:txBody>
      </p:sp>
      <p:sp>
        <p:nvSpPr>
          <p:cNvPr id="15" name="Text 9"/>
          <p:cNvSpPr/>
          <p:nvPr/>
        </p:nvSpPr>
        <p:spPr>
          <a:xfrm>
            <a:off x="6300788" y="6329839"/>
            <a:ext cx="7515225" cy="74437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900"/>
              </a:lnSpc>
              <a:buNone/>
            </a:pPr>
            <a:r>
              <a:rPr lang="en-US" sz="18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После успешного входа автоматически начисляется 400 бесплатных AI-кредитов для создания первых презентаций</a:t>
            </a:r>
            <a:endParaRPr lang="en-US" sz="1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837724" y="1887260"/>
            <a:ext cx="12931973" cy="704017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5500"/>
              </a:lnSpc>
              <a:buNone/>
            </a:pPr>
            <a:r>
              <a:rPr lang="en-US" sz="4400" dirty="0">
                <a:solidFill>
                  <a:srgbClr val="FFFF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Три способа создания презентации в Gamma AI</a:t>
            </a:r>
            <a:endParaRPr lang="en-US" sz="4400" dirty="0"/>
          </a:p>
        </p:txBody>
      </p:sp>
      <p:sp>
        <p:nvSpPr>
          <p:cNvPr id="3" name="Shape 1"/>
          <p:cNvSpPr/>
          <p:nvPr/>
        </p:nvSpPr>
        <p:spPr>
          <a:xfrm>
            <a:off x="837724" y="3070027"/>
            <a:ext cx="4158734" cy="3272314"/>
          </a:xfrm>
          <a:prstGeom prst="roundRect">
            <a:avLst>
              <a:gd name="adj" fmla="val 1097"/>
            </a:avLst>
          </a:prstGeom>
          <a:solidFill>
            <a:srgbClr val="2F2B54"/>
          </a:solidFill>
          <a:ln/>
        </p:spPr>
      </p:sp>
      <p:sp>
        <p:nvSpPr>
          <p:cNvPr id="4" name="Text 2"/>
          <p:cNvSpPr/>
          <p:nvPr/>
        </p:nvSpPr>
        <p:spPr>
          <a:xfrm>
            <a:off x="1077039" y="330934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Сгенерировать</a:t>
            </a:r>
            <a:endParaRPr lang="en-US" sz="2200" dirty="0"/>
          </a:p>
        </p:txBody>
      </p:sp>
      <p:sp>
        <p:nvSpPr>
          <p:cNvPr id="5" name="Text 3"/>
          <p:cNvSpPr/>
          <p:nvPr/>
        </p:nvSpPr>
        <p:spPr>
          <a:xfrm>
            <a:off x="1077039" y="3804880"/>
            <a:ext cx="3680103" cy="2298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Просто вводите тему или краткое описание — нейросеть самостоятельно создаст структуру, напишет тексты и подберет визуальное оформление для всех слайдов.</a:t>
            </a:r>
            <a:endParaRPr lang="en-US" sz="1850" dirty="0"/>
          </a:p>
        </p:txBody>
      </p:sp>
      <p:sp>
        <p:nvSpPr>
          <p:cNvPr id="6" name="Shape 4"/>
          <p:cNvSpPr/>
          <p:nvPr/>
        </p:nvSpPr>
        <p:spPr>
          <a:xfrm>
            <a:off x="5235773" y="3070027"/>
            <a:ext cx="4158734" cy="3272314"/>
          </a:xfrm>
          <a:prstGeom prst="roundRect">
            <a:avLst>
              <a:gd name="adj" fmla="val 1097"/>
            </a:avLst>
          </a:prstGeom>
          <a:solidFill>
            <a:srgbClr val="2F2B54"/>
          </a:solidFill>
          <a:ln/>
        </p:spPr>
      </p:sp>
      <p:sp>
        <p:nvSpPr>
          <p:cNvPr id="7" name="Text 5"/>
          <p:cNvSpPr/>
          <p:nvPr/>
        </p:nvSpPr>
        <p:spPr>
          <a:xfrm>
            <a:off x="5475089" y="3309342"/>
            <a:ext cx="2816185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Вставить текст</a:t>
            </a:r>
            <a:endParaRPr lang="en-US" sz="2200" dirty="0"/>
          </a:p>
        </p:txBody>
      </p:sp>
      <p:sp>
        <p:nvSpPr>
          <p:cNvPr id="8" name="Text 6"/>
          <p:cNvSpPr/>
          <p:nvPr/>
        </p:nvSpPr>
        <p:spPr>
          <a:xfrm>
            <a:off x="5475089" y="3804880"/>
            <a:ext cx="3680103" cy="2298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Загружаете готовые наброски, заметки или черновик презентации — Gamma автоматически разбивает контент на логические слайды и оформляет их.</a:t>
            </a:r>
            <a:endParaRPr lang="en-US" sz="1850" dirty="0"/>
          </a:p>
        </p:txBody>
      </p:sp>
      <p:sp>
        <p:nvSpPr>
          <p:cNvPr id="9" name="Shape 7"/>
          <p:cNvSpPr/>
          <p:nvPr/>
        </p:nvSpPr>
        <p:spPr>
          <a:xfrm>
            <a:off x="9633823" y="3070027"/>
            <a:ext cx="4158853" cy="3272314"/>
          </a:xfrm>
          <a:prstGeom prst="roundRect">
            <a:avLst>
              <a:gd name="adj" fmla="val 1097"/>
            </a:avLst>
          </a:prstGeom>
          <a:solidFill>
            <a:srgbClr val="2F2B54"/>
          </a:solidFill>
          <a:ln/>
        </p:spPr>
      </p:sp>
      <p:sp>
        <p:nvSpPr>
          <p:cNvPr id="10" name="Text 8"/>
          <p:cNvSpPr/>
          <p:nvPr/>
        </p:nvSpPr>
        <p:spPr>
          <a:xfrm>
            <a:off x="9873139" y="3309342"/>
            <a:ext cx="2968347" cy="35194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750"/>
              </a:lnSpc>
              <a:buNone/>
            </a:pPr>
            <a:r>
              <a:rPr lang="en-US" sz="22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Импортировать файл</a:t>
            </a:r>
            <a:endParaRPr lang="en-US" sz="2200" dirty="0"/>
          </a:p>
        </p:txBody>
      </p:sp>
      <p:sp>
        <p:nvSpPr>
          <p:cNvPr id="11" name="Text 9"/>
          <p:cNvSpPr/>
          <p:nvPr/>
        </p:nvSpPr>
        <p:spPr>
          <a:xfrm>
            <a:off x="9873139" y="3804880"/>
            <a:ext cx="3680222" cy="229814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3000"/>
              </a:lnSpc>
              <a:buNone/>
            </a:pPr>
            <a:r>
              <a:rPr lang="en-US" sz="18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Загружаете существующие документы (PDF, PowerPoint, Word) или указываете URL сайта — система адаптирует контент под формат презентации.</a:t>
            </a:r>
            <a:endParaRPr lang="en-US" sz="18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12934" y="594241"/>
            <a:ext cx="8533686" cy="51506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050"/>
              </a:lnSpc>
              <a:buNone/>
            </a:pPr>
            <a:r>
              <a:rPr lang="en-US" sz="3200" dirty="0">
                <a:solidFill>
                  <a:srgbClr val="FFFF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Пошаговая генерация презентации с нуля</a:t>
            </a:r>
            <a:endParaRPr lang="en-US" sz="3200" dirty="0"/>
          </a:p>
        </p:txBody>
      </p:sp>
      <p:sp>
        <p:nvSpPr>
          <p:cNvPr id="3" name="Shape 1"/>
          <p:cNvSpPr/>
          <p:nvPr/>
        </p:nvSpPr>
        <p:spPr>
          <a:xfrm>
            <a:off x="788075" y="1722120"/>
            <a:ext cx="175022" cy="787956"/>
          </a:xfrm>
          <a:prstGeom prst="roundRect">
            <a:avLst>
              <a:gd name="adj" fmla="val 15010"/>
            </a:avLst>
          </a:prstGeom>
          <a:solidFill>
            <a:srgbClr val="2F2B54"/>
          </a:solidFill>
          <a:ln/>
        </p:spPr>
      </p:sp>
      <p:sp>
        <p:nvSpPr>
          <p:cNvPr id="4" name="Shape 2"/>
          <p:cNvSpPr/>
          <p:nvPr/>
        </p:nvSpPr>
        <p:spPr>
          <a:xfrm>
            <a:off x="612934" y="1607225"/>
            <a:ext cx="525304" cy="525304"/>
          </a:xfrm>
          <a:prstGeom prst="roundRect">
            <a:avLst>
              <a:gd name="adj" fmla="val 87035"/>
            </a:avLst>
          </a:prstGeom>
          <a:solidFill>
            <a:srgbClr val="2F2B54"/>
          </a:solidFill>
          <a:ln/>
        </p:spPr>
      </p:sp>
      <p:pic>
        <p:nvPicPr>
          <p:cNvPr id="5" name="Image 0" descr="preencoded.png">    </p:cNvPr>
          <p:cNvPicPr>
            <a:picLocks noChangeAspect="1"/>
          </p:cNvPicPr>
          <p:nvPr/>
        </p:nvPicPr>
        <p:blipFill>
          <a:blip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744260" y="1738551"/>
            <a:ext cx="262652" cy="262652"/>
          </a:xfrm>
          <a:prstGeom prst="rect">
            <a:avLst/>
          </a:prstGeom>
        </p:spPr>
      </p:pic>
      <p:sp>
        <p:nvSpPr>
          <p:cNvPr id="6" name="Text 3"/>
          <p:cNvSpPr/>
          <p:nvPr/>
        </p:nvSpPr>
        <p:spPr>
          <a:xfrm>
            <a:off x="1313259" y="1634490"/>
            <a:ext cx="2060377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Выбираем формат</a:t>
            </a:r>
            <a:endParaRPr lang="en-US" sz="1600" dirty="0"/>
          </a:p>
        </p:txBody>
      </p:sp>
      <p:sp>
        <p:nvSpPr>
          <p:cNvPr id="7" name="Text 4"/>
          <p:cNvSpPr/>
          <p:nvPr/>
        </p:nvSpPr>
        <p:spPr>
          <a:xfrm>
            <a:off x="1313259" y="1997035"/>
            <a:ext cx="12704207" cy="2801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Нажимаем кнопку «Сгенерировать» на главной странице и выбираем формат «Презентация» из предложенных вариантов</a:t>
            </a:r>
            <a:endParaRPr lang="en-US" sz="1350" dirty="0"/>
          </a:p>
        </p:txBody>
      </p:sp>
      <p:sp>
        <p:nvSpPr>
          <p:cNvPr id="8" name="Shape 5"/>
          <p:cNvSpPr/>
          <p:nvPr/>
        </p:nvSpPr>
        <p:spPr>
          <a:xfrm>
            <a:off x="1050727" y="2947868"/>
            <a:ext cx="175022" cy="1010126"/>
          </a:xfrm>
          <a:prstGeom prst="roundRect">
            <a:avLst>
              <a:gd name="adj" fmla="val 15010"/>
            </a:avLst>
          </a:prstGeom>
          <a:solidFill>
            <a:srgbClr val="2F2B54"/>
          </a:solidFill>
          <a:ln/>
        </p:spPr>
      </p:sp>
      <p:sp>
        <p:nvSpPr>
          <p:cNvPr id="9" name="Shape 6"/>
          <p:cNvSpPr/>
          <p:nvPr/>
        </p:nvSpPr>
        <p:spPr>
          <a:xfrm>
            <a:off x="875586" y="2832973"/>
            <a:ext cx="525304" cy="525304"/>
          </a:xfrm>
          <a:prstGeom prst="roundRect">
            <a:avLst>
              <a:gd name="adj" fmla="val 87035"/>
            </a:avLst>
          </a:prstGeom>
          <a:solidFill>
            <a:srgbClr val="2F2B54"/>
          </a:solidFill>
          <a:ln/>
        </p:spPr>
      </p:sp>
      <p:sp>
        <p:nvSpPr>
          <p:cNvPr id="10" name="Text 7"/>
          <p:cNvSpPr/>
          <p:nvPr/>
        </p:nvSpPr>
        <p:spPr>
          <a:xfrm>
            <a:off x="1575911" y="2860238"/>
            <a:ext cx="2060377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Описываем тему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1575911" y="3222784"/>
            <a:ext cx="12441555" cy="5603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Вводим краткое, но информативное описание темы презентации, например: «Советы по эффективному тайм-менеджменту для удаленных сотрудников»</a:t>
            </a:r>
            <a:endParaRPr lang="en-US" sz="1350" dirty="0"/>
          </a:p>
        </p:txBody>
      </p:sp>
      <p:sp>
        <p:nvSpPr>
          <p:cNvPr id="12" name="Shape 9"/>
          <p:cNvSpPr/>
          <p:nvPr/>
        </p:nvSpPr>
        <p:spPr>
          <a:xfrm>
            <a:off x="1313378" y="4395788"/>
            <a:ext cx="175022" cy="787956"/>
          </a:xfrm>
          <a:prstGeom prst="roundRect">
            <a:avLst>
              <a:gd name="adj" fmla="val 15010"/>
            </a:avLst>
          </a:prstGeom>
          <a:solidFill>
            <a:srgbClr val="2F2B54"/>
          </a:solidFill>
          <a:ln/>
        </p:spPr>
      </p:sp>
      <p:sp>
        <p:nvSpPr>
          <p:cNvPr id="13" name="Shape 10"/>
          <p:cNvSpPr/>
          <p:nvPr/>
        </p:nvSpPr>
        <p:spPr>
          <a:xfrm>
            <a:off x="1138238" y="4280892"/>
            <a:ext cx="525304" cy="525304"/>
          </a:xfrm>
          <a:prstGeom prst="roundRect">
            <a:avLst>
              <a:gd name="adj" fmla="val 87035"/>
            </a:avLst>
          </a:prstGeom>
          <a:solidFill>
            <a:srgbClr val="2F2B54"/>
          </a:solidFill>
          <a:ln/>
        </p:spPr>
      </p:sp>
      <p:sp>
        <p:nvSpPr>
          <p:cNvPr id="14" name="Text 11"/>
          <p:cNvSpPr/>
          <p:nvPr/>
        </p:nvSpPr>
        <p:spPr>
          <a:xfrm>
            <a:off x="1838563" y="4308158"/>
            <a:ext cx="2509361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Настраиваем параметры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1838563" y="4670703"/>
            <a:ext cx="12178903" cy="2801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Указываем желаемое количество слайдов (в бесплатной версии доступно до 10 слайдов на одну презентацию)</a:t>
            </a:r>
            <a:endParaRPr lang="en-US" sz="1350" dirty="0"/>
          </a:p>
        </p:txBody>
      </p:sp>
      <p:sp>
        <p:nvSpPr>
          <p:cNvPr id="16" name="Shape 13"/>
          <p:cNvSpPr/>
          <p:nvPr/>
        </p:nvSpPr>
        <p:spPr>
          <a:xfrm>
            <a:off x="1576149" y="5621536"/>
            <a:ext cx="175022" cy="787956"/>
          </a:xfrm>
          <a:prstGeom prst="roundRect">
            <a:avLst>
              <a:gd name="adj" fmla="val 15010"/>
            </a:avLst>
          </a:prstGeom>
          <a:solidFill>
            <a:srgbClr val="2F2B54"/>
          </a:solidFill>
          <a:ln/>
        </p:spPr>
      </p:sp>
      <p:sp>
        <p:nvSpPr>
          <p:cNvPr id="17" name="Shape 14"/>
          <p:cNvSpPr/>
          <p:nvPr/>
        </p:nvSpPr>
        <p:spPr>
          <a:xfrm>
            <a:off x="1401008" y="5506641"/>
            <a:ext cx="525304" cy="525304"/>
          </a:xfrm>
          <a:prstGeom prst="roundRect">
            <a:avLst>
              <a:gd name="adj" fmla="val 87035"/>
            </a:avLst>
          </a:prstGeom>
          <a:solidFill>
            <a:srgbClr val="2F2B54"/>
          </a:solidFill>
          <a:ln/>
        </p:spPr>
      </p:sp>
      <p:sp>
        <p:nvSpPr>
          <p:cNvPr id="18" name="Text 15"/>
          <p:cNvSpPr/>
          <p:nvPr/>
        </p:nvSpPr>
        <p:spPr>
          <a:xfrm>
            <a:off x="2101334" y="5533906"/>
            <a:ext cx="2060377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Выбираем дизайн</a:t>
            </a:r>
            <a:endParaRPr lang="en-US" sz="1600" dirty="0"/>
          </a:p>
        </p:txBody>
      </p:sp>
      <p:sp>
        <p:nvSpPr>
          <p:cNvPr id="19" name="Text 16"/>
          <p:cNvSpPr/>
          <p:nvPr/>
        </p:nvSpPr>
        <p:spPr>
          <a:xfrm>
            <a:off x="2101334" y="5896451"/>
            <a:ext cx="11916132" cy="2801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Определяемся со стилем оформления: светлая или темная тема, предпочитаемые шрифты и цветовая схема</a:t>
            </a:r>
            <a:endParaRPr lang="en-US" sz="1350" dirty="0"/>
          </a:p>
        </p:txBody>
      </p:sp>
      <p:sp>
        <p:nvSpPr>
          <p:cNvPr id="20" name="Shape 17"/>
          <p:cNvSpPr/>
          <p:nvPr/>
        </p:nvSpPr>
        <p:spPr>
          <a:xfrm>
            <a:off x="1313378" y="6847284"/>
            <a:ext cx="175022" cy="787956"/>
          </a:xfrm>
          <a:prstGeom prst="roundRect">
            <a:avLst>
              <a:gd name="adj" fmla="val 15010"/>
            </a:avLst>
          </a:prstGeom>
          <a:solidFill>
            <a:srgbClr val="2F2B54"/>
          </a:solidFill>
          <a:ln/>
        </p:spPr>
      </p:sp>
      <p:sp>
        <p:nvSpPr>
          <p:cNvPr id="21" name="Shape 18"/>
          <p:cNvSpPr/>
          <p:nvPr/>
        </p:nvSpPr>
        <p:spPr>
          <a:xfrm>
            <a:off x="1138238" y="6732389"/>
            <a:ext cx="525304" cy="525304"/>
          </a:xfrm>
          <a:prstGeom prst="roundRect">
            <a:avLst>
              <a:gd name="adj" fmla="val 87035"/>
            </a:avLst>
          </a:prstGeom>
          <a:solidFill>
            <a:srgbClr val="2F2B54"/>
          </a:solidFill>
          <a:ln/>
        </p:spPr>
      </p:sp>
      <p:pic>
        <p:nvPicPr>
          <p:cNvPr id="22" name="Image 1" descr="preencoded.png">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69563" y="6863715"/>
            <a:ext cx="262652" cy="262652"/>
          </a:xfrm>
          <a:prstGeom prst="rect">
            <a:avLst/>
          </a:prstGeom>
        </p:spPr>
      </p:pic>
      <p:sp>
        <p:nvSpPr>
          <p:cNvPr id="23" name="Text 19"/>
          <p:cNvSpPr/>
          <p:nvPr/>
        </p:nvSpPr>
        <p:spPr>
          <a:xfrm>
            <a:off x="1838563" y="6759654"/>
            <a:ext cx="2219444" cy="2575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Запускаем генерацию</a:t>
            </a:r>
            <a:endParaRPr lang="en-US" sz="1600" dirty="0"/>
          </a:p>
        </p:txBody>
      </p:sp>
      <p:sp>
        <p:nvSpPr>
          <p:cNvPr id="24" name="Text 20"/>
          <p:cNvSpPr/>
          <p:nvPr/>
        </p:nvSpPr>
        <p:spPr>
          <a:xfrm>
            <a:off x="1838563" y="7122200"/>
            <a:ext cx="12178903" cy="28015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Нажимаем кнопку «Создать» и ждем примерно одну минуту — получаем готовый черновик презентации с текстами и изображениями</a:t>
            </a:r>
            <a:endParaRPr lang="en-US" sz="13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15077" y="673894"/>
            <a:ext cx="7646432" cy="5168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050"/>
              </a:lnSpc>
              <a:buNone/>
            </a:pPr>
            <a:r>
              <a:rPr lang="en-US" sz="3250" dirty="0">
                <a:solidFill>
                  <a:srgbClr val="FFFF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Редактирование и доработка слайдов</a:t>
            </a:r>
            <a:endParaRPr lang="en-US" sz="3250" dirty="0"/>
          </a:p>
        </p:txBody>
      </p:sp>
      <p:sp>
        <p:nvSpPr>
          <p:cNvPr id="4" name="Shape 1"/>
          <p:cNvSpPr/>
          <p:nvPr/>
        </p:nvSpPr>
        <p:spPr>
          <a:xfrm>
            <a:off x="615077" y="1454348"/>
            <a:ext cx="7913846" cy="1323261"/>
          </a:xfrm>
          <a:prstGeom prst="roundRect">
            <a:avLst>
              <a:gd name="adj" fmla="val 1992"/>
            </a:avLst>
          </a:prstGeom>
          <a:solidFill>
            <a:srgbClr val="100C35"/>
          </a:solidFill>
          <a:ln w="22860">
            <a:solidFill>
              <a:srgbClr val="48446D"/>
            </a:solidFill>
            <a:prstDash val="solid"/>
          </a:ln>
        </p:spPr>
      </p:sp>
      <p:sp>
        <p:nvSpPr>
          <p:cNvPr id="5" name="Text 2"/>
          <p:cNvSpPr/>
          <p:nvPr/>
        </p:nvSpPr>
        <p:spPr>
          <a:xfrm>
            <a:off x="813673" y="1652945"/>
            <a:ext cx="2292906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Навигация по слайдам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813673" y="2016800"/>
            <a:ext cx="7516654" cy="5622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В левой боковой панели отображаются все слайды презентации — легко добавляйте новые, удаляйте ненужные или меняйте порядок простым перетаскиванием</a:t>
            </a:r>
            <a:endParaRPr lang="en-US" sz="1350" dirty="0"/>
          </a:p>
        </p:txBody>
      </p:sp>
      <p:sp>
        <p:nvSpPr>
          <p:cNvPr id="7" name="Shape 4"/>
          <p:cNvSpPr/>
          <p:nvPr/>
        </p:nvSpPr>
        <p:spPr>
          <a:xfrm>
            <a:off x="615077" y="2953345"/>
            <a:ext cx="7913846" cy="1604367"/>
          </a:xfrm>
          <a:prstGeom prst="roundRect">
            <a:avLst>
              <a:gd name="adj" fmla="val 1643"/>
            </a:avLst>
          </a:prstGeom>
          <a:solidFill>
            <a:srgbClr val="100C35"/>
          </a:solidFill>
          <a:ln w="22860">
            <a:solidFill>
              <a:srgbClr val="48446D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813673" y="3151942"/>
            <a:ext cx="3088838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Инструменты редактирования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813673" y="3515797"/>
            <a:ext cx="7516654" cy="8433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Правая панель содержит полный набор инструментов: редактирование текста, добавление изображений из библиотеки, вставка иконок, создание диаграмм и графиков</a:t>
            </a:r>
            <a:endParaRPr lang="en-US" sz="1350" dirty="0"/>
          </a:p>
        </p:txBody>
      </p:sp>
      <p:sp>
        <p:nvSpPr>
          <p:cNvPr id="10" name="Shape 7"/>
          <p:cNvSpPr/>
          <p:nvPr/>
        </p:nvSpPr>
        <p:spPr>
          <a:xfrm>
            <a:off x="615077" y="4733449"/>
            <a:ext cx="7913846" cy="1323261"/>
          </a:xfrm>
          <a:prstGeom prst="roundRect">
            <a:avLst>
              <a:gd name="adj" fmla="val 1992"/>
            </a:avLst>
          </a:prstGeom>
          <a:solidFill>
            <a:srgbClr val="100C35"/>
          </a:solidFill>
          <a:ln w="22860">
            <a:solidFill>
              <a:srgbClr val="48446D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813673" y="4932045"/>
            <a:ext cx="2400300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Кастомизация контента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813673" y="5295900"/>
            <a:ext cx="7516654" cy="5622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Вручную корректируйте автоматически сгенерированные тексты, меняйте цвета и шрифты, вставляйте видео, гиф-анимации и интерактивные элементы</a:t>
            </a:r>
            <a:endParaRPr lang="en-US" sz="1350" dirty="0"/>
          </a:p>
        </p:txBody>
      </p:sp>
      <p:sp>
        <p:nvSpPr>
          <p:cNvPr id="13" name="Shape 10"/>
          <p:cNvSpPr/>
          <p:nvPr/>
        </p:nvSpPr>
        <p:spPr>
          <a:xfrm>
            <a:off x="615077" y="6232446"/>
            <a:ext cx="7913846" cy="1323261"/>
          </a:xfrm>
          <a:prstGeom prst="roundRect">
            <a:avLst>
              <a:gd name="adj" fmla="val 1992"/>
            </a:avLst>
          </a:prstGeom>
          <a:solidFill>
            <a:srgbClr val="100C35"/>
          </a:solidFill>
          <a:ln w="22860">
            <a:solidFill>
              <a:srgbClr val="48446D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813673" y="6431042"/>
            <a:ext cx="2067639" cy="25848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000"/>
              </a:lnSpc>
              <a:buNone/>
            </a:pPr>
            <a:r>
              <a:rPr lang="en-US" sz="16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Совместная работа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813673" y="6794897"/>
            <a:ext cx="7516654" cy="5622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2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Приглашайте коллег по электронной почте для одновременного редактирования презентации в реальном времени, оставляйте комментарии и предложения</a:t>
            </a:r>
            <a:endParaRPr lang="en-US" sz="13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07946" y="625435"/>
            <a:ext cx="8310324" cy="5949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4650"/>
              </a:lnSpc>
              <a:buNone/>
            </a:pPr>
            <a:r>
              <a:rPr lang="en-US" sz="3700" dirty="0">
                <a:solidFill>
                  <a:srgbClr val="FFFF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Экспорт и публикация презентаций</a:t>
            </a:r>
            <a:endParaRPr lang="en-US" sz="3700" dirty="0"/>
          </a:p>
        </p:txBody>
      </p:sp>
      <p:pic>
        <p:nvPicPr>
          <p:cNvPr id="3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7946" y="1751290"/>
            <a:ext cx="1011436" cy="1875115"/>
          </a:xfrm>
          <a:prstGeom prst="rect">
            <a:avLst/>
          </a:prstGeom>
        </p:spPr>
      </p:pic>
      <p:sp>
        <p:nvSpPr>
          <p:cNvPr id="4" name="Text 1"/>
          <p:cNvSpPr/>
          <p:nvPr/>
        </p:nvSpPr>
        <p:spPr>
          <a:xfrm>
            <a:off x="1921669" y="1953578"/>
            <a:ext cx="2379821" cy="297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Экспорт в файл</a:t>
            </a:r>
            <a:endParaRPr lang="en-US" sz="1850" dirty="0"/>
          </a:p>
        </p:txBody>
      </p:sp>
      <p:sp>
        <p:nvSpPr>
          <p:cNvPr id="5" name="Text 2"/>
          <p:cNvSpPr/>
          <p:nvPr/>
        </p:nvSpPr>
        <p:spPr>
          <a:xfrm>
            <a:off x="1921669" y="2453283"/>
            <a:ext cx="6517600" cy="9708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Готовую презентацию можно скачать в популярных форматах: PowerPoint (PPTX) для дальнейшего редактирования или PDF для печати и распространения</a:t>
            </a:r>
            <a:endParaRPr lang="en-US" sz="1550" dirty="0"/>
          </a:p>
        </p:txBody>
      </p:sp>
      <p:pic>
        <p:nvPicPr>
          <p:cNvPr id="6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946" y="3626406"/>
            <a:ext cx="1011436" cy="1875115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1921669" y="3828693"/>
            <a:ext cx="2379821" cy="297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Веб-публикация</a:t>
            </a:r>
            <a:endParaRPr lang="en-US" sz="1850" dirty="0"/>
          </a:p>
        </p:txBody>
      </p:sp>
      <p:sp>
        <p:nvSpPr>
          <p:cNvPr id="8" name="Text 4"/>
          <p:cNvSpPr/>
          <p:nvPr/>
        </p:nvSpPr>
        <p:spPr>
          <a:xfrm>
            <a:off x="1921669" y="4328398"/>
            <a:ext cx="6517600" cy="9708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Публикуйте презентацию в интернете как интерактивный мини-сайт, получайте уникальную ссылку для быстрого доступа и делитесь с аудиторией</a:t>
            </a:r>
            <a:endParaRPr lang="en-US" sz="1550" dirty="0"/>
          </a:p>
        </p:txBody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946" y="5501521"/>
            <a:ext cx="1011436" cy="1875115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1921669" y="5703808"/>
            <a:ext cx="2379821" cy="2974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300"/>
              </a:lnSpc>
              <a:buNone/>
            </a:pPr>
            <a:r>
              <a:rPr lang="en-US" sz="18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Брендирование</a:t>
            </a:r>
            <a:endParaRPr lang="en-US" sz="1850" dirty="0"/>
          </a:p>
        </p:txBody>
      </p:sp>
      <p:sp>
        <p:nvSpPr>
          <p:cNvPr id="11" name="Text 6"/>
          <p:cNvSpPr/>
          <p:nvPr/>
        </p:nvSpPr>
        <p:spPr>
          <a:xfrm>
            <a:off x="1921669" y="6203513"/>
            <a:ext cx="6517600" cy="97083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2500"/>
              </a:lnSpc>
              <a:buNone/>
            </a:pPr>
            <a:r>
              <a:rPr lang="en-US" sz="15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В бесплатной версии на слайдах присутствует небольшой водяной знак Gamma, в платной подписке можно его убрать и добавить свой логотип</a:t>
            </a:r>
            <a:endParaRPr lang="en-US" sz="1550" dirty="0"/>
          </a:p>
        </p:txBody>
      </p:sp>
      <p:pic>
        <p:nvPicPr>
          <p:cNvPr id="12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40284" y="1751290"/>
            <a:ext cx="4989671" cy="4989671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2954" y="608409"/>
            <a:ext cx="13084493" cy="129921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5100"/>
              </a:lnSpc>
              <a:buNone/>
            </a:pPr>
            <a:r>
              <a:rPr lang="en-US" sz="4050" dirty="0">
                <a:solidFill>
                  <a:srgbClr val="FFFF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Ограничения бесплатной версии и преимущества подписки</a:t>
            </a:r>
            <a:endParaRPr lang="en-US" sz="4050" dirty="0"/>
          </a:p>
        </p:txBody>
      </p:sp>
      <p:sp>
        <p:nvSpPr>
          <p:cNvPr id="3" name="Shape 1"/>
          <p:cNvSpPr/>
          <p:nvPr/>
        </p:nvSpPr>
        <p:spPr>
          <a:xfrm>
            <a:off x="772954" y="2349341"/>
            <a:ext cx="4214217" cy="5271849"/>
          </a:xfrm>
          <a:prstGeom prst="roundRect">
            <a:avLst>
              <a:gd name="adj" fmla="val 786"/>
            </a:avLst>
          </a:prstGeom>
          <a:solidFill>
            <a:srgbClr val="2F2B54"/>
          </a:solidFill>
          <a:ln/>
        </p:spPr>
      </p:sp>
      <p:pic>
        <p:nvPicPr>
          <p:cNvPr id="4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3815" y="2570202"/>
            <a:ext cx="662583" cy="662583"/>
          </a:xfrm>
          <a:prstGeom prst="rect">
            <a:avLst/>
          </a:prstGeom>
        </p:spPr>
      </p:pic>
      <p:sp>
        <p:nvSpPr>
          <p:cNvPr id="5" name="Text 2"/>
          <p:cNvSpPr/>
          <p:nvPr/>
        </p:nvSpPr>
        <p:spPr>
          <a:xfrm>
            <a:off x="993815" y="3453646"/>
            <a:ext cx="2598301" cy="3246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Бесплатная версия</a:t>
            </a:r>
            <a:endParaRPr lang="en-US" sz="2000" dirty="0"/>
          </a:p>
        </p:txBody>
      </p:sp>
      <p:sp>
        <p:nvSpPr>
          <p:cNvPr id="6" name="Text 3"/>
          <p:cNvSpPr/>
          <p:nvPr/>
        </p:nvSpPr>
        <p:spPr>
          <a:xfrm>
            <a:off x="993815" y="3910846"/>
            <a:ext cx="3772495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400 AI-кредитов при регистрации</a:t>
            </a:r>
            <a:endParaRPr lang="en-US" sz="1700" dirty="0"/>
          </a:p>
        </p:txBody>
      </p:sp>
      <p:sp>
        <p:nvSpPr>
          <p:cNvPr id="7" name="Text 4"/>
          <p:cNvSpPr/>
          <p:nvPr/>
        </p:nvSpPr>
        <p:spPr>
          <a:xfrm>
            <a:off x="993815" y="4694873"/>
            <a:ext cx="3772495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Создание 2-3 полноценных презентаций</a:t>
            </a:r>
            <a:endParaRPr lang="en-US" sz="1700" dirty="0"/>
          </a:p>
        </p:txBody>
      </p:sp>
      <p:sp>
        <p:nvSpPr>
          <p:cNvPr id="8" name="Text 5"/>
          <p:cNvSpPr/>
          <p:nvPr/>
        </p:nvSpPr>
        <p:spPr>
          <a:xfrm>
            <a:off x="993815" y="5478899"/>
            <a:ext cx="3772495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Водяной знак на всех слайдах</a:t>
            </a:r>
            <a:endParaRPr lang="en-US" sz="1700" dirty="0"/>
          </a:p>
        </p:txBody>
      </p:sp>
      <p:sp>
        <p:nvSpPr>
          <p:cNvPr id="9" name="Text 6"/>
          <p:cNvSpPr/>
          <p:nvPr/>
        </p:nvSpPr>
        <p:spPr>
          <a:xfrm>
            <a:off x="993815" y="5909548"/>
            <a:ext cx="3772495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Ограничение до 10 слайдов</a:t>
            </a:r>
            <a:endParaRPr lang="en-US" sz="1700" dirty="0"/>
          </a:p>
        </p:txBody>
      </p:sp>
      <p:sp>
        <p:nvSpPr>
          <p:cNvPr id="10" name="Text 7"/>
          <p:cNvSpPr/>
          <p:nvPr/>
        </p:nvSpPr>
        <p:spPr>
          <a:xfrm>
            <a:off x="993815" y="6340197"/>
            <a:ext cx="3772495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Базовая библиотека изображений</a:t>
            </a:r>
            <a:endParaRPr lang="en-US" sz="1700" dirty="0"/>
          </a:p>
        </p:txBody>
      </p:sp>
      <p:sp>
        <p:nvSpPr>
          <p:cNvPr id="11" name="Shape 8"/>
          <p:cNvSpPr/>
          <p:nvPr/>
        </p:nvSpPr>
        <p:spPr>
          <a:xfrm>
            <a:off x="5208032" y="2349341"/>
            <a:ext cx="4214217" cy="5271849"/>
          </a:xfrm>
          <a:prstGeom prst="roundRect">
            <a:avLst>
              <a:gd name="adj" fmla="val 786"/>
            </a:avLst>
          </a:prstGeom>
          <a:solidFill>
            <a:srgbClr val="2F2B54"/>
          </a:solidFill>
          <a:ln/>
        </p:spPr>
      </p:sp>
      <p:pic>
        <p:nvPicPr>
          <p:cNvPr id="12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8893" y="2570202"/>
            <a:ext cx="662583" cy="662583"/>
          </a:xfrm>
          <a:prstGeom prst="rect">
            <a:avLst/>
          </a:prstGeom>
        </p:spPr>
      </p:pic>
      <p:sp>
        <p:nvSpPr>
          <p:cNvPr id="13" name="Text 9"/>
          <p:cNvSpPr/>
          <p:nvPr/>
        </p:nvSpPr>
        <p:spPr>
          <a:xfrm>
            <a:off x="5428893" y="3453646"/>
            <a:ext cx="2598301" cy="3246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Pro-подписка</a:t>
            </a:r>
            <a:endParaRPr lang="en-US" sz="2000" dirty="0"/>
          </a:p>
        </p:txBody>
      </p:sp>
      <p:sp>
        <p:nvSpPr>
          <p:cNvPr id="14" name="Text 10"/>
          <p:cNvSpPr/>
          <p:nvPr/>
        </p:nvSpPr>
        <p:spPr>
          <a:xfrm>
            <a:off x="5428893" y="3910846"/>
            <a:ext cx="3772495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Неограниченное количество генераций</a:t>
            </a:r>
            <a:endParaRPr lang="en-US" sz="1700" dirty="0"/>
          </a:p>
        </p:txBody>
      </p:sp>
      <p:sp>
        <p:nvSpPr>
          <p:cNvPr id="15" name="Text 11"/>
          <p:cNvSpPr/>
          <p:nvPr/>
        </p:nvSpPr>
        <p:spPr>
          <a:xfrm>
            <a:off x="5428893" y="4694873"/>
            <a:ext cx="3772495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Расширенная библиотека премиум-изображений</a:t>
            </a:r>
            <a:endParaRPr lang="en-US" sz="1700" dirty="0"/>
          </a:p>
        </p:txBody>
      </p:sp>
      <p:sp>
        <p:nvSpPr>
          <p:cNvPr id="16" name="Text 12"/>
          <p:cNvSpPr/>
          <p:nvPr/>
        </p:nvSpPr>
        <p:spPr>
          <a:xfrm>
            <a:off x="5428893" y="5478899"/>
            <a:ext cx="3772495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Аналитика просмотров презентаций</a:t>
            </a:r>
            <a:endParaRPr lang="en-US" sz="1700" dirty="0"/>
          </a:p>
        </p:txBody>
      </p:sp>
      <p:sp>
        <p:nvSpPr>
          <p:cNvPr id="17" name="Text 13"/>
          <p:cNvSpPr/>
          <p:nvPr/>
        </p:nvSpPr>
        <p:spPr>
          <a:xfrm>
            <a:off x="5428893" y="6262926"/>
            <a:ext cx="3772495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Удаление брендинга Gamma</a:t>
            </a:r>
            <a:endParaRPr lang="en-US" sz="1700" dirty="0"/>
          </a:p>
        </p:txBody>
      </p:sp>
      <p:sp>
        <p:nvSpPr>
          <p:cNvPr id="18" name="Text 14"/>
          <p:cNvSpPr/>
          <p:nvPr/>
        </p:nvSpPr>
        <p:spPr>
          <a:xfrm>
            <a:off x="5428893" y="6693575"/>
            <a:ext cx="3772495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Приоритетная обработка запросов</a:t>
            </a:r>
            <a:endParaRPr lang="en-US" sz="1700" dirty="0"/>
          </a:p>
        </p:txBody>
      </p:sp>
      <p:sp>
        <p:nvSpPr>
          <p:cNvPr id="19" name="Shape 15"/>
          <p:cNvSpPr/>
          <p:nvPr/>
        </p:nvSpPr>
        <p:spPr>
          <a:xfrm>
            <a:off x="9643110" y="2349341"/>
            <a:ext cx="4214217" cy="5271849"/>
          </a:xfrm>
          <a:prstGeom prst="roundRect">
            <a:avLst>
              <a:gd name="adj" fmla="val 786"/>
            </a:avLst>
          </a:prstGeom>
          <a:solidFill>
            <a:srgbClr val="2F2B54"/>
          </a:solidFill>
          <a:ln/>
        </p:spPr>
      </p:sp>
      <p:pic>
        <p:nvPicPr>
          <p:cNvPr id="20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3971" y="2570202"/>
            <a:ext cx="662583" cy="662583"/>
          </a:xfrm>
          <a:prstGeom prst="rect">
            <a:avLst/>
          </a:prstGeom>
        </p:spPr>
      </p:pic>
      <p:sp>
        <p:nvSpPr>
          <p:cNvPr id="21" name="Text 16"/>
          <p:cNvSpPr/>
          <p:nvPr/>
        </p:nvSpPr>
        <p:spPr>
          <a:xfrm>
            <a:off x="9863971" y="3453646"/>
            <a:ext cx="2598301" cy="32468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2550"/>
              </a:lnSpc>
              <a:buNone/>
            </a:pPr>
            <a:r>
              <a:rPr lang="en-US" sz="200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Team-подписка</a:t>
            </a:r>
            <a:endParaRPr lang="en-US" sz="2000" dirty="0"/>
          </a:p>
        </p:txBody>
      </p:sp>
      <p:sp>
        <p:nvSpPr>
          <p:cNvPr id="22" name="Text 17"/>
          <p:cNvSpPr/>
          <p:nvPr/>
        </p:nvSpPr>
        <p:spPr>
          <a:xfrm>
            <a:off x="9863971" y="3910846"/>
            <a:ext cx="3772495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Все возможности Pro-версии</a:t>
            </a:r>
            <a:endParaRPr lang="en-US" sz="1700" dirty="0"/>
          </a:p>
        </p:txBody>
      </p:sp>
      <p:sp>
        <p:nvSpPr>
          <p:cNvPr id="23" name="Text 18"/>
          <p:cNvSpPr/>
          <p:nvPr/>
        </p:nvSpPr>
        <p:spPr>
          <a:xfrm>
            <a:off x="9863971" y="4341495"/>
            <a:ext cx="3772495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Приоритетная техподдержка 24/7</a:t>
            </a:r>
            <a:endParaRPr lang="en-US" sz="1700" dirty="0"/>
          </a:p>
        </p:txBody>
      </p:sp>
      <p:sp>
        <p:nvSpPr>
          <p:cNvPr id="24" name="Text 19"/>
          <p:cNvSpPr/>
          <p:nvPr/>
        </p:nvSpPr>
        <p:spPr>
          <a:xfrm>
            <a:off x="9863971" y="5125522"/>
            <a:ext cx="3772495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Интеграции с Figma, Notion, Slack</a:t>
            </a:r>
            <a:endParaRPr lang="en-US" sz="1700" dirty="0"/>
          </a:p>
        </p:txBody>
      </p:sp>
      <p:sp>
        <p:nvSpPr>
          <p:cNvPr id="25" name="Text 20"/>
          <p:cNvSpPr/>
          <p:nvPr/>
        </p:nvSpPr>
        <p:spPr>
          <a:xfrm>
            <a:off x="9863971" y="5909548"/>
            <a:ext cx="3772495" cy="35337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API доступ для разработчиков</a:t>
            </a:r>
            <a:endParaRPr lang="en-US" sz="1700" dirty="0"/>
          </a:p>
        </p:txBody>
      </p:sp>
      <p:sp>
        <p:nvSpPr>
          <p:cNvPr id="26" name="Text 21"/>
          <p:cNvSpPr/>
          <p:nvPr/>
        </p:nvSpPr>
        <p:spPr>
          <a:xfrm>
            <a:off x="9863971" y="6340197"/>
            <a:ext cx="3772495" cy="70675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342900" indent="-342900">
              <a:lnSpc>
                <a:spcPts val="2750"/>
              </a:lnSpc>
              <a:buSzPct val="100000"/>
              <a:buChar char="•"/>
            </a:pPr>
            <a:r>
              <a:rPr lang="en-US" sz="170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Корпоративное управление правами</a:t>
            </a:r>
            <a:endParaRPr lang="en-US" sz="17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5486400" cy="82296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6010513" y="631746"/>
            <a:ext cx="7640955" cy="44053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3450"/>
              </a:lnSpc>
              <a:buNone/>
            </a:pPr>
            <a:r>
              <a:rPr lang="en-US" sz="2750" dirty="0">
                <a:solidFill>
                  <a:srgbClr val="FFFF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Советы для эффективной работы с Gamma AI</a:t>
            </a:r>
            <a:endParaRPr lang="en-US" sz="2750" dirty="0"/>
          </a:p>
        </p:txBody>
      </p:sp>
      <p:sp>
        <p:nvSpPr>
          <p:cNvPr id="4" name="Shape 1"/>
          <p:cNvSpPr/>
          <p:nvPr/>
        </p:nvSpPr>
        <p:spPr>
          <a:xfrm>
            <a:off x="6029325" y="1289447"/>
            <a:ext cx="336709" cy="389096"/>
          </a:xfrm>
          <a:prstGeom prst="roundRect">
            <a:avLst>
              <a:gd name="adj" fmla="val 16294"/>
            </a:avLst>
          </a:prstGeom>
          <a:solidFill>
            <a:srgbClr val="4D4D51"/>
          </a:solidFill>
          <a:ln/>
        </p:spPr>
      </p:sp>
      <p:pic>
        <p:nvPicPr>
          <p:cNvPr id="5" name="Image 1" descr="preencoded.png">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04096" y="1385649"/>
            <a:ext cx="187166" cy="149662"/>
          </a:xfrm>
          <a:prstGeom prst="rect">
            <a:avLst/>
          </a:prstGeom>
        </p:spPr>
      </p:pic>
      <p:sp>
        <p:nvSpPr>
          <p:cNvPr id="6" name="Text 2"/>
          <p:cNvSpPr/>
          <p:nvPr/>
        </p:nvSpPr>
        <p:spPr>
          <a:xfrm>
            <a:off x="6010513" y="1858328"/>
            <a:ext cx="1904047" cy="2202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Четкая формулировка</a:t>
            </a:r>
            <a:endParaRPr lang="en-US" sz="1350" dirty="0"/>
          </a:p>
        </p:txBody>
      </p:sp>
      <p:sp>
        <p:nvSpPr>
          <p:cNvPr id="7" name="Text 3"/>
          <p:cNvSpPr/>
          <p:nvPr/>
        </p:nvSpPr>
        <p:spPr>
          <a:xfrm>
            <a:off x="6010513" y="2168366"/>
            <a:ext cx="8095774" cy="4791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Максимально точно описывайте тему и цель презентации — чем конкретнее запрос, тем лучше и релевантнее будет результат генерации</a:t>
            </a:r>
            <a:endParaRPr lang="en-US" sz="1150" dirty="0"/>
          </a:p>
        </p:txBody>
      </p:sp>
      <p:sp>
        <p:nvSpPr>
          <p:cNvPr id="8" name="Shape 4"/>
          <p:cNvSpPr/>
          <p:nvPr/>
        </p:nvSpPr>
        <p:spPr>
          <a:xfrm>
            <a:off x="6029325" y="2939534"/>
            <a:ext cx="336709" cy="389096"/>
          </a:xfrm>
          <a:prstGeom prst="roundRect">
            <a:avLst>
              <a:gd name="adj" fmla="val 16294"/>
            </a:avLst>
          </a:prstGeom>
          <a:solidFill>
            <a:srgbClr val="4D4D51"/>
          </a:solidFill>
          <a:ln/>
        </p:spPr>
      </p:sp>
      <p:pic>
        <p:nvPicPr>
          <p:cNvPr id="9" name="Image 2" descr="preencoded.png">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04096" y="3035737"/>
            <a:ext cx="187166" cy="149662"/>
          </a:xfrm>
          <a:prstGeom prst="rect">
            <a:avLst/>
          </a:prstGeom>
        </p:spPr>
      </p:pic>
      <p:sp>
        <p:nvSpPr>
          <p:cNvPr id="10" name="Text 5"/>
          <p:cNvSpPr/>
          <p:nvPr/>
        </p:nvSpPr>
        <p:spPr>
          <a:xfrm>
            <a:off x="6010513" y="3508415"/>
            <a:ext cx="2364105" cy="2202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Краткость — сестра таланта</a:t>
            </a:r>
            <a:endParaRPr lang="en-US" sz="1350" dirty="0"/>
          </a:p>
        </p:txBody>
      </p:sp>
      <p:sp>
        <p:nvSpPr>
          <p:cNvPr id="11" name="Text 6"/>
          <p:cNvSpPr/>
          <p:nvPr/>
        </p:nvSpPr>
        <p:spPr>
          <a:xfrm>
            <a:off x="6010513" y="3818453"/>
            <a:ext cx="8095774" cy="4791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Используйте короткие, но максимально информативные запросы — нейросеть лучше обрабатывает сжатую информацию</a:t>
            </a:r>
            <a:endParaRPr lang="en-US" sz="1150" dirty="0"/>
          </a:p>
        </p:txBody>
      </p:sp>
      <p:sp>
        <p:nvSpPr>
          <p:cNvPr id="12" name="Shape 7"/>
          <p:cNvSpPr/>
          <p:nvPr/>
        </p:nvSpPr>
        <p:spPr>
          <a:xfrm>
            <a:off x="6029325" y="4589621"/>
            <a:ext cx="336709" cy="389096"/>
          </a:xfrm>
          <a:prstGeom prst="roundRect">
            <a:avLst>
              <a:gd name="adj" fmla="val 16294"/>
            </a:avLst>
          </a:prstGeom>
          <a:solidFill>
            <a:srgbClr val="4D4D51"/>
          </a:solidFill>
          <a:ln/>
        </p:spPr>
      </p:sp>
      <p:pic>
        <p:nvPicPr>
          <p:cNvPr id="13" name="Image 3" descr="preencoded.png">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4096" y="4685824"/>
            <a:ext cx="187166" cy="149662"/>
          </a:xfrm>
          <a:prstGeom prst="rect">
            <a:avLst/>
          </a:prstGeom>
        </p:spPr>
      </p:pic>
      <p:sp>
        <p:nvSpPr>
          <p:cNvPr id="14" name="Text 8"/>
          <p:cNvSpPr/>
          <p:nvPr/>
        </p:nvSpPr>
        <p:spPr>
          <a:xfrm>
            <a:off x="6010513" y="5158502"/>
            <a:ext cx="1762006" cy="2202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Ручная доработка</a:t>
            </a:r>
            <a:endParaRPr lang="en-US" sz="1350" dirty="0"/>
          </a:p>
        </p:txBody>
      </p:sp>
      <p:sp>
        <p:nvSpPr>
          <p:cNvPr id="15" name="Text 9"/>
          <p:cNvSpPr/>
          <p:nvPr/>
        </p:nvSpPr>
        <p:spPr>
          <a:xfrm>
            <a:off x="6010513" y="5468541"/>
            <a:ext cx="8095774" cy="4791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Обязательно проверяйте и дорабатывайте автоматически сгенерированный контент — добавляйте личные инсайты и уточнения</a:t>
            </a:r>
            <a:endParaRPr lang="en-US" sz="1150" dirty="0"/>
          </a:p>
        </p:txBody>
      </p:sp>
      <p:sp>
        <p:nvSpPr>
          <p:cNvPr id="16" name="Shape 10"/>
          <p:cNvSpPr/>
          <p:nvPr/>
        </p:nvSpPr>
        <p:spPr>
          <a:xfrm>
            <a:off x="6029325" y="6239708"/>
            <a:ext cx="336709" cy="389096"/>
          </a:xfrm>
          <a:prstGeom prst="roundRect">
            <a:avLst>
              <a:gd name="adj" fmla="val 16294"/>
            </a:avLst>
          </a:prstGeom>
          <a:solidFill>
            <a:srgbClr val="4D4D51"/>
          </a:solidFill>
          <a:ln/>
        </p:spPr>
      </p:sp>
      <p:pic>
        <p:nvPicPr>
          <p:cNvPr id="17" name="Image 4" descr="preencoded.png">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04096" y="6335911"/>
            <a:ext cx="187166" cy="149662"/>
          </a:xfrm>
          <a:prstGeom prst="rect">
            <a:avLst/>
          </a:prstGeom>
        </p:spPr>
      </p:pic>
      <p:sp>
        <p:nvSpPr>
          <p:cNvPr id="18" name="Text 11"/>
          <p:cNvSpPr/>
          <p:nvPr/>
        </p:nvSpPr>
        <p:spPr>
          <a:xfrm>
            <a:off x="6010513" y="6808589"/>
            <a:ext cx="1762006" cy="22026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lnSpc>
                <a:spcPts val="1700"/>
              </a:lnSpc>
              <a:buNone/>
            </a:pPr>
            <a:r>
              <a:rPr lang="en-US" sz="1350" dirty="0">
                <a:solidFill>
                  <a:srgbClr val="D9E1FF"/>
                </a:solidFill>
                <a:latin typeface="Kanit" pitchFamily="34" charset="0"/>
                <a:ea typeface="Kanit" pitchFamily="34" charset="-122"/>
                <a:cs typeface="Kanit" pitchFamily="34" charset="-120"/>
              </a:rPr>
              <a:t>Экспериментируйте</a:t>
            </a:r>
            <a:endParaRPr lang="en-US" sz="1350" dirty="0"/>
          </a:p>
        </p:txBody>
      </p:sp>
      <p:sp>
        <p:nvSpPr>
          <p:cNvPr id="19" name="Text 12"/>
          <p:cNvSpPr/>
          <p:nvPr/>
        </p:nvSpPr>
        <p:spPr>
          <a:xfrm>
            <a:off x="6010513" y="7118628"/>
            <a:ext cx="8095774" cy="47910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ts val="1850"/>
              </a:lnSpc>
              <a:buNone/>
            </a:pPr>
            <a:r>
              <a:rPr lang="en-US" sz="1150" dirty="0">
                <a:solidFill>
                  <a:srgbClr val="D9E1FF"/>
                </a:solidFill>
                <a:latin typeface="Martel Sans Light" pitchFamily="34" charset="0"/>
                <a:ea typeface="Martel Sans Light" pitchFamily="34" charset="-122"/>
                <a:cs typeface="Martel Sans Light" pitchFamily="34" charset="-120"/>
              </a:rPr>
              <a:t>Не бойтесь пробовать разные стили оформления, структуры слайдов и визуальные элементы — найдите свой уникальный стиль</a:t>
            </a:r>
            <a:endParaRPr lang="en-US" sz="11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2025-10-27T14:19:54Z</dcterms:created>
  <dcterms:modified xsi:type="dcterms:W3CDTF">2025-10-27T14:19:54Z</dcterms:modified>
</cp:coreProperties>
</file>