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9" r:id="rId1"/>
  </p:sldMasterIdLst>
  <p:notesMasterIdLst>
    <p:notesMasterId r:id="rId23"/>
  </p:notesMasterIdLst>
  <p:sldIdLst>
    <p:sldId id="256" r:id="rId2"/>
    <p:sldId id="260" r:id="rId3"/>
    <p:sldId id="257" r:id="rId4"/>
    <p:sldId id="287" r:id="rId5"/>
    <p:sldId id="293" r:id="rId6"/>
    <p:sldId id="294" r:id="rId7"/>
    <p:sldId id="291" r:id="rId8"/>
    <p:sldId id="292" r:id="rId9"/>
    <p:sldId id="295" r:id="rId10"/>
    <p:sldId id="296" r:id="rId11"/>
    <p:sldId id="297" r:id="rId12"/>
    <p:sldId id="302" r:id="rId13"/>
    <p:sldId id="303" r:id="rId14"/>
    <p:sldId id="301" r:id="rId15"/>
    <p:sldId id="300" r:id="rId16"/>
    <p:sldId id="289" r:id="rId17"/>
    <p:sldId id="288" r:id="rId18"/>
    <p:sldId id="304" r:id="rId19"/>
    <p:sldId id="305" r:id="rId20"/>
    <p:sldId id="272" r:id="rId21"/>
    <p:sldId id="309" r:id="rId22"/>
  </p:sldIdLst>
  <p:sldSz cx="9144000" cy="5143500" type="screen16x9"/>
  <p:notesSz cx="6858000" cy="9144000"/>
  <p:embeddedFontLst>
    <p:embeddedFont>
      <p:font typeface="Monotype Corsiva" pitchFamily="66" charset="0"/>
      <p:italic r:id="rId24"/>
    </p:embeddedFont>
    <p:embeddedFont>
      <p:font typeface="Patrick Hand SC" charset="0"/>
      <p:regular r:id="rId25"/>
    </p:embeddedFont>
    <p:embeddedFont>
      <p:font typeface="Sniglet" charset="0"/>
      <p:regular r:id="rId26"/>
    </p:embeddedFont>
    <p:embeddedFont>
      <p:font typeface="Cambria" pitchFamily="18" charset="0"/>
      <p:regular r:id="rId27"/>
      <p:bold r:id="rId28"/>
      <p:italic r:id="rId29"/>
      <p:boldItalic r:id="rId30"/>
    </p:embeddedFont>
    <p:embeddedFont>
      <p:font typeface="Wingdings 2" pitchFamily="18" charset="2"/>
      <p:regular r:id="rId31"/>
    </p:embeddedFont>
    <p:embeddedFont>
      <p:font typeface="Calibri" pitchFamily="34" charset="0"/>
      <p:regular r:id="rId32"/>
      <p:bold r:id="rId33"/>
      <p:italic r:id="rId34"/>
      <p:boldItalic r:id="rId35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89104699-C49A-4103-B1B7-D5FDC217AB93}">
  <a:tblStyle styleId="{89104699-C49A-4103-B1B7-D5FDC217AB9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74" autoAdjust="0"/>
    <p:restoredTop sz="98566" autoAdjust="0"/>
  </p:normalViewPr>
  <p:slideViewPr>
    <p:cSldViewPr>
      <p:cViewPr>
        <p:scale>
          <a:sx n="62" d="100"/>
          <a:sy n="62" d="100"/>
        </p:scale>
        <p:origin x="-1614" y="-63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49F5F3-C5AC-444B-90FE-B09F0FDD4262}" type="doc">
      <dgm:prSet loTypeId="urn:microsoft.com/office/officeart/2005/8/layout/cycle1" loCatId="cycle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1EF8B725-724E-4E32-869E-9C65470D69E8}" type="pres">
      <dgm:prSet presAssocID="{8A49F5F3-C5AC-444B-90FE-B09F0FDD426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FDBBD79-0B77-4219-8658-1B0150E4AAB3}" type="presOf" srcId="{8A49F5F3-C5AC-444B-90FE-B09F0FDD4262}" destId="{1EF8B725-724E-4E32-869E-9C65470D69E8}" srcOrd="0" destOrd="0" presId="urn:microsoft.com/office/officeart/2005/8/layout/cycle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hape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291" name="Shape 4"/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515314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457200" indent="-3175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1pPr>
    <a:lvl2pPr marL="742950" lvl="1" indent="-2857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2pPr>
    <a:lvl3pPr marL="1143000" lvl="2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3pPr>
    <a:lvl4pPr marL="1600200" lvl="3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4pPr>
    <a:lvl5pPr marL="2057400" lvl="4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hape 36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14338" name="Shape 37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400"/>
            </a:pPr>
            <a:endParaRPr lang="ru-RU" sz="11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hape 63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18434" name="Shape 64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400"/>
            </a:pPr>
            <a:endParaRPr lang="ru-RU" sz="11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hape 41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20482" name="Shape 4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400"/>
            </a:pPr>
            <a:endParaRPr lang="ru-RU" sz="11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hape 158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44034" name="Shape 159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400"/>
            </a:pPr>
            <a:endParaRPr lang="ru-RU" sz="11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hape 211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46082" name="Shape 21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400"/>
            </a:pPr>
            <a:endParaRPr lang="ru-RU" sz="11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52317"/>
            <a:ext cx="9013372" cy="501915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2400300"/>
            <a:ext cx="6400800" cy="120015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 sz="1400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932" y="1086978"/>
            <a:ext cx="9021537" cy="114551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2" y="1047540"/>
            <a:ext cx="9021537" cy="90435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2" y="2232487"/>
            <a:ext cx="9021537" cy="82899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129448"/>
            <a:ext cx="8229600" cy="1102519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1"/>
            <a:ext cx="2011680" cy="4388644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05980"/>
            <a:ext cx="5562600" cy="438864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1815525" y="1991825"/>
            <a:ext cx="5585400" cy="1159800"/>
          </a:xfrm>
          <a:prstGeom prst="rect">
            <a:avLst/>
          </a:prstGeom>
        </p:spPr>
        <p:txBody>
          <a:bodyPr spcFirstLastPara="1" anchor="ctr"/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1049500" y="796175"/>
            <a:ext cx="7020900" cy="750300"/>
          </a:xfrm>
          <a:prstGeom prst="rect">
            <a:avLst/>
          </a:prstGeom>
        </p:spPr>
        <p:txBody>
          <a:bodyPr spcFirstLastPara="1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1049500" y="1437426"/>
            <a:ext cx="7020900" cy="2706900"/>
          </a:xfrm>
          <a:prstGeom prst="rect">
            <a:avLst/>
          </a:prstGeom>
        </p:spPr>
        <p:txBody>
          <a:bodyPr spcFirstLastPara="1"/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SzPts val="2400"/>
              <a:buChar char="+"/>
              <a:defRPr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+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+"/>
              <a:defRPr/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SzPts val="2400"/>
              <a:buChar char="+"/>
              <a:defRPr/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SzPts val="2400"/>
              <a:buChar char="+"/>
              <a:defRPr/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SzPts val="2400"/>
              <a:buChar char="+"/>
              <a:defRPr/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SzPts val="2400"/>
              <a:buChar char="+"/>
              <a:defRPr/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SzPts val="2400"/>
              <a:buChar char="+"/>
              <a:defRPr/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SzPts val="2400"/>
              <a:buChar char="+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1441675" y="1628400"/>
            <a:ext cx="6260700" cy="819900"/>
          </a:xfrm>
          <a:prstGeom prst="rect">
            <a:avLst/>
          </a:prstGeom>
        </p:spPr>
        <p:txBody>
          <a:bodyPr spcFirstLastPara="1"/>
          <a:lstStyle>
            <a:lvl1pPr marL="457200" lvl="0" indent="-393700" algn="ctr" rtl="0">
              <a:spcBef>
                <a:spcPts val="600"/>
              </a:spcBef>
              <a:spcAft>
                <a:spcPts val="0"/>
              </a:spcAft>
              <a:buSzPts val="2600"/>
              <a:buChar char="+"/>
              <a:defRPr sz="2600"/>
            </a:lvl1pPr>
            <a:lvl2pPr marL="914400" lvl="1" indent="-393700" algn="ctr" rtl="0">
              <a:spcBef>
                <a:spcPts val="0"/>
              </a:spcBef>
              <a:spcAft>
                <a:spcPts val="0"/>
              </a:spcAft>
              <a:buSzPts val="2600"/>
              <a:buChar char="+"/>
              <a:defRPr sz="2600"/>
            </a:lvl2pPr>
            <a:lvl3pPr marL="1371600" lvl="2" indent="-393700" algn="ctr" rtl="0">
              <a:spcBef>
                <a:spcPts val="0"/>
              </a:spcBef>
              <a:spcAft>
                <a:spcPts val="0"/>
              </a:spcAft>
              <a:buSzPts val="2600"/>
              <a:buChar char="+"/>
              <a:defRPr sz="2600"/>
            </a:lvl3pPr>
            <a:lvl4pPr marL="1828800" lvl="3" indent="-393700" algn="ctr" rtl="0">
              <a:spcBef>
                <a:spcPts val="0"/>
              </a:spcBef>
              <a:spcAft>
                <a:spcPts val="0"/>
              </a:spcAft>
              <a:buSzPts val="2600"/>
              <a:buChar char="+"/>
              <a:defRPr sz="2600"/>
            </a:lvl4pPr>
            <a:lvl5pPr marL="2286000" lvl="4" indent="-393700" algn="ctr" rtl="0">
              <a:spcBef>
                <a:spcPts val="0"/>
              </a:spcBef>
              <a:spcAft>
                <a:spcPts val="0"/>
              </a:spcAft>
              <a:buSzPts val="2600"/>
              <a:buChar char="+"/>
              <a:defRPr sz="2600"/>
            </a:lvl5pPr>
            <a:lvl6pPr marL="2743200" lvl="5" indent="-393700" algn="ctr" rtl="0">
              <a:spcBef>
                <a:spcPts val="0"/>
              </a:spcBef>
              <a:spcAft>
                <a:spcPts val="0"/>
              </a:spcAft>
              <a:buSzPts val="2600"/>
              <a:buChar char="+"/>
              <a:defRPr sz="2600"/>
            </a:lvl6pPr>
            <a:lvl7pPr marL="3200400" lvl="6" indent="-393700" algn="ctr" rtl="0">
              <a:spcBef>
                <a:spcPts val="0"/>
              </a:spcBef>
              <a:spcAft>
                <a:spcPts val="0"/>
              </a:spcAft>
              <a:buSzPts val="2600"/>
              <a:buChar char="+"/>
              <a:defRPr sz="2600"/>
            </a:lvl7pPr>
            <a:lvl8pPr marL="3657600" lvl="7" indent="-393700" algn="ctr" rtl="0">
              <a:spcBef>
                <a:spcPts val="0"/>
              </a:spcBef>
              <a:spcAft>
                <a:spcPts val="0"/>
              </a:spcAft>
              <a:buSzPts val="2600"/>
              <a:buChar char="+"/>
              <a:defRPr sz="2600"/>
            </a:lvl8pPr>
            <a:lvl9pPr marL="4114800" lvl="8" indent="-393700" algn="ctr">
              <a:spcBef>
                <a:spcPts val="0"/>
              </a:spcBef>
              <a:spcAft>
                <a:spcPts val="0"/>
              </a:spcAft>
              <a:buSzPts val="2600"/>
              <a:buChar char="+"/>
              <a:defRPr sz="2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1049500" y="796175"/>
            <a:ext cx="7020900" cy="750300"/>
          </a:xfrm>
          <a:prstGeom prst="rect">
            <a:avLst/>
          </a:prstGeom>
        </p:spPr>
        <p:txBody>
          <a:bodyPr spcFirstLastPara="1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1049500" y="1459650"/>
            <a:ext cx="3417900" cy="2750400"/>
          </a:xfrm>
          <a:prstGeom prst="rect">
            <a:avLst/>
          </a:prstGeom>
        </p:spPr>
        <p:txBody>
          <a:bodyPr spcFirstLastPara="1"/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+"/>
              <a:defRPr sz="20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2"/>
          </p:nvPr>
        </p:nvSpPr>
        <p:spPr>
          <a:xfrm>
            <a:off x="4676725" y="1459650"/>
            <a:ext cx="3393600" cy="2750400"/>
          </a:xfrm>
          <a:prstGeom prst="rect">
            <a:avLst/>
          </a:prstGeom>
        </p:spPr>
        <p:txBody>
          <a:bodyPr spcFirstLastPara="1"/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+"/>
              <a:defRPr sz="20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1049500" y="796175"/>
            <a:ext cx="7020900" cy="750300"/>
          </a:xfrm>
          <a:prstGeom prst="rect">
            <a:avLst/>
          </a:prstGeom>
        </p:spPr>
        <p:txBody>
          <a:bodyPr spcFirstLastPara="1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1081850" y="1435525"/>
            <a:ext cx="2229300" cy="2847000"/>
          </a:xfrm>
          <a:prstGeom prst="rect">
            <a:avLst/>
          </a:prstGeom>
        </p:spPr>
        <p:txBody>
          <a:bodyPr spcFirstLastPara="1"/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Char char="+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2"/>
          </p:nvPr>
        </p:nvSpPr>
        <p:spPr>
          <a:xfrm>
            <a:off x="3425300" y="1435525"/>
            <a:ext cx="2229300" cy="2847000"/>
          </a:xfrm>
          <a:prstGeom prst="rect">
            <a:avLst/>
          </a:prstGeom>
        </p:spPr>
        <p:txBody>
          <a:bodyPr spcFirstLastPara="1"/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Char char="+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3"/>
          </p:nvPr>
        </p:nvSpPr>
        <p:spPr>
          <a:xfrm>
            <a:off x="5768751" y="1435525"/>
            <a:ext cx="2229300" cy="2847000"/>
          </a:xfrm>
          <a:prstGeom prst="rect">
            <a:avLst/>
          </a:prstGeom>
        </p:spPr>
        <p:txBody>
          <a:bodyPr spcFirstLastPara="1"/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Char char="+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+"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1821550" y="1507150"/>
            <a:ext cx="5500800" cy="1159800"/>
          </a:xfrm>
          <a:prstGeom prst="rect">
            <a:avLst/>
          </a:prstGeom>
        </p:spPr>
        <p:txBody>
          <a:bodyPr spcFirstLastPara="1" anchor="b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1821550" y="2535254"/>
            <a:ext cx="5500800" cy="784800"/>
          </a:xfrm>
          <a:prstGeom prst="rect">
            <a:avLst/>
          </a:prstGeom>
        </p:spPr>
        <p:txBody>
          <a:bodyPr spcFirstLastPara="1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085850"/>
            <a:ext cx="7772400" cy="3429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52317"/>
            <a:ext cx="9013372" cy="501915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714376"/>
            <a:ext cx="7772400" cy="1021556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910953"/>
            <a:ext cx="7772400" cy="1003697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4629150"/>
            <a:ext cx="4000500" cy="34290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3" y="1782623"/>
            <a:ext cx="9013515" cy="6858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7" y="1756107"/>
            <a:ext cx="9013781" cy="3428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7" y="1851660"/>
            <a:ext cx="9014621" cy="3429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4656582"/>
            <a:ext cx="457200" cy="342900"/>
          </a:xfrm>
        </p:spPr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085850"/>
            <a:ext cx="3749040" cy="3429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085850"/>
            <a:ext cx="3749040" cy="3429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04788"/>
            <a:ext cx="7772400" cy="85725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085850"/>
            <a:ext cx="3733800" cy="5715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085850"/>
            <a:ext cx="3733800" cy="5715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1685925"/>
            <a:ext cx="3733800" cy="291465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1685925"/>
            <a:ext cx="3733800" cy="291465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52316"/>
            <a:ext cx="9013372" cy="5020056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04788"/>
            <a:ext cx="7772400" cy="85725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200150"/>
            <a:ext cx="1905000" cy="337185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200150"/>
            <a:ext cx="5715000" cy="337185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675413"/>
            <a:ext cx="7315200" cy="391716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4084369"/>
            <a:ext cx="7315200" cy="51435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4629150"/>
            <a:ext cx="3886200" cy="34290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4656582"/>
            <a:ext cx="457200" cy="342900"/>
          </a:xfrm>
        </p:spPr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3512666"/>
            <a:ext cx="9006840" cy="6858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9" y="3487856"/>
            <a:ext cx="9006639" cy="3428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1" y="3579919"/>
            <a:ext cx="9006637" cy="3660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9" y="50007"/>
            <a:ext cx="9001873" cy="3436144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52316"/>
            <a:ext cx="9013372" cy="5020056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05979"/>
            <a:ext cx="7772400" cy="85725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085850"/>
            <a:ext cx="7772400" cy="3429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4643437"/>
            <a:ext cx="2476500" cy="357188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fld id="{564CF2E0-CCC4-4E1E-9902-C3C36AB3FDA4}" type="datetimeFigureOut">
              <a:rPr lang="en-US" smtClean="0"/>
              <a:pPr algn="r" eaLnBrk="1" latinLnBrk="0" hangingPunct="1"/>
              <a:t>11/3/2020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4629150"/>
            <a:ext cx="3962400" cy="3429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4657725"/>
            <a:ext cx="457200" cy="3429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eaLnBrk="1" latinLnBrk="0" hangingPunct="1"/>
            <a:fld id="{6F42FDE4-A7DD-41A7-A0A6-9B649FB43336}" type="slidenum">
              <a:rPr kumimoji="0" lang="en-US" smtClean="0"/>
              <a:pPr algn="ctr" eaLnBrk="1" latinLnBrk="0" hangingPunct="1"/>
              <a:t>‹#›</a:t>
            </a:fld>
            <a:endParaRPr kumimoji="0" lang="en-US" sz="14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hape 39"/>
          <p:cNvSpPr txBox="1">
            <a:spLocks noGrp="1"/>
          </p:cNvSpPr>
          <p:nvPr>
            <p:ph type="ctrTitle"/>
          </p:nvPr>
        </p:nvSpPr>
        <p:spPr>
          <a:xfrm>
            <a:off x="1000100" y="2500312"/>
            <a:ext cx="7429552" cy="1159800"/>
          </a:xfrm>
        </p:spPr>
        <p:txBody>
          <a:bodyPr>
            <a:noAutofit/>
          </a:bodyPr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2A95B7"/>
              </a:buClr>
            </a:pPr>
            <a:r>
              <a:rPr lang="ru-RU" sz="4400" dirty="0" smtClean="0">
                <a:solidFill>
                  <a:schemeClr val="tx1"/>
                </a:solidFill>
                <a:latin typeface="Monotype Corsiva" pitchFamily="66" charset="0"/>
              </a:rPr>
              <a:t>Основные аспекты работы педагога по выявлению и развитию одаренных детей среднего и старшего звена</a:t>
            </a:r>
            <a:r>
              <a:rPr lang="ru-RU" sz="36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cs typeface="Arial" charset="0"/>
                <a:sym typeface="Patrick Hand SC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cs typeface="Arial" charset="0"/>
                <a:sym typeface="Patrick Hand SC"/>
              </a:rPr>
            </a:br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cs typeface="Arial" charset="0"/>
                <a:sym typeface="Patrick Hand SC"/>
              </a:rPr>
              <a:t> </a:t>
            </a:r>
            <a:b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cs typeface="Arial" charset="0"/>
                <a:sym typeface="Patrick Hand SC"/>
              </a:rPr>
            </a:br>
            <a:endParaRPr lang="ru-RU" sz="3200" dirty="0" smtClean="0">
              <a:solidFill>
                <a:schemeClr val="tx1"/>
              </a:solidFill>
              <a:latin typeface="Monotype Corsiva" pitchFamily="66" charset="0"/>
              <a:cs typeface="Arial" charset="0"/>
              <a:sym typeface="Patrick Hand S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st2.depositphotos.com/1552219/9330/i/950/depositphotos_93307600-stock-photo-teamwork-pazzle-grou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857238"/>
            <a:ext cx="5286380" cy="3964784"/>
          </a:xfrm>
          <a:prstGeom prst="rect">
            <a:avLst/>
          </a:prstGeom>
          <a:noFill/>
        </p:spPr>
      </p:pic>
      <p:sp>
        <p:nvSpPr>
          <p:cNvPr id="30721" name="Заголовок 1"/>
          <p:cNvSpPr txBox="1">
            <a:spLocks noGrp="1"/>
          </p:cNvSpPr>
          <p:nvPr>
            <p:ph type="title"/>
          </p:nvPr>
        </p:nvSpPr>
        <p:spPr>
          <a:xfrm>
            <a:off x="500034" y="142858"/>
            <a:ext cx="8427622" cy="750300"/>
          </a:xfrm>
        </p:spPr>
        <p:txBody>
          <a:bodyPr>
            <a:noAutofit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2A95B7"/>
              </a:buClr>
              <a:buFont typeface="Patrick Hand SC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  <a:cs typeface="Arial" charset="0"/>
                <a:sym typeface="Patrick Hand SC"/>
              </a:rPr>
              <a:t>Технология критического мышления: методы и приемы</a:t>
            </a:r>
          </a:p>
        </p:txBody>
      </p:sp>
      <p:sp>
        <p:nvSpPr>
          <p:cNvPr id="30722" name="Текст 2"/>
          <p:cNvSpPr txBox="1">
            <a:spLocks noGrp="1"/>
          </p:cNvSpPr>
          <p:nvPr>
            <p:ph type="body" idx="1"/>
          </p:nvPr>
        </p:nvSpPr>
        <p:spPr>
          <a:xfrm>
            <a:off x="642910" y="1000114"/>
            <a:ext cx="7020900" cy="2706900"/>
          </a:xfrm>
        </p:spPr>
        <p:txBody>
          <a:bodyPr>
            <a:noAutofit/>
          </a:bodyPr>
          <a:lstStyle/>
          <a:p>
            <a:pPr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1800" dirty="0" smtClean="0">
                <a:latin typeface="Sniglet"/>
                <a:cs typeface="Arial" charset="0"/>
                <a:sym typeface="Sniglet"/>
              </a:rPr>
              <a:t>Прием «Кластер»</a:t>
            </a:r>
          </a:p>
          <a:p>
            <a:pPr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1800" dirty="0" smtClean="0">
                <a:latin typeface="Sniglet"/>
                <a:cs typeface="Arial" charset="0"/>
                <a:sym typeface="Sniglet"/>
              </a:rPr>
              <a:t>Метод «Шесть Шляп Мышления»</a:t>
            </a:r>
          </a:p>
          <a:p>
            <a:pPr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1800" dirty="0" smtClean="0">
                <a:latin typeface="Sniglet"/>
                <a:cs typeface="Arial" charset="0"/>
                <a:sym typeface="Sniglet"/>
              </a:rPr>
              <a:t>Прием «Верите ли вы, что …»</a:t>
            </a:r>
          </a:p>
          <a:p>
            <a:pPr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1800" dirty="0" smtClean="0">
                <a:latin typeface="Sniglet"/>
                <a:cs typeface="Arial" charset="0"/>
                <a:sym typeface="Sniglet"/>
              </a:rPr>
              <a:t>Прием «</a:t>
            </a:r>
            <a:r>
              <a:rPr lang="ru-RU" sz="1800" dirty="0" err="1" smtClean="0">
                <a:latin typeface="Sniglet"/>
                <a:cs typeface="Arial" charset="0"/>
                <a:sym typeface="Sniglet"/>
              </a:rPr>
              <a:t>Синквейн</a:t>
            </a:r>
            <a:r>
              <a:rPr lang="ru-RU" sz="1800" dirty="0" smtClean="0">
                <a:latin typeface="Sniglet"/>
                <a:cs typeface="Arial" charset="0"/>
                <a:sym typeface="Sniglet"/>
              </a:rPr>
              <a:t>»</a:t>
            </a:r>
          </a:p>
          <a:p>
            <a:pPr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1800" dirty="0" smtClean="0">
                <a:latin typeface="Sniglet"/>
                <a:cs typeface="Arial" charset="0"/>
                <a:sym typeface="Sniglet"/>
              </a:rPr>
              <a:t>Прием «Ромашка </a:t>
            </a:r>
            <a:r>
              <a:rPr lang="ru-RU" sz="1800" dirty="0" err="1" smtClean="0">
                <a:latin typeface="Sniglet"/>
                <a:cs typeface="Arial" charset="0"/>
                <a:sym typeface="Sniglet"/>
              </a:rPr>
              <a:t>Блума</a:t>
            </a:r>
            <a:r>
              <a:rPr lang="ru-RU" sz="1800" dirty="0" smtClean="0">
                <a:latin typeface="Sniglet"/>
                <a:cs typeface="Arial" charset="0"/>
                <a:sym typeface="Sniglet"/>
              </a:rPr>
              <a:t>»</a:t>
            </a:r>
          </a:p>
          <a:p>
            <a:pPr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1800" dirty="0" smtClean="0">
                <a:latin typeface="Sniglet"/>
                <a:cs typeface="Arial" charset="0"/>
                <a:sym typeface="Sniglet"/>
              </a:rPr>
              <a:t>Метод мозгового штурма</a:t>
            </a:r>
          </a:p>
          <a:p>
            <a:pPr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1800" dirty="0" smtClean="0">
                <a:latin typeface="Sniglet"/>
                <a:cs typeface="Arial" charset="0"/>
                <a:sym typeface="Sniglet"/>
              </a:rPr>
              <a:t>Метод «толстых» и «тонких» вопросов</a:t>
            </a:r>
          </a:p>
          <a:p>
            <a:pPr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1800" dirty="0" smtClean="0">
                <a:latin typeface="Sniglet"/>
                <a:cs typeface="Arial" charset="0"/>
                <a:sym typeface="Sniglet"/>
              </a:rPr>
              <a:t>Метод «Дискуссия»</a:t>
            </a:r>
          </a:p>
          <a:p>
            <a:pPr eaLnBrk="1" hangingPunct="1">
              <a:spcAft>
                <a:spcPct val="0"/>
              </a:spcAft>
              <a:buClr>
                <a:srgbClr val="2A95B7"/>
              </a:buClr>
              <a:buFont typeface="Sniglet"/>
              <a:buChar char="+"/>
            </a:pPr>
            <a:endParaRPr lang="ru-RU" sz="2800" dirty="0" smtClean="0">
              <a:latin typeface="Sniglet"/>
              <a:cs typeface="Arial" charset="0"/>
              <a:sym typeface="Snigle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785800"/>
            <a:ext cx="8064500" cy="750888"/>
          </a:xfrm>
        </p:spPr>
        <p:txBody>
          <a:bodyPr>
            <a:normAutofit fontScale="90000"/>
          </a:bodyPr>
          <a:lstStyle/>
          <a:p>
            <a:pPr eaLnBrk="1" fontAlgn="auto" hangingPunct="1">
              <a:buClr>
                <a:srgbClr val="2A95B7"/>
              </a:buClr>
              <a:buFont typeface="Patrick Hand SC"/>
              <a:buNone/>
              <a:defRPr/>
            </a:pPr>
            <a:r>
              <a:rPr lang="ru-RU" sz="3600" b="1" dirty="0">
                <a:solidFill>
                  <a:schemeClr val="tx1"/>
                </a:solidFill>
                <a:latin typeface="Monotype Corsiva" pitchFamily="66" charset="0"/>
                <a:ea typeface="Times New Roman" panose="02020603050405020304" pitchFamily="18" charset="0"/>
                <a:cs typeface="Patrick Hand SC"/>
                <a:sym typeface="Patrick Hand SC"/>
              </a:rPr>
              <a:t>Внеклассная деятельность по английскому языку </a:t>
            </a:r>
            <a:r>
              <a:rPr lang="ru-RU" sz="3100" b="1" dirty="0">
                <a:solidFill>
                  <a:schemeClr val="tx1"/>
                </a:solidFill>
                <a:latin typeface="Monotype Corsiva" pitchFamily="66" charset="0"/>
                <a:ea typeface="Times New Roman" panose="02020603050405020304" pitchFamily="18" charset="0"/>
                <a:cs typeface="Patrick Hand SC"/>
                <a:sym typeface="Patrick Hand SC"/>
              </a:rPr>
              <a:t/>
            </a:r>
            <a:br>
              <a:rPr lang="ru-RU" sz="3100" b="1" dirty="0">
                <a:solidFill>
                  <a:schemeClr val="tx1"/>
                </a:solidFill>
                <a:latin typeface="Monotype Corsiva" pitchFamily="66" charset="0"/>
                <a:ea typeface="Times New Roman" panose="02020603050405020304" pitchFamily="18" charset="0"/>
                <a:cs typeface="Patrick Hand SC"/>
                <a:sym typeface="Patrick Hand SC"/>
              </a:rPr>
            </a:b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trick Hand SC"/>
                <a:sym typeface="Patrick Hand SC"/>
              </a:rPr>
              <a:t/>
            </a:r>
            <a:b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trick Hand SC"/>
                <a:sym typeface="Patrick Hand SC"/>
              </a:rPr>
            </a:br>
            <a:endParaRPr lang="ru-RU" sz="2000" b="1" dirty="0">
              <a:solidFill>
                <a:schemeClr val="accent1">
                  <a:lumMod val="75000"/>
                </a:schemeClr>
              </a:solidFill>
              <a:latin typeface="Patrick Hand SC"/>
              <a:ea typeface="Patrick Hand SC"/>
              <a:cs typeface="Patrick Hand SC"/>
              <a:sym typeface="Patrick Hand SC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1538" y="1500180"/>
            <a:ext cx="7020900" cy="2706900"/>
          </a:xfrm>
        </p:spPr>
        <p:txBody>
          <a:bodyPr>
            <a:noAutofit/>
          </a:bodyPr>
          <a:lstStyle/>
          <a:p>
            <a:pPr marL="342900" indent="-342900" eaLnBrk="1" fontAlgn="auto" hangingPunct="1">
              <a:lnSpc>
                <a:spcPct val="150000"/>
              </a:lnSpc>
              <a:buClrTx/>
              <a:buFont typeface="Wingdings" pitchFamily="2" charset="2"/>
              <a:buChar char=""/>
              <a:tabLst>
                <a:tab pos="457200" algn="l"/>
              </a:tabLst>
              <a:defRPr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Sniglet"/>
                <a:sym typeface="Sniglet"/>
              </a:rPr>
              <a:t>Неделя иностранных языков </a:t>
            </a:r>
          </a:p>
          <a:p>
            <a:pPr indent="-457200" eaLnBrk="1" fontAlgn="auto" hangingPunct="1">
              <a:lnSpc>
                <a:spcPct val="150000"/>
              </a:lnSpc>
              <a:buClrTx/>
              <a:buFont typeface="Wingdings" pitchFamily="2" charset="2"/>
              <a:buChar char="q"/>
              <a:tabLst>
                <a:tab pos="457200" algn="l"/>
              </a:tabLst>
              <a:defRPr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Sniglet"/>
                <a:sym typeface="Sniglet"/>
              </a:rPr>
              <a:t>Олимпиады </a:t>
            </a:r>
          </a:p>
          <a:p>
            <a:pPr marL="342900" indent="-342900" eaLnBrk="1" fontAlgn="auto" hangingPunct="1">
              <a:lnSpc>
                <a:spcPct val="150000"/>
              </a:lnSpc>
              <a:buClrTx/>
              <a:buFont typeface="Wingdings" pitchFamily="2" charset="2"/>
              <a:buChar char="q"/>
              <a:tabLst>
                <a:tab pos="457200" algn="l"/>
              </a:tabLst>
              <a:defRPr/>
            </a:pP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Sniglet"/>
                <a:sym typeface="Sniglet"/>
              </a:rPr>
              <a:t>Проектно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Sniglet"/>
                <a:sym typeface="Sniglet"/>
              </a:rPr>
              <a:t> – исследовательская  деятельность</a:t>
            </a:r>
          </a:p>
          <a:p>
            <a:pPr marL="342900" indent="-342900" eaLnBrk="1" fontAlgn="auto" hangingPunct="1">
              <a:lnSpc>
                <a:spcPct val="150000"/>
              </a:lnSpc>
              <a:buClrTx/>
              <a:buFont typeface="Wingdings" pitchFamily="2" charset="2"/>
              <a:buChar char="q"/>
              <a:tabLst>
                <a:tab pos="457200" algn="l"/>
              </a:tabLst>
              <a:defRPr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Sniglet"/>
                <a:sym typeface="Sniglet"/>
              </a:rPr>
              <a:t>Конкурсы чтецов ,стихотворных переводчиков </a:t>
            </a:r>
          </a:p>
          <a:p>
            <a:pPr marL="342900" indent="-342900" eaLnBrk="1" fontAlgn="auto" hangingPunct="1">
              <a:lnSpc>
                <a:spcPct val="150000"/>
              </a:lnSpc>
              <a:buClrTx/>
              <a:buFont typeface="Wingdings" pitchFamily="2" charset="2"/>
              <a:buChar char="q"/>
              <a:tabLst>
                <a:tab pos="457200" algn="l"/>
              </a:tabLst>
              <a:defRPr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Sniglet"/>
                <a:sym typeface="Sniglet"/>
              </a:rPr>
              <a:t>Драматизация сказок ,проведение спектаклей</a:t>
            </a:r>
          </a:p>
          <a:p>
            <a:pPr eaLnBrk="1" fontAlgn="auto" hangingPunct="1">
              <a:buClr>
                <a:srgbClr val="2A95B7"/>
              </a:buClr>
              <a:buFont typeface="Sniglet"/>
              <a:buChar char="+"/>
              <a:defRPr/>
            </a:pPr>
            <a:endParaRPr lang="ru-RU" sz="2000" dirty="0">
              <a:latin typeface="Sniglet"/>
              <a:ea typeface="Sniglet"/>
              <a:cs typeface="Sniglet"/>
              <a:sym typeface="Snigle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i.mycdn.me/i?r=AzEPZsRbOZEKgBhR0XGMT1RktlP4t9m4Ab0UyJUy-cIrEaaKTM5SRkZCeTgDn6uOy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714362"/>
            <a:ext cx="5572164" cy="4287998"/>
          </a:xfrm>
          <a:prstGeom prst="rect">
            <a:avLst/>
          </a:prstGeom>
          <a:noFill/>
        </p:spPr>
      </p:pic>
      <p:sp>
        <p:nvSpPr>
          <p:cNvPr id="36865" name="Заголовок 1"/>
          <p:cNvSpPr txBox="1">
            <a:spLocks noGrp="1"/>
          </p:cNvSpPr>
          <p:nvPr>
            <p:ph type="title"/>
          </p:nvPr>
        </p:nvSpPr>
        <p:spPr>
          <a:xfrm>
            <a:off x="785786" y="-142894"/>
            <a:ext cx="7772400" cy="857250"/>
          </a:xfrm>
        </p:spPr>
        <p:txBody>
          <a:bodyPr>
            <a:normAutofit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2A95B7"/>
              </a:buClr>
              <a:buFont typeface="Patrick Hand SC"/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Patrick Hand SC"/>
                <a:cs typeface="Arial" charset="0"/>
                <a:sym typeface="Patrick Hand SC"/>
              </a:rPr>
              <a:t>Создание проектов и презентаций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 txBox="1">
            <a:spLocks noGrp="1"/>
          </p:cNvSpPr>
          <p:nvPr>
            <p:ph type="ctrTitle"/>
          </p:nvPr>
        </p:nvSpPr>
        <p:spPr>
          <a:xfrm>
            <a:off x="1428728" y="1500180"/>
            <a:ext cx="6179374" cy="1159800"/>
          </a:xfrm>
        </p:spPr>
        <p:txBody>
          <a:bodyPr>
            <a:normAutofit fontScale="90000"/>
          </a:bodyPr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2A95B7"/>
              </a:buClr>
              <a:buFont typeface="Patrick Hand SC"/>
              <a:buNone/>
            </a:pP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ea typeface="Patrick Hand SC"/>
                <a:cs typeface="Times New Roman" pitchFamily="18" charset="0"/>
                <a:sym typeface="Patrick Hand SC"/>
              </a:rPr>
              <a:t>Секрет успеха заключается в том, чтобы связать проект с реальной жизнью. Когда учащиеся осознают, что они имеют дело с «настоящими проблемами», уровень мотивации их участия в деятельности резко повышается.</a:t>
            </a:r>
            <a:r>
              <a:rPr lang="ru-RU" sz="2000" dirty="0" smtClean="0">
                <a:solidFill>
                  <a:srgbClr val="2A95B7"/>
                </a:solidFill>
                <a:latin typeface="Times New Roman" pitchFamily="18" charset="0"/>
                <a:ea typeface="Patrick Hand SC"/>
                <a:cs typeface="Times New Roman" pitchFamily="18" charset="0"/>
                <a:sym typeface="Patrick Hand SC"/>
              </a:rPr>
              <a:t/>
            </a:r>
            <a:br>
              <a:rPr lang="ru-RU" sz="2000" dirty="0" smtClean="0">
                <a:solidFill>
                  <a:srgbClr val="2A95B7"/>
                </a:solidFill>
                <a:latin typeface="Times New Roman" pitchFamily="18" charset="0"/>
                <a:ea typeface="Patrick Hand SC"/>
                <a:cs typeface="Times New Roman" pitchFamily="18" charset="0"/>
                <a:sym typeface="Patrick Hand SC"/>
              </a:rPr>
            </a:br>
            <a:endParaRPr lang="ru-RU" sz="2000" dirty="0" smtClean="0">
              <a:solidFill>
                <a:srgbClr val="2A95B7"/>
              </a:solidFill>
              <a:latin typeface="Patrick Hand SC"/>
              <a:ea typeface="Patrick Hand SC"/>
              <a:cs typeface="Times New Roman" pitchFamily="18" charset="0"/>
              <a:sym typeface="Patrick Hand SC"/>
            </a:endParaRPr>
          </a:p>
        </p:txBody>
      </p:sp>
      <p:pic>
        <p:nvPicPr>
          <p:cNvPr id="9218" name="Picture 2" descr="https://lk.stavdeti.online/pluginfile.php/347/course/overviewfiles/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071684"/>
            <a:ext cx="3643338" cy="27580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 txBox="1">
            <a:spLocks noGrp="1"/>
          </p:cNvSpPr>
          <p:nvPr>
            <p:ph type="title"/>
          </p:nvPr>
        </p:nvSpPr>
        <p:spPr>
          <a:xfrm>
            <a:off x="571472" y="428610"/>
            <a:ext cx="7772400" cy="857250"/>
          </a:xfrm>
        </p:spPr>
        <p:txBody>
          <a:bodyPr>
            <a:noAutofit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2A95B7"/>
              </a:buClr>
              <a:buFont typeface="Patrick Hand SC"/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Patrick Hand SC"/>
                <a:cs typeface="Arial" charset="0"/>
                <a:sym typeface="Patrick Hand SC"/>
              </a:rPr>
              <a:t>Конкурсы,  предметные олимпиады, викторины…. </a:t>
            </a:r>
            <a:br>
              <a:rPr lang="ru-RU" sz="2400" b="1" dirty="0" smtClean="0">
                <a:solidFill>
                  <a:schemeClr val="tx1"/>
                </a:solidFill>
                <a:latin typeface="Patrick Hand SC"/>
                <a:cs typeface="Arial" charset="0"/>
                <a:sym typeface="Patrick Hand SC"/>
              </a:rPr>
            </a:br>
            <a:endParaRPr lang="ru-RU" sz="2400" b="1" dirty="0" smtClean="0">
              <a:solidFill>
                <a:schemeClr val="tx1"/>
              </a:solidFill>
              <a:latin typeface="Patrick Hand SC"/>
              <a:cs typeface="Arial" charset="0"/>
              <a:sym typeface="Patrick Hand SC"/>
            </a:endParaRPr>
          </a:p>
        </p:txBody>
      </p:sp>
      <p:pic>
        <p:nvPicPr>
          <p:cNvPr id="11266" name="Picture 2" descr="https://ds05.infourok.ru/uploads/ex/10b6/0001be65-e5adbb09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857238"/>
            <a:ext cx="5387958" cy="40409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05979"/>
            <a:ext cx="7972452" cy="857250"/>
          </a:xfrm>
        </p:spPr>
        <p:txBody>
          <a:bodyPr>
            <a:normAutofit/>
          </a:bodyPr>
          <a:lstStyle/>
          <a:p>
            <a:pPr eaLnBrk="1" fontAlgn="auto" hangingPunct="1">
              <a:buClr>
                <a:srgbClr val="2A95B7"/>
              </a:buClr>
              <a:buFont typeface="Patrick Hand SC"/>
              <a:buNone/>
              <a:defRPr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ea typeface="Patrick Hand SC"/>
                <a:cs typeface="Times New Roman" panose="02020603050405020304" pitchFamily="18" charset="0"/>
                <a:sym typeface="Patrick Hand SC"/>
              </a:rPr>
              <a:t>Международный конкурс по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Patrick Hand SC"/>
                <a:cs typeface="Times New Roman" panose="02020603050405020304" pitchFamily="18" charset="0"/>
                <a:sym typeface="Patrick Hand SC"/>
              </a:rPr>
              <a:t>английскому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ea typeface="Patrick Hand SC"/>
                <a:cs typeface="Times New Roman" panose="02020603050405020304" pitchFamily="18" charset="0"/>
                <a:sym typeface="Patrick Hand SC"/>
              </a:rPr>
              <a:t>языку  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Patrick Hand SC"/>
                <a:cs typeface="Times New Roman" panose="02020603050405020304" pitchFamily="18" charset="0"/>
                <a:sym typeface="Patrick Hand SC"/>
              </a:rPr>
              <a:t>«</a:t>
            </a:r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ea typeface="Patrick Hand SC"/>
                <a:cs typeface="Times New Roman" panose="02020603050405020304" pitchFamily="18" charset="0"/>
                <a:sym typeface="Patrick Hand SC"/>
              </a:rPr>
              <a:t>BRITISH BULLDOG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ea typeface="Patrick Hand SC"/>
                <a:cs typeface="Times New Roman" panose="02020603050405020304" pitchFamily="18" charset="0"/>
                <a:sym typeface="Patrick Hand SC"/>
              </a:rPr>
              <a:t>»</a:t>
            </a:r>
            <a:endParaRPr lang="ru-RU" sz="1800" b="1" dirty="0">
              <a:solidFill>
                <a:schemeClr val="tx1"/>
              </a:solidFill>
              <a:latin typeface="Patrick Hand SC"/>
              <a:ea typeface="Patrick Hand SC"/>
              <a:cs typeface="Patrick Hand SC"/>
              <a:sym typeface="Patrick Hand SC"/>
            </a:endParaRPr>
          </a:p>
        </p:txBody>
      </p:sp>
      <p:pic>
        <p:nvPicPr>
          <p:cNvPr id="12290" name="Picture 2" descr="https://avatars.mds.yandex.net/get-zen_doc/916951/pub_5be989925642f800aa7f9d02_5be98b36f9cb6200acec9bf9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928676"/>
            <a:ext cx="4430063" cy="39607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rebenkoved.ru/wp-content/uploads/2016/11/main_pi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1285866"/>
            <a:ext cx="5396567" cy="3147998"/>
          </a:xfrm>
          <a:prstGeom prst="rect">
            <a:avLst/>
          </a:prstGeom>
          <a:noFill/>
        </p:spPr>
      </p:pic>
      <p:sp>
        <p:nvSpPr>
          <p:cNvPr id="23553" name="Заголовок 1"/>
          <p:cNvSpPr txBox="1">
            <a:spLocks noGrp="1"/>
          </p:cNvSpPr>
          <p:nvPr>
            <p:ph type="title"/>
          </p:nvPr>
        </p:nvSpPr>
        <p:spPr>
          <a:xfrm>
            <a:off x="357158" y="500048"/>
            <a:ext cx="7950206" cy="750888"/>
          </a:xfrm>
        </p:spPr>
        <p:txBody>
          <a:bodyPr>
            <a:noAutofit/>
          </a:bodyPr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2A95B7"/>
              </a:buClr>
              <a:buFont typeface="Patrick Hand SC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  <a:cs typeface="Arial" charset="0"/>
                <a:sym typeface="Patrick Hand SC"/>
              </a:rPr>
              <a:t>Педагогическая позиция в отношении детской одаренности</a:t>
            </a:r>
          </a:p>
        </p:txBody>
      </p:sp>
      <p:sp>
        <p:nvSpPr>
          <p:cNvPr id="23554" name="Текст 2"/>
          <p:cNvSpPr txBox="1">
            <a:spLocks noGrp="1"/>
          </p:cNvSpPr>
          <p:nvPr>
            <p:ph type="body" idx="1"/>
          </p:nvPr>
        </p:nvSpPr>
        <p:spPr>
          <a:xfrm>
            <a:off x="-1143040" y="1357304"/>
            <a:ext cx="7020900" cy="2706900"/>
          </a:xfrm>
        </p:spPr>
        <p:txBody>
          <a:bodyPr/>
          <a:lstStyle/>
          <a:p>
            <a:pPr algn="ctr"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2000" dirty="0" smtClean="0">
                <a:latin typeface="Sniglet"/>
                <a:cs typeface="Arial" charset="0"/>
                <a:sym typeface="Sniglet"/>
              </a:rPr>
              <a:t>Педагогический оптимизм</a:t>
            </a:r>
          </a:p>
          <a:p>
            <a:pPr algn="ctr" eaLnBrk="1" hangingPunct="1">
              <a:spcAft>
                <a:spcPct val="0"/>
              </a:spcAft>
              <a:buClr>
                <a:srgbClr val="2A95B7"/>
              </a:buClr>
              <a:buNone/>
            </a:pPr>
            <a:endParaRPr lang="ru-RU" sz="2000" dirty="0" smtClean="0">
              <a:latin typeface="Sniglet"/>
              <a:cs typeface="Arial" charset="0"/>
              <a:sym typeface="Sniglet"/>
            </a:endParaRPr>
          </a:p>
          <a:p>
            <a:pPr algn="ctr"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2000" dirty="0" smtClean="0">
                <a:latin typeface="Sniglet"/>
                <a:cs typeface="Arial" charset="0"/>
                <a:sym typeface="Sniglet"/>
              </a:rPr>
              <a:t>Создание ситуаций успеха</a:t>
            </a:r>
          </a:p>
          <a:p>
            <a:pPr algn="ctr" eaLnBrk="1" hangingPunct="1">
              <a:spcAft>
                <a:spcPct val="0"/>
              </a:spcAft>
              <a:buClr>
                <a:srgbClr val="2A95B7"/>
              </a:buClr>
              <a:buNone/>
            </a:pPr>
            <a:endParaRPr lang="ru-RU" sz="2000" dirty="0" smtClean="0">
              <a:latin typeface="Sniglet"/>
              <a:cs typeface="Arial" charset="0"/>
              <a:sym typeface="Sniglet"/>
            </a:endParaRPr>
          </a:p>
          <a:p>
            <a:pPr algn="ctr"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2000" dirty="0" smtClean="0">
                <a:latin typeface="Sniglet"/>
                <a:cs typeface="Arial" charset="0"/>
                <a:sym typeface="Sniglet"/>
              </a:rPr>
              <a:t>Психолого-педагогическая </a:t>
            </a:r>
          </a:p>
          <a:p>
            <a:pPr algn="ctr" eaLnBrk="1" hangingPunct="1">
              <a:spcAft>
                <a:spcPct val="0"/>
              </a:spcAft>
              <a:buClr>
                <a:srgbClr val="2A95B7"/>
              </a:buClr>
              <a:buFont typeface="Sniglet"/>
              <a:buNone/>
            </a:pPr>
            <a:r>
              <a:rPr lang="ru-RU" sz="2000" dirty="0" smtClean="0">
                <a:latin typeface="Sniglet"/>
                <a:cs typeface="Arial" charset="0"/>
                <a:sym typeface="Sniglet"/>
              </a:rPr>
              <a:t>поддержка</a:t>
            </a:r>
          </a:p>
          <a:p>
            <a:pPr eaLnBrk="1" hangingPunct="1">
              <a:spcAft>
                <a:spcPct val="0"/>
              </a:spcAft>
              <a:buClr>
                <a:srgbClr val="2A95B7"/>
              </a:buClr>
              <a:buFont typeface="Sniglet"/>
              <a:buChar char="+"/>
            </a:pPr>
            <a:endParaRPr lang="ru-RU" sz="1800" dirty="0" smtClean="0">
              <a:solidFill>
                <a:srgbClr val="434343"/>
              </a:solidFill>
              <a:latin typeface="Sniglet"/>
              <a:cs typeface="Arial" charset="0"/>
              <a:sym typeface="Sniglet"/>
            </a:endParaRPr>
          </a:p>
          <a:p>
            <a:pPr eaLnBrk="1" hangingPunct="1">
              <a:spcAft>
                <a:spcPct val="0"/>
              </a:spcAft>
              <a:buClr>
                <a:srgbClr val="2A95B7"/>
              </a:buClr>
              <a:buFont typeface="Sniglet"/>
              <a:buChar char="+"/>
            </a:pPr>
            <a:endParaRPr lang="ru-RU" sz="2400" dirty="0" smtClean="0">
              <a:solidFill>
                <a:srgbClr val="434343"/>
              </a:solidFill>
              <a:latin typeface="Sniglet"/>
              <a:cs typeface="Arial" charset="0"/>
              <a:sym typeface="Snigle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s://www.clipartmax.com/png/full/102-1029777_owl-education-teacher-illustration-teacher-owl-clip-ar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071552"/>
            <a:ext cx="4413246" cy="3564196"/>
          </a:xfrm>
          <a:prstGeom prst="rect">
            <a:avLst/>
          </a:prstGeom>
          <a:noFill/>
        </p:spPr>
      </p:pic>
      <p:sp>
        <p:nvSpPr>
          <p:cNvPr id="22529" name="Заголовок 1"/>
          <p:cNvSpPr txBox="1">
            <a:spLocks noGrp="1"/>
          </p:cNvSpPr>
          <p:nvPr>
            <p:ph type="title"/>
          </p:nvPr>
        </p:nvSpPr>
        <p:spPr>
          <a:xfrm>
            <a:off x="3214678" y="428610"/>
            <a:ext cx="5929322" cy="749300"/>
          </a:xfrm>
        </p:spPr>
        <p:txBody>
          <a:bodyPr>
            <a:noAutofit/>
          </a:bodyPr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2A95B7"/>
              </a:buClr>
              <a:buFont typeface="Patrick Hand SC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  <a:cs typeface="Arial" charset="0"/>
                <a:sym typeface="Patrick Hand SC"/>
              </a:rPr>
              <a:t>Основные принципы работы с одарёнными детьми</a:t>
            </a:r>
          </a:p>
        </p:txBody>
      </p:sp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3500430" y="1285866"/>
            <a:ext cx="550069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5125" indent="-255588" algn="ctr">
              <a:buClr>
                <a:srgbClr val="000000"/>
              </a:buClr>
              <a:buFont typeface="Arial" charset="0"/>
              <a:buNone/>
            </a:pPr>
            <a:r>
              <a:rPr lang="ru-RU" sz="2400" dirty="0">
                <a:solidFill>
                  <a:schemeClr val="tx1"/>
                </a:solidFill>
              </a:rPr>
              <a:t>педагог </a:t>
            </a:r>
            <a:r>
              <a:rPr lang="ru-RU" sz="2400" b="1" u="sng" dirty="0">
                <a:solidFill>
                  <a:schemeClr val="tx1"/>
                </a:solidFill>
              </a:rPr>
              <a:t>ДОЛЖЕН</a:t>
            </a:r>
            <a:r>
              <a:rPr lang="ru-RU" sz="2400" b="1" dirty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уметь </a:t>
            </a:r>
          </a:p>
          <a:p>
            <a:pPr marL="365125" indent="-255588" algn="ctr">
              <a:buClr>
                <a:srgbClr val="000000"/>
              </a:buClr>
              <a:buFont typeface="Arial" charset="0"/>
              <a:buNone/>
            </a:pPr>
            <a:r>
              <a:rPr lang="ru-RU" sz="2400" dirty="0">
                <a:solidFill>
                  <a:schemeClr val="tx1"/>
                </a:solidFill>
              </a:rPr>
              <a:t>  вставать в рефлексивную позицию к </a:t>
            </a:r>
          </a:p>
          <a:p>
            <a:pPr marL="365125" indent="-255588" algn="ctr">
              <a:buClr>
                <a:srgbClr val="000000"/>
              </a:buClr>
              <a:buFont typeface="Arial" charset="0"/>
              <a:buNone/>
            </a:pPr>
            <a:r>
              <a:rPr lang="ru-RU" sz="2400" dirty="0">
                <a:solidFill>
                  <a:schemeClr val="tx1"/>
                </a:solidFill>
              </a:rPr>
              <a:t>самому себе = следовать принципу </a:t>
            </a:r>
          </a:p>
          <a:p>
            <a:pPr marL="365125" indent="-255588" algn="ctr">
              <a:buClr>
                <a:srgbClr val="000000"/>
              </a:buClr>
              <a:buFont typeface="Arial" charset="0"/>
              <a:buNone/>
            </a:pPr>
            <a:r>
              <a:rPr lang="ru-RU" sz="2400" dirty="0">
                <a:solidFill>
                  <a:schemeClr val="tx1"/>
                </a:solidFill>
              </a:rPr>
              <a:t>«принятия другого», то есть изначально </a:t>
            </a:r>
          </a:p>
          <a:p>
            <a:pPr marL="365125" indent="-255588" algn="ctr">
              <a:buClr>
                <a:srgbClr val="000000"/>
              </a:buClr>
              <a:buFont typeface="Arial" charset="0"/>
              <a:buNone/>
            </a:pPr>
            <a:r>
              <a:rPr lang="ru-RU" sz="2400" dirty="0">
                <a:solidFill>
                  <a:schemeClr val="tx1"/>
                </a:solidFill>
              </a:rPr>
              <a:t>принимать ученика как </a:t>
            </a:r>
          </a:p>
          <a:p>
            <a:pPr marL="365125" indent="-255588" algn="ctr">
              <a:buClr>
                <a:srgbClr val="000000"/>
              </a:buClr>
              <a:buFont typeface="Arial" charset="0"/>
              <a:buNone/>
            </a:pPr>
            <a:r>
              <a:rPr lang="ru-RU" sz="2400" dirty="0">
                <a:solidFill>
                  <a:schemeClr val="tx1"/>
                </a:solidFill>
              </a:rPr>
              <a:t>индивидуальность со своими уже </a:t>
            </a:r>
          </a:p>
          <a:p>
            <a:pPr marL="365125" indent="-255588" algn="ctr">
              <a:buClr>
                <a:srgbClr val="000000"/>
              </a:buClr>
              <a:buFont typeface="Arial" charset="0"/>
              <a:buNone/>
            </a:pPr>
            <a:r>
              <a:rPr lang="ru-RU" sz="2400" dirty="0">
                <a:solidFill>
                  <a:schemeClr val="tx1"/>
                </a:solidFill>
              </a:rPr>
              <a:t>сложившимися особенностями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Текст 2"/>
          <p:cNvSpPr txBox="1">
            <a:spLocks noGrp="1"/>
          </p:cNvSpPr>
          <p:nvPr>
            <p:ph type="body" idx="1"/>
          </p:nvPr>
        </p:nvSpPr>
        <p:spPr>
          <a:xfrm>
            <a:off x="785786" y="1214428"/>
            <a:ext cx="7356052" cy="3348902"/>
          </a:xfrm>
        </p:spPr>
        <p:txBody>
          <a:bodyPr>
            <a:normAutofit fontScale="55000" lnSpcReduction="20000"/>
          </a:bodyPr>
          <a:lstStyle/>
          <a:p>
            <a:pPr eaLnBrk="1" fontAlgn="ctr" hangingPunct="1">
              <a:spcAft>
                <a:spcPct val="0"/>
              </a:spcAft>
              <a:buClrTx/>
              <a:buFont typeface="Wingdings" pitchFamily="2" charset="2"/>
              <a:buChar char="q"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  <a:sym typeface="Sniglet"/>
              </a:rPr>
              <a:t>С русским языком и литературой </a:t>
            </a:r>
            <a:endParaRPr lang="ru-RU" sz="3400" dirty="0" smtClean="0">
              <a:latin typeface="Times New Roman" pitchFamily="18" charset="0"/>
              <a:cs typeface="Times New Roman" pitchFamily="18" charset="0"/>
              <a:sym typeface="Sniglet"/>
            </a:endParaRPr>
          </a:p>
          <a:p>
            <a:pPr eaLnBrk="1" fontAlgn="ctr" hangingPunct="1">
              <a:spcAft>
                <a:spcPct val="0"/>
              </a:spcAft>
              <a:buClr>
                <a:srgbClr val="2A95B7"/>
              </a:buClr>
              <a:buFont typeface="Sniglet"/>
              <a:buNone/>
            </a:pPr>
            <a:r>
              <a:rPr lang="ru-RU" sz="3400" i="1" dirty="0" smtClean="0">
                <a:latin typeface="Times New Roman" pitchFamily="18" charset="0"/>
                <a:cs typeface="Times New Roman" pitchFamily="18" charset="0"/>
                <a:sym typeface="Sniglet"/>
              </a:rPr>
              <a:t>  «Условные предложения», «Степени сравнения прилагательных», «Художественные произведения американских и британских писателей»</a:t>
            </a:r>
            <a:endParaRPr lang="ru-RU" sz="3400" dirty="0" smtClean="0">
              <a:latin typeface="Times New Roman" pitchFamily="18" charset="0"/>
              <a:cs typeface="Times New Roman" pitchFamily="18" charset="0"/>
              <a:sym typeface="Sniglet"/>
            </a:endParaRPr>
          </a:p>
          <a:p>
            <a:pPr eaLnBrk="1" fontAlgn="ctr" hangingPunct="1">
              <a:spcAft>
                <a:spcPct val="0"/>
              </a:spcAft>
              <a:buClrTx/>
              <a:buFont typeface="Wingdings" pitchFamily="2" charset="2"/>
              <a:buChar char="q"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  <a:sym typeface="Sniglet"/>
              </a:rPr>
              <a:t>Биологией и экологией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  <a:sym typeface="Sniglet"/>
              </a:rPr>
              <a:t> </a:t>
            </a:r>
          </a:p>
          <a:p>
            <a:pPr eaLnBrk="1" fontAlgn="ctr" hangingPunct="1">
              <a:spcAft>
                <a:spcPct val="0"/>
              </a:spcAft>
              <a:buClr>
                <a:srgbClr val="2A95B7"/>
              </a:buClr>
              <a:buFont typeface="Sniglet"/>
              <a:buNone/>
            </a:pPr>
            <a:r>
              <a:rPr lang="ru-RU" sz="3400" i="1" dirty="0" smtClean="0">
                <a:latin typeface="Times New Roman" pitchFamily="18" charset="0"/>
                <a:cs typeface="Times New Roman" pitchFamily="18" charset="0"/>
                <a:sym typeface="Sniglet"/>
              </a:rPr>
              <a:t>«Проблемы окружающей среды», «Природные  и экологические катастрофы»</a:t>
            </a:r>
            <a:endParaRPr lang="ru-RU" sz="3400" dirty="0" smtClean="0">
              <a:latin typeface="Times New Roman" pitchFamily="18" charset="0"/>
              <a:cs typeface="Times New Roman" pitchFamily="18" charset="0"/>
              <a:sym typeface="Sniglet"/>
            </a:endParaRPr>
          </a:p>
          <a:p>
            <a:pPr marL="590550" indent="-514350" eaLnBrk="1" fontAlgn="ctr" hangingPunct="1">
              <a:spcAft>
                <a:spcPct val="0"/>
              </a:spcAft>
              <a:buClrTx/>
              <a:buFont typeface="Wingdings" pitchFamily="2" charset="2"/>
              <a:buChar char="q"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  <a:sym typeface="Sniglet"/>
              </a:rPr>
              <a:t>Историей, географией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  <a:sym typeface="Sniglet"/>
              </a:rPr>
              <a:t> </a:t>
            </a:r>
          </a:p>
          <a:p>
            <a:pPr eaLnBrk="1" fontAlgn="ctr" hangingPunct="1">
              <a:spcAft>
                <a:spcPct val="0"/>
              </a:spcAft>
              <a:buClr>
                <a:srgbClr val="2A95B7"/>
              </a:buClr>
              <a:buFont typeface="Sniglet"/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  <a:sym typeface="Sniglet"/>
              </a:rPr>
              <a:t>«</a:t>
            </a:r>
            <a:r>
              <a:rPr lang="ru-RU" sz="3400" i="1" dirty="0" smtClean="0">
                <a:latin typeface="Times New Roman" pitchFamily="18" charset="0"/>
                <a:cs typeface="Times New Roman" pitchFamily="18" charset="0"/>
                <a:sym typeface="Sniglet"/>
              </a:rPr>
              <a:t>История и география </a:t>
            </a:r>
            <a:r>
              <a:rPr lang="ru-RU" sz="3400" i="1" dirty="0" err="1" smtClean="0">
                <a:latin typeface="Times New Roman" pitchFamily="18" charset="0"/>
                <a:cs typeface="Times New Roman" pitchFamily="18" charset="0"/>
                <a:sym typeface="Sniglet"/>
              </a:rPr>
              <a:t>англоговорящих</a:t>
            </a:r>
            <a:r>
              <a:rPr lang="ru-RU" sz="3400" i="1" dirty="0" smtClean="0">
                <a:latin typeface="Times New Roman" pitchFamily="18" charset="0"/>
                <a:cs typeface="Times New Roman" pitchFamily="18" charset="0"/>
                <a:sym typeface="Sniglet"/>
              </a:rPr>
              <a:t> стран»</a:t>
            </a:r>
            <a:endParaRPr lang="ru-RU" sz="3400" dirty="0" smtClean="0">
              <a:latin typeface="Times New Roman" pitchFamily="18" charset="0"/>
              <a:cs typeface="Times New Roman" pitchFamily="18" charset="0"/>
              <a:sym typeface="Sniglet"/>
            </a:endParaRPr>
          </a:p>
          <a:p>
            <a:pPr eaLnBrk="1" fontAlgn="ctr" hangingPunct="1">
              <a:spcAft>
                <a:spcPct val="0"/>
              </a:spcAft>
              <a:buClrTx/>
              <a:buFont typeface="Wingdings" pitchFamily="2" charset="2"/>
              <a:buChar char="q"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  <a:sym typeface="Sniglet"/>
              </a:rPr>
              <a:t>Физикой, химией, математикой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  <a:sym typeface="Sniglet"/>
              </a:rPr>
              <a:t> </a:t>
            </a:r>
          </a:p>
          <a:p>
            <a:pPr eaLnBrk="1" fontAlgn="ctr" hangingPunct="1">
              <a:spcAft>
                <a:spcPct val="0"/>
              </a:spcAft>
              <a:buClr>
                <a:srgbClr val="2A95B7"/>
              </a:buClr>
              <a:buFont typeface="Sniglet"/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  <a:sym typeface="Sniglet"/>
              </a:rPr>
              <a:t>«</a:t>
            </a:r>
            <a:r>
              <a:rPr lang="ru-RU" sz="3400" i="1" dirty="0" smtClean="0">
                <a:latin typeface="Times New Roman" pitchFamily="18" charset="0"/>
                <a:cs typeface="Times New Roman" pitchFamily="18" charset="0"/>
                <a:sym typeface="Sniglet"/>
              </a:rPr>
              <a:t>Биографии знаменитых  ученых», «Изобретения»</a:t>
            </a:r>
            <a:endParaRPr lang="ru-RU" sz="3400" dirty="0" smtClean="0">
              <a:latin typeface="Times New Roman" pitchFamily="18" charset="0"/>
              <a:cs typeface="Times New Roman" pitchFamily="18" charset="0"/>
              <a:sym typeface="Sniglet"/>
            </a:endParaRPr>
          </a:p>
          <a:p>
            <a:pPr eaLnBrk="1" hangingPunct="1">
              <a:spcAft>
                <a:spcPct val="0"/>
              </a:spcAft>
              <a:buClr>
                <a:srgbClr val="2A95B7"/>
              </a:buClr>
              <a:buFont typeface="Sniglet"/>
              <a:buChar char="+"/>
            </a:pPr>
            <a:endParaRPr lang="ru-RU" dirty="0" smtClean="0">
              <a:solidFill>
                <a:srgbClr val="434343"/>
              </a:solidFill>
              <a:latin typeface="Sniglet"/>
              <a:cs typeface="Arial" charset="0"/>
              <a:sym typeface="Sniglet"/>
            </a:endParaRPr>
          </a:p>
        </p:txBody>
      </p:sp>
      <p:sp>
        <p:nvSpPr>
          <p:cNvPr id="38913" name="Заголовок 1"/>
          <p:cNvSpPr txBox="1">
            <a:spLocks noGrp="1"/>
          </p:cNvSpPr>
          <p:nvPr>
            <p:ph type="title"/>
          </p:nvPr>
        </p:nvSpPr>
        <p:spPr>
          <a:xfrm>
            <a:off x="1428728" y="285734"/>
            <a:ext cx="7020900" cy="750300"/>
          </a:xfrm>
        </p:spPr>
        <p:txBody>
          <a:bodyPr>
            <a:normAutofit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2A95B7"/>
              </a:buClr>
              <a:buFont typeface="Patrick Hand SC"/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cs typeface="Arial" charset="0"/>
                <a:sym typeface="Patrick Hand SC"/>
              </a:rPr>
              <a:t>Интеграция с другими предметами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 txBox="1"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2A95B7"/>
              </a:buClr>
              <a:buFont typeface="Patrick Hand SC"/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cs typeface="Arial" charset="0"/>
                <a:sym typeface="Patrick Hand SC"/>
              </a:rPr>
              <a:t>Межпредметные связи способствуют</a:t>
            </a:r>
            <a:b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cs typeface="Arial" charset="0"/>
                <a:sym typeface="Patrick Hand SC"/>
              </a:rPr>
            </a:br>
            <a:endParaRPr lang="ru-RU" sz="3200" b="1" dirty="0" smtClean="0">
              <a:solidFill>
                <a:schemeClr val="tx1"/>
              </a:solidFill>
              <a:latin typeface="Monotype Corsiva" pitchFamily="66" charset="0"/>
              <a:cs typeface="Arial" charset="0"/>
              <a:sym typeface="Patrick Hand SC"/>
            </a:endParaRPr>
          </a:p>
        </p:txBody>
      </p:sp>
      <p:sp>
        <p:nvSpPr>
          <p:cNvPr id="39938" name="Текст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1600" dirty="0" smtClean="0">
                <a:latin typeface="Sniglet"/>
                <a:cs typeface="Arial" charset="0"/>
                <a:sym typeface="Sniglet"/>
              </a:rPr>
              <a:t>интеллектуальному развитию одаренных школьников, </a:t>
            </a:r>
          </a:p>
          <a:p>
            <a:pPr algn="ctr"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1600" dirty="0" smtClean="0">
                <a:latin typeface="Sniglet"/>
                <a:cs typeface="Arial" charset="0"/>
                <a:sym typeface="Sniglet"/>
              </a:rPr>
              <a:t>расширению лингвистического, филологического и общего кругозора. </a:t>
            </a:r>
          </a:p>
          <a:p>
            <a:pPr algn="ctr" eaLnBrk="1" hangingPunct="1">
              <a:spcAft>
                <a:spcPct val="0"/>
              </a:spcAft>
              <a:buClr>
                <a:srgbClr val="2A95B7"/>
              </a:buClr>
              <a:buFont typeface="Sniglet"/>
              <a:buNone/>
            </a:pPr>
            <a:endParaRPr lang="ru-RU" sz="1600" dirty="0" smtClean="0">
              <a:latin typeface="Sniglet"/>
              <a:cs typeface="Arial" charset="0"/>
              <a:sym typeface="Sniglet"/>
            </a:endParaRPr>
          </a:p>
          <a:p>
            <a:pPr algn="ctr" eaLnBrk="1" hangingPunct="1">
              <a:spcAft>
                <a:spcPct val="0"/>
              </a:spcAft>
              <a:buClr>
                <a:srgbClr val="2A95B7"/>
              </a:buClr>
              <a:buFont typeface="Sniglet"/>
              <a:buNone/>
            </a:pPr>
            <a:r>
              <a:rPr lang="ru-RU" sz="1600" dirty="0" smtClean="0">
                <a:latin typeface="Sniglet"/>
                <a:cs typeface="Arial" charset="0"/>
                <a:sym typeface="Sniglet"/>
              </a:rPr>
              <a:t>Одаренные дети быстро утрачивают интерес к ежедневным однообразным занятиям, поэтому на уроках приходится использовать </a:t>
            </a:r>
            <a:r>
              <a:rPr lang="ru-RU" sz="1600" dirty="0" err="1" smtClean="0">
                <a:latin typeface="Sniglet"/>
                <a:cs typeface="Arial" charset="0"/>
                <a:sym typeface="Sniglet"/>
              </a:rPr>
              <a:t>квизы</a:t>
            </a:r>
            <a:r>
              <a:rPr lang="ru-RU" sz="1600" dirty="0" smtClean="0">
                <a:latin typeface="Sniglet"/>
                <a:cs typeface="Arial" charset="0"/>
                <a:sym typeface="Sniglet"/>
              </a:rPr>
              <a:t>, лото, проводить нетрадиционные уроки (</a:t>
            </a:r>
            <a:r>
              <a:rPr lang="ru-RU" sz="1600" dirty="0" err="1" smtClean="0">
                <a:latin typeface="Sniglet"/>
                <a:cs typeface="Arial" charset="0"/>
                <a:sym typeface="Sniglet"/>
              </a:rPr>
              <a:t>КВНы</a:t>
            </a:r>
            <a:r>
              <a:rPr lang="ru-RU" sz="1600" dirty="0" smtClean="0">
                <a:latin typeface="Sniglet"/>
                <a:cs typeface="Arial" charset="0"/>
                <a:sym typeface="Sniglet"/>
              </a:rPr>
              <a:t>, соревнования, «уроки-путешествия по станциям», уроки-соревнования и т.д.) </a:t>
            </a:r>
          </a:p>
          <a:p>
            <a:pPr eaLnBrk="1" hangingPunct="1">
              <a:spcAft>
                <a:spcPct val="0"/>
              </a:spcAft>
              <a:buClr>
                <a:srgbClr val="2A95B7"/>
              </a:buClr>
              <a:buFont typeface="Sniglet"/>
              <a:buChar char="+"/>
            </a:pPr>
            <a:endParaRPr lang="ru-RU" sz="2400" dirty="0" smtClean="0">
              <a:solidFill>
                <a:srgbClr val="434343"/>
              </a:solidFill>
              <a:latin typeface="Sniglet"/>
              <a:cs typeface="Arial" charset="0"/>
              <a:sym typeface="Snigle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s://avatanplus.com/files/resources/original/5ba20980a9cd6165f0f51eb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725934"/>
            <a:ext cx="7929618" cy="4417566"/>
          </a:xfrm>
          <a:prstGeom prst="rect">
            <a:avLst/>
          </a:prstGeom>
          <a:noFill/>
        </p:spPr>
      </p:pic>
      <p:sp>
        <p:nvSpPr>
          <p:cNvPr id="17409" name="Shape 66"/>
          <p:cNvSpPr txBox="1">
            <a:spLocks noGrp="1"/>
          </p:cNvSpPr>
          <p:nvPr>
            <p:ph type="body" idx="1"/>
          </p:nvPr>
        </p:nvSpPr>
        <p:spPr>
          <a:xfrm>
            <a:off x="1357290" y="1571618"/>
            <a:ext cx="6261100" cy="819150"/>
          </a:xfrm>
        </p:spPr>
        <p:txBody>
          <a:bodyPr>
            <a:noAutofit/>
          </a:bodyPr>
          <a:lstStyle/>
          <a:p>
            <a:pPr marL="63500" indent="0"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2000" dirty="0" smtClean="0">
                <a:latin typeface="Sniglet"/>
                <a:cs typeface="Arial" charset="0"/>
                <a:sym typeface="Sniglet"/>
              </a:rPr>
              <a:t>«</a:t>
            </a:r>
            <a:r>
              <a:rPr lang="ru-RU" sz="2000" i="1" dirty="0" smtClean="0"/>
              <a:t>Одаренность человека – это маленький росточек, едва проклюнувшийся из земли и требующий к себе особого внимания. Необходимо холить и лелеять, ухаживать за ним, сделать все необходимое, чтобы он вырос и дал обильный плод.</a:t>
            </a:r>
            <a:r>
              <a:rPr lang="ru-RU" sz="2000" dirty="0" smtClean="0">
                <a:latin typeface="Sniglet"/>
                <a:cs typeface="Arial" charset="0"/>
                <a:sym typeface="Sniglet"/>
              </a:rPr>
              <a:t>»</a:t>
            </a:r>
          </a:p>
          <a:p>
            <a:pPr marL="63500" indent="0" eaLnBrk="1" hangingPunct="1">
              <a:spcAft>
                <a:spcPct val="0"/>
              </a:spcAft>
              <a:buClr>
                <a:srgbClr val="2A95B7"/>
              </a:buClr>
              <a:buFont typeface="Sniglet"/>
              <a:buNone/>
            </a:pPr>
            <a:endParaRPr lang="ru-RU" sz="2800" dirty="0" smtClean="0">
              <a:latin typeface="Sniglet"/>
              <a:cs typeface="Arial" charset="0"/>
              <a:sym typeface="Sniglet"/>
            </a:endParaRPr>
          </a:p>
        </p:txBody>
      </p:sp>
      <p:sp>
        <p:nvSpPr>
          <p:cNvPr id="17411" name="TextBox 1"/>
          <p:cNvSpPr txBox="1">
            <a:spLocks noChangeArrowheads="1"/>
          </p:cNvSpPr>
          <p:nvPr/>
        </p:nvSpPr>
        <p:spPr bwMode="auto">
          <a:xfrm>
            <a:off x="3286116" y="3214692"/>
            <a:ext cx="41767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Clr>
                <a:srgbClr val="000000"/>
              </a:buClr>
              <a:buFont typeface="Arial" charset="0"/>
              <a:buNone/>
            </a:pPr>
            <a:r>
              <a:rPr lang="ru-RU" sz="1800" i="1" dirty="0"/>
              <a:t>В.А.Сухомлинский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TextBox 1"/>
          <p:cNvSpPr txBox="1">
            <a:spLocks noChangeArrowheads="1"/>
          </p:cNvSpPr>
          <p:nvPr/>
        </p:nvSpPr>
        <p:spPr bwMode="auto">
          <a:xfrm>
            <a:off x="1643042" y="500048"/>
            <a:ext cx="66246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Clr>
                <a:srgbClr val="000000"/>
              </a:buClr>
              <a:buFont typeface="Arial" charset="0"/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 перечисленные методы, приемы и формы работы с одаренными детьми позволяют создавать наиболее комфортные условия для выявления и раскрытия индивидуального потенциала каждого ребенка.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3013" name="TextBox 2"/>
          <p:cNvSpPr txBox="1">
            <a:spLocks noChangeArrowheads="1"/>
          </p:cNvSpPr>
          <p:nvPr/>
        </p:nvSpPr>
        <p:spPr bwMode="auto">
          <a:xfrm>
            <a:off x="1512888" y="1895475"/>
            <a:ext cx="66246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Clr>
                <a:srgbClr val="000000"/>
              </a:buClr>
              <a:buFont typeface="Arial" charset="0"/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Развития его интеллектуальной, эмоционально-волевой, поведенческой сферы. </a:t>
            </a:r>
          </a:p>
        </p:txBody>
      </p:sp>
      <p:sp>
        <p:nvSpPr>
          <p:cNvPr id="43014" name="TextBox 3"/>
          <p:cNvSpPr txBox="1">
            <a:spLocks noChangeArrowheads="1"/>
          </p:cNvSpPr>
          <p:nvPr/>
        </p:nvSpPr>
        <p:spPr bwMode="auto">
          <a:xfrm>
            <a:off x="1692275" y="2911475"/>
            <a:ext cx="6624638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Clr>
                <a:srgbClr val="000000"/>
              </a:buClr>
              <a:buFont typeface="Arial" charset="0"/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Результатом данной работы является также то, что обучение в классе ведется  с учетом индивидуальных особенностей учеников, которые становятся главной действующей фигурой учебного процесса. </a:t>
            </a:r>
          </a:p>
          <a:p>
            <a:pPr>
              <a:buClr>
                <a:srgbClr val="000000"/>
              </a:buClr>
              <a:buFont typeface="Arial" charset="0"/>
              <a:buNone/>
            </a:pPr>
            <a:endParaRPr lang="ru-RU" dirty="0"/>
          </a:p>
        </p:txBody>
      </p:sp>
      <p:pic>
        <p:nvPicPr>
          <p:cNvPr id="4098" name="Picture 2" descr="https://yt3.ggpht.com/a/AATXAJxlS_vnui8dptz1_ouHxkHKpPCCDKwzgSGaZKgB=s900-c-k-c0xffffffff-no-rj-m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642924"/>
            <a:ext cx="900072" cy="900072"/>
          </a:xfrm>
          <a:prstGeom prst="rect">
            <a:avLst/>
          </a:prstGeom>
          <a:noFill/>
        </p:spPr>
      </p:pic>
      <p:pic>
        <p:nvPicPr>
          <p:cNvPr id="9" name="Picture 2" descr="https://yt3.ggpht.com/a/AATXAJxlS_vnui8dptz1_ouHxkHKpPCCDKwzgSGaZKgB=s900-c-k-c0xffffffff-no-rj-m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785932"/>
            <a:ext cx="900072" cy="900072"/>
          </a:xfrm>
          <a:prstGeom prst="rect">
            <a:avLst/>
          </a:prstGeom>
          <a:noFill/>
        </p:spPr>
      </p:pic>
      <p:pic>
        <p:nvPicPr>
          <p:cNvPr id="10" name="Picture 2" descr="https://yt3.ggpht.com/a/AATXAJxlS_vnui8dptz1_ouHxkHKpPCCDKwzgSGaZKgB=s900-c-k-c0xffffffff-no-rj-m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071816"/>
            <a:ext cx="900072" cy="9000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hape 214"/>
          <p:cNvSpPr txBox="1">
            <a:spLocks noGrp="1"/>
          </p:cNvSpPr>
          <p:nvPr>
            <p:ph type="title"/>
          </p:nvPr>
        </p:nvSpPr>
        <p:spPr>
          <a:xfrm>
            <a:off x="1430307" y="928676"/>
            <a:ext cx="7713693" cy="1857389"/>
          </a:xfrm>
        </p:spPr>
        <p:txBody>
          <a:bodyPr>
            <a:noAutofit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2A95B7"/>
              </a:buClr>
              <a:buFont typeface="Patrick Hand SC"/>
              <a:buNone/>
            </a:pPr>
            <a:r>
              <a:rPr lang="ru-RU" sz="6000" b="1" dirty="0" smtClean="0">
                <a:solidFill>
                  <a:schemeClr val="tx1"/>
                </a:solidFill>
                <a:latin typeface="Monotype Corsiva" pitchFamily="66" charset="0"/>
                <a:cs typeface="Arial" charset="0"/>
                <a:sym typeface="Patrick Hand SC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500034" y="714362"/>
            <a:ext cx="9001156" cy="750300"/>
          </a:xfrm>
        </p:spPr>
        <p:txBody>
          <a:bodyPr>
            <a:noAutofit/>
          </a:bodyPr>
          <a:lstStyle/>
          <a:p>
            <a:pPr eaLnBrk="1" fontAlgn="auto" hangingPunct="1">
              <a:buClr>
                <a:srgbClr val="2A95B7"/>
              </a:buClr>
              <a:buFont typeface="Patrick Hand SC"/>
              <a:buNone/>
              <a:defRPr/>
            </a:pP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  <a:ea typeface="Patrick Hand SC"/>
                <a:cs typeface="Times New Roman" panose="02020603050405020304" pitchFamily="18" charset="0"/>
                <a:sym typeface="Patrick Hand SC"/>
              </a:rPr>
              <a:t>Выявление детей, имеющих одаренность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  <a:ea typeface="Patrick Hand SC"/>
                <a:cs typeface="Times New Roman" panose="02020603050405020304" pitchFamily="18" charset="0"/>
                <a:sym typeface="Patrick Hand SC"/>
              </a:rPr>
              <a:t>того 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  <a:ea typeface="Patrick Hand SC"/>
                <a:cs typeface="Times New Roman" panose="02020603050405020304" pitchFamily="18" charset="0"/>
                <a:sym typeface="Patrick Hand SC"/>
              </a:rPr>
              <a:t>или иного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  <a:ea typeface="Patrick Hand SC"/>
                <a:cs typeface="Times New Roman" panose="02020603050405020304" pitchFamily="18" charset="0"/>
                <a:sym typeface="Patrick Hand SC"/>
              </a:rPr>
              <a:t>вида</a:t>
            </a:r>
            <a:r>
              <a:rPr lang="ru-RU" sz="3200" b="1" dirty="0">
                <a:solidFill>
                  <a:schemeClr val="tx1"/>
                </a:solidFill>
                <a:latin typeface="Monotype Corsiva" pitchFamily="66" charset="0"/>
                <a:ea typeface="Patrick Hand SC"/>
                <a:cs typeface="Times New Roman" panose="02020603050405020304" pitchFamily="18" charset="0"/>
                <a:sym typeface="Patrick Hand SC"/>
              </a:rPr>
              <a:t/>
            </a:r>
            <a:br>
              <a:rPr lang="ru-RU" sz="3200" b="1" dirty="0">
                <a:solidFill>
                  <a:schemeClr val="tx1"/>
                </a:solidFill>
                <a:latin typeface="Monotype Corsiva" pitchFamily="66" charset="0"/>
                <a:ea typeface="Patrick Hand SC"/>
                <a:cs typeface="Times New Roman" panose="02020603050405020304" pitchFamily="18" charset="0"/>
                <a:sym typeface="Patrick Hand SC"/>
              </a:rPr>
            </a:br>
            <a:endParaRPr sz="3200" b="1" dirty="0">
              <a:solidFill>
                <a:schemeClr val="tx1"/>
              </a:solidFill>
              <a:latin typeface="Monotype Corsiva" pitchFamily="66" charset="0"/>
              <a:ea typeface="Patrick Hand SC"/>
              <a:cs typeface="Patrick Hand SC"/>
              <a:sym typeface="Patrick Hand SC"/>
            </a:endParaRPr>
          </a:p>
        </p:txBody>
      </p:sp>
      <p:sp>
        <p:nvSpPr>
          <p:cNvPr id="19458" name="Текст 2"/>
          <p:cNvSpPr txBox="1">
            <a:spLocks noGrp="1"/>
          </p:cNvSpPr>
          <p:nvPr>
            <p:ph type="body" idx="1"/>
          </p:nvPr>
        </p:nvSpPr>
        <p:spPr>
          <a:xfrm>
            <a:off x="785786" y="1285866"/>
            <a:ext cx="7570816" cy="3398853"/>
          </a:xfrm>
        </p:spPr>
        <p:txBody>
          <a:bodyPr>
            <a:normAutofit fontScale="32500" lnSpcReduction="20000"/>
          </a:bodyPr>
          <a:lstStyle/>
          <a:p>
            <a:pPr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6200" b="1" dirty="0" smtClean="0">
                <a:latin typeface="Times New Roman" pitchFamily="18" charset="0"/>
                <a:ea typeface="Times New Roman" pitchFamily="18" charset="0"/>
                <a:cs typeface="Sniglet"/>
                <a:sym typeface="Sniglet"/>
              </a:rPr>
              <a:t>	</a:t>
            </a:r>
            <a:r>
              <a:rPr lang="ru-RU" sz="6200" i="1" dirty="0" smtClean="0">
                <a:latin typeface="Times New Roman" pitchFamily="18" charset="0"/>
                <a:ea typeface="Times New Roman" pitchFamily="18" charset="0"/>
                <a:cs typeface="Sniglet"/>
                <a:sym typeface="Sniglet"/>
              </a:rPr>
              <a:t>Условно можно выделить три категории одаренных детей: </a:t>
            </a:r>
          </a:p>
          <a:p>
            <a:pPr algn="just"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6200" b="1" dirty="0" smtClean="0">
                <a:latin typeface="Times New Roman" pitchFamily="18" charset="0"/>
                <a:ea typeface="Times New Roman" pitchFamily="18" charset="0"/>
                <a:cs typeface="Sniglet"/>
                <a:sym typeface="Sniglet"/>
              </a:rPr>
              <a:t/>
            </a:r>
            <a:br>
              <a:rPr lang="ru-RU" sz="6200" b="1" dirty="0" smtClean="0">
                <a:latin typeface="Times New Roman" pitchFamily="18" charset="0"/>
                <a:ea typeface="Times New Roman" pitchFamily="18" charset="0"/>
                <a:cs typeface="Sniglet"/>
                <a:sym typeface="Sniglet"/>
              </a:rPr>
            </a:br>
            <a:r>
              <a:rPr lang="ru-RU" sz="6200" b="1" dirty="0" smtClean="0">
                <a:latin typeface="Times New Roman" pitchFamily="18" charset="0"/>
                <a:ea typeface="Times New Roman" pitchFamily="18" charset="0"/>
                <a:cs typeface="Sniglet"/>
                <a:sym typeface="Sniglet"/>
              </a:rPr>
              <a:t>1. </a:t>
            </a:r>
            <a:r>
              <a:rPr lang="ru-RU" sz="6200" dirty="0" smtClean="0">
                <a:latin typeface="Times New Roman" pitchFamily="18" charset="0"/>
                <a:ea typeface="Times New Roman" pitchFamily="18" charset="0"/>
                <a:cs typeface="Sniglet"/>
                <a:sym typeface="Sniglet"/>
              </a:rPr>
              <a:t>Дети с необыкновенно высоким общим уровнем умственного развития.</a:t>
            </a:r>
          </a:p>
          <a:p>
            <a:pPr algn="just"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6200" dirty="0" smtClean="0">
                <a:latin typeface="Times New Roman" pitchFamily="18" charset="0"/>
                <a:ea typeface="Times New Roman" pitchFamily="18" charset="0"/>
                <a:cs typeface="Sniglet"/>
                <a:sym typeface="Sniglet"/>
              </a:rPr>
              <a:t/>
            </a:r>
            <a:br>
              <a:rPr lang="ru-RU" sz="6200" dirty="0" smtClean="0">
                <a:latin typeface="Times New Roman" pitchFamily="18" charset="0"/>
                <a:ea typeface="Times New Roman" pitchFamily="18" charset="0"/>
                <a:cs typeface="Sniglet"/>
                <a:sym typeface="Sniglet"/>
              </a:rPr>
            </a:br>
            <a:r>
              <a:rPr lang="ru-RU" sz="6200" b="1" dirty="0" smtClean="0">
                <a:latin typeface="Times New Roman" pitchFamily="18" charset="0"/>
                <a:ea typeface="Times New Roman" pitchFamily="18" charset="0"/>
                <a:cs typeface="Sniglet"/>
                <a:sym typeface="Sniglet"/>
              </a:rPr>
              <a:t>2.</a:t>
            </a:r>
            <a:r>
              <a:rPr lang="ru-RU" sz="6200" dirty="0" smtClean="0">
                <a:latin typeface="Times New Roman" pitchFamily="18" charset="0"/>
                <a:ea typeface="Times New Roman" pitchFamily="18" charset="0"/>
                <a:cs typeface="Sniglet"/>
                <a:sym typeface="Sniglet"/>
              </a:rPr>
              <a:t>    Дети с признаками специальной умственной одаренности – в определенной области науки.</a:t>
            </a:r>
          </a:p>
          <a:p>
            <a:pPr algn="just"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6200" dirty="0" smtClean="0">
                <a:latin typeface="Times New Roman" pitchFamily="18" charset="0"/>
                <a:ea typeface="Times New Roman" pitchFamily="18" charset="0"/>
                <a:cs typeface="Sniglet"/>
                <a:sym typeface="Sniglet"/>
              </a:rPr>
              <a:t/>
            </a:r>
            <a:br>
              <a:rPr lang="ru-RU" sz="6200" dirty="0" smtClean="0">
                <a:latin typeface="Times New Roman" pitchFamily="18" charset="0"/>
                <a:ea typeface="Times New Roman" pitchFamily="18" charset="0"/>
                <a:cs typeface="Sniglet"/>
                <a:sym typeface="Sniglet"/>
              </a:rPr>
            </a:br>
            <a:r>
              <a:rPr lang="ru-RU" sz="6200" b="1" dirty="0" smtClean="0">
                <a:latin typeface="Times New Roman" pitchFamily="18" charset="0"/>
                <a:ea typeface="Times New Roman" pitchFamily="18" charset="0"/>
                <a:cs typeface="Sniglet"/>
                <a:sym typeface="Sniglet"/>
              </a:rPr>
              <a:t>3. </a:t>
            </a:r>
            <a:r>
              <a:rPr lang="ru-RU" sz="6200" dirty="0" smtClean="0">
                <a:latin typeface="Times New Roman" pitchFamily="18" charset="0"/>
                <a:ea typeface="Times New Roman" pitchFamily="18" charset="0"/>
                <a:cs typeface="Sniglet"/>
                <a:sym typeface="Sniglet"/>
              </a:rPr>
              <a:t>Учащиеся, не достигающие по каким-либо причинам успехов в учении, но обладающие яркой познавательной активностью, оригинальностью психического склада, незаурядными умственными резервами.</a:t>
            </a:r>
          </a:p>
          <a:p>
            <a:pPr eaLnBrk="1" hangingPunct="1">
              <a:spcAft>
                <a:spcPct val="0"/>
              </a:spcAft>
              <a:buClr>
                <a:srgbClr val="2A95B7"/>
              </a:buClr>
              <a:buFont typeface="Sniglet"/>
              <a:buChar char="+"/>
            </a:pPr>
            <a:endParaRPr lang="ru-RU" dirty="0" smtClean="0">
              <a:solidFill>
                <a:srgbClr val="434343"/>
              </a:solidFill>
              <a:latin typeface="Sniglet"/>
              <a:ea typeface="Times New Roman" pitchFamily="18" charset="0"/>
              <a:cs typeface="Sniglet"/>
              <a:sym typeface="Snigle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28662" y="214296"/>
            <a:ext cx="7358114" cy="1067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Основные черты, присущие одаренным детям в процессе обучения иностранному языку:</a:t>
            </a:r>
            <a:endParaRPr lang="ru-RU" sz="2800" b="1" dirty="0" smtClean="0">
              <a:solidFill>
                <a:schemeClr val="tx1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428742"/>
            <a:ext cx="4572000" cy="288848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algn="ctr">
              <a:lnSpc>
                <a:spcPct val="115000"/>
              </a:lnSpc>
            </a:pPr>
            <a:endParaRPr lang="ru-RU" sz="1800" b="1" dirty="0" smtClean="0">
              <a:solidFill>
                <a:schemeClr val="tx1"/>
              </a:solidFill>
            </a:endParaRPr>
          </a:p>
          <a:p>
            <a:pPr marL="457200" lvl="0" algn="ctr">
              <a:lnSpc>
                <a:spcPct val="115000"/>
              </a:lnSpc>
            </a:pPr>
            <a:r>
              <a:rPr lang="ru-RU" sz="1800" b="1" u="sng" dirty="0" smtClean="0">
                <a:solidFill>
                  <a:schemeClr val="tx1"/>
                </a:solidFill>
              </a:rPr>
              <a:t>Плюсы</a:t>
            </a:r>
          </a:p>
          <a:p>
            <a:pPr marL="457200" lvl="0" algn="ctr">
              <a:lnSpc>
                <a:spcPct val="115000"/>
              </a:lnSpc>
            </a:pPr>
            <a:r>
              <a:rPr lang="ru-RU" sz="1800" dirty="0" smtClean="0">
                <a:solidFill>
                  <a:schemeClr val="tx1"/>
                </a:solidFill>
              </a:rPr>
              <a:t>Позитивные:</a:t>
            </a:r>
          </a:p>
          <a:p>
            <a:pPr marL="457200" lvl="0" algn="ctr">
              <a:lnSpc>
                <a:spcPct val="115000"/>
              </a:lnSpc>
            </a:pPr>
            <a:r>
              <a:rPr lang="ru-RU" sz="1800" dirty="0" smtClean="0">
                <a:solidFill>
                  <a:schemeClr val="tx1"/>
                </a:solidFill>
              </a:rPr>
              <a:t>-хорошая память;</a:t>
            </a:r>
          </a:p>
          <a:p>
            <a:pPr marL="457200" lvl="0" algn="ctr">
              <a:lnSpc>
                <a:spcPct val="115000"/>
              </a:lnSpc>
            </a:pPr>
            <a:r>
              <a:rPr lang="ru-RU" sz="1800" dirty="0" smtClean="0">
                <a:solidFill>
                  <a:schemeClr val="tx1"/>
                </a:solidFill>
              </a:rPr>
              <a:t>-развитое мышление; высокий интеллект;</a:t>
            </a:r>
          </a:p>
          <a:p>
            <a:pPr marL="457200" lvl="0" algn="ctr">
              <a:lnSpc>
                <a:spcPct val="115000"/>
              </a:lnSpc>
            </a:pPr>
            <a:r>
              <a:rPr lang="ru-RU" sz="1800" dirty="0" smtClean="0">
                <a:solidFill>
                  <a:schemeClr val="tx1"/>
                </a:solidFill>
              </a:rPr>
              <a:t>-владение богатым словарным запасом</a:t>
            </a:r>
          </a:p>
          <a:p>
            <a:pPr marL="457200" lvl="0" algn="ctr">
              <a:lnSpc>
                <a:spcPct val="115000"/>
              </a:lnSpc>
            </a:pPr>
            <a:r>
              <a:rPr lang="ru-RU" dirty="0" smtClean="0">
                <a:solidFill>
                  <a:schemeClr val="tx1"/>
                </a:solidFill>
              </a:rPr>
              <a:t> 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6248" y="1500180"/>
            <a:ext cx="4572000" cy="288848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algn="ctr">
              <a:lnSpc>
                <a:spcPct val="115000"/>
              </a:lnSpc>
            </a:pPr>
            <a:r>
              <a:rPr lang="ru-RU" sz="1800" b="1" u="sng" dirty="0" smtClean="0"/>
              <a:t>Минусы</a:t>
            </a:r>
          </a:p>
          <a:p>
            <a:pPr marL="457200" lvl="0" algn="ctr">
              <a:lnSpc>
                <a:spcPct val="115000"/>
              </a:lnSpc>
            </a:pPr>
            <a:r>
              <a:rPr lang="ru-RU" sz="1800" dirty="0" smtClean="0"/>
              <a:t> Негативные:</a:t>
            </a:r>
          </a:p>
          <a:p>
            <a:pPr marL="457200" lvl="0" algn="ctr">
              <a:lnSpc>
                <a:spcPct val="115000"/>
              </a:lnSpc>
            </a:pPr>
            <a:r>
              <a:rPr lang="ru-RU" sz="1800" dirty="0" smtClean="0"/>
              <a:t>-нетерпимость</a:t>
            </a:r>
          </a:p>
          <a:p>
            <a:pPr marL="457200" lvl="0" algn="ctr">
              <a:lnSpc>
                <a:spcPct val="115000"/>
              </a:lnSpc>
            </a:pPr>
            <a:r>
              <a:rPr lang="ru-RU" sz="1800" dirty="0" smtClean="0"/>
              <a:t>-стремление к лидерству </a:t>
            </a:r>
          </a:p>
          <a:p>
            <a:pPr marL="457200" lvl="0" algn="ctr">
              <a:lnSpc>
                <a:spcPct val="115000"/>
              </a:lnSpc>
            </a:pPr>
            <a:r>
              <a:rPr lang="ru-RU" sz="1800" dirty="0" smtClean="0"/>
              <a:t>-завышенные требования к окружающим</a:t>
            </a:r>
          </a:p>
          <a:p>
            <a:pPr marL="457200" lvl="0" algn="ctr">
              <a:lnSpc>
                <a:spcPct val="115000"/>
              </a:lnSpc>
            </a:pPr>
            <a:r>
              <a:rPr lang="ru-RU" sz="1800" dirty="0" smtClean="0"/>
              <a:t>-непринятие традиционных методов обучения</a:t>
            </a:r>
          </a:p>
          <a:p>
            <a:pPr marL="457200" lvl="0">
              <a:lnSpc>
                <a:spcPct val="115000"/>
              </a:lnSpc>
            </a:pPr>
            <a:r>
              <a:rPr lang="ru-RU" dirty="0" smtClean="0"/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s://sun9-46.userapi.com/c851424/v851424804/15e7bb/-MT6mHZ7nwQ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714494"/>
            <a:ext cx="5786478" cy="3254894"/>
          </a:xfrm>
          <a:prstGeom prst="rect">
            <a:avLst/>
          </a:prstGeom>
          <a:noFill/>
        </p:spPr>
      </p:pic>
      <p:sp>
        <p:nvSpPr>
          <p:cNvPr id="27649" name="Заголовок 1"/>
          <p:cNvSpPr txBox="1">
            <a:spLocks noGrp="1"/>
          </p:cNvSpPr>
          <p:nvPr>
            <p:ph type="title"/>
          </p:nvPr>
        </p:nvSpPr>
        <p:spPr>
          <a:xfrm>
            <a:off x="2123100" y="0"/>
            <a:ext cx="7020900" cy="750300"/>
          </a:xfrm>
        </p:spPr>
        <p:txBody>
          <a:bodyPr>
            <a:normAutofit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2A95B7"/>
              </a:buClr>
              <a:buFont typeface="Patrick Hand SC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  <a:cs typeface="Arial" charset="0"/>
                <a:sym typeface="Patrick Hand SC"/>
              </a:rPr>
              <a:t>Система работы с одаренными детьми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1214428"/>
            <a:ext cx="2739678" cy="2847000"/>
          </a:xfrm>
        </p:spPr>
        <p:txBody>
          <a:bodyPr/>
          <a:lstStyle/>
          <a:p>
            <a:pPr eaLnBrk="1" fontAlgn="auto" hangingPunct="1">
              <a:buClr>
                <a:srgbClr val="2A95B7"/>
              </a:buClr>
              <a:buNone/>
              <a:defRPr/>
            </a:pPr>
            <a:r>
              <a:rPr lang="ru-RU" sz="1800" u="sng" dirty="0" smtClean="0">
                <a:latin typeface="Times New Roman" panose="02020603050405020304" pitchFamily="18" charset="0"/>
                <a:ea typeface="Sniglet"/>
                <a:cs typeface="Times New Roman" panose="02020603050405020304" pitchFamily="18" charset="0"/>
                <a:sym typeface="Sniglet"/>
              </a:rPr>
              <a:t>Урочная деятельность</a:t>
            </a:r>
            <a:endParaRPr lang="ru-RU" sz="1800" u="sng" dirty="0">
              <a:latin typeface="Times New Roman" panose="02020603050405020304" pitchFamily="18" charset="0"/>
              <a:ea typeface="Sniglet"/>
              <a:cs typeface="Times New Roman" panose="02020603050405020304" pitchFamily="18" charset="0"/>
              <a:sym typeface="Sniglet"/>
            </a:endParaRPr>
          </a:p>
          <a:p>
            <a:pPr marL="127000" indent="0" eaLnBrk="1" fontAlgn="auto" hangingPunct="1">
              <a:buClr>
                <a:srgbClr val="2A95B7"/>
              </a:buClr>
              <a:buFont typeface="Sniglet"/>
              <a:buNone/>
              <a:defRPr/>
            </a:pPr>
            <a:endParaRPr lang="ru-RU" dirty="0">
              <a:solidFill>
                <a:srgbClr val="434343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27651" name="Текст 3"/>
          <p:cNvSpPr txBox="1">
            <a:spLocks noGrp="1"/>
          </p:cNvSpPr>
          <p:nvPr>
            <p:ph type="body" idx="2"/>
          </p:nvPr>
        </p:nvSpPr>
        <p:spPr>
          <a:xfrm>
            <a:off x="3357554" y="1214428"/>
            <a:ext cx="2646898" cy="2847000"/>
          </a:xfrm>
        </p:spPr>
        <p:txBody>
          <a:bodyPr/>
          <a:lstStyle/>
          <a:p>
            <a:pPr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1800" u="sng" dirty="0" smtClean="0">
                <a:latin typeface="Times New Roman" pitchFamily="18" charset="0"/>
                <a:ea typeface="Sniglet"/>
                <a:cs typeface="Times New Roman" pitchFamily="18" charset="0"/>
                <a:sym typeface="Sniglet"/>
              </a:rPr>
              <a:t>Внеклассная работа</a:t>
            </a:r>
          </a:p>
          <a:p>
            <a:pPr eaLnBrk="1" hangingPunct="1">
              <a:spcAft>
                <a:spcPct val="0"/>
              </a:spcAft>
              <a:buClr>
                <a:srgbClr val="2A95B7"/>
              </a:buClr>
              <a:buFont typeface="Sniglet"/>
              <a:buChar char="+"/>
            </a:pPr>
            <a:endParaRPr lang="ru-RU" dirty="0" smtClean="0">
              <a:solidFill>
                <a:srgbClr val="434343"/>
              </a:solidFill>
              <a:latin typeface="Sniglet"/>
              <a:ea typeface="Sniglet"/>
              <a:cs typeface="Times New Roman" pitchFamily="18" charset="0"/>
              <a:sym typeface="Sniglet"/>
            </a:endParaRPr>
          </a:p>
        </p:txBody>
      </p:sp>
      <p:sp>
        <p:nvSpPr>
          <p:cNvPr id="27652" name="Текст 4"/>
          <p:cNvSpPr txBox="1">
            <a:spLocks noGrp="1"/>
          </p:cNvSpPr>
          <p:nvPr>
            <p:ph type="body" idx="3"/>
          </p:nvPr>
        </p:nvSpPr>
        <p:spPr>
          <a:xfrm>
            <a:off x="5768751" y="1214428"/>
            <a:ext cx="3375249" cy="2847000"/>
          </a:xfrm>
        </p:spPr>
        <p:txBody>
          <a:bodyPr>
            <a:normAutofit/>
          </a:bodyPr>
          <a:lstStyle/>
          <a:p>
            <a:pPr algn="ctr"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1800" u="sng" dirty="0" smtClean="0">
                <a:latin typeface="Times New Roman" pitchFamily="18" charset="0"/>
                <a:ea typeface="Sniglet"/>
                <a:cs typeface="Times New Roman" pitchFamily="18" charset="0"/>
                <a:sym typeface="Sniglet"/>
              </a:rPr>
              <a:t>Система дополнительного образования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osmag.ru/wa-data/public/shop/products/16/27/2716/images/7053/7053.750x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857253"/>
            <a:ext cx="6429370" cy="4286247"/>
          </a:xfrm>
          <a:prstGeom prst="rect">
            <a:avLst/>
          </a:prstGeom>
          <a:noFill/>
        </p:spPr>
      </p:pic>
      <p:sp>
        <p:nvSpPr>
          <p:cNvPr id="28673" name="TextBox 1"/>
          <p:cNvSpPr txBox="1">
            <a:spLocks noChangeArrowheads="1"/>
          </p:cNvSpPr>
          <p:nvPr/>
        </p:nvSpPr>
        <p:spPr bwMode="auto">
          <a:xfrm>
            <a:off x="500034" y="214296"/>
            <a:ext cx="7842257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Font typeface="Arial" charset="0"/>
              <a:buNone/>
            </a:pPr>
            <a:r>
              <a:rPr lang="ru-RU" sz="2800" b="1" u="sng" dirty="0">
                <a:solidFill>
                  <a:schemeClr val="tx1"/>
                </a:solidFill>
                <a:latin typeface="Monotype Corsiva" pitchFamily="66" charset="0"/>
                <a:cs typeface="Times New Roman" pitchFamily="18" charset="0"/>
              </a:rPr>
              <a:t>Формы работы с одаренными учащимися на уроках </a:t>
            </a:r>
          </a:p>
          <a:p>
            <a:pPr algn="ctr">
              <a:buClr>
                <a:srgbClr val="000000"/>
              </a:buClr>
              <a:buFont typeface="Arial" charset="0"/>
              <a:buNone/>
            </a:pPr>
            <a:r>
              <a:rPr lang="ru-RU" sz="2800" b="1" u="sng" dirty="0">
                <a:solidFill>
                  <a:schemeClr val="tx1"/>
                </a:solidFill>
                <a:latin typeface="Monotype Corsiva" pitchFamily="66" charset="0"/>
                <a:cs typeface="Times New Roman" pitchFamily="18" charset="0"/>
              </a:rPr>
              <a:t>английского языка</a:t>
            </a:r>
            <a:endParaRPr lang="ru-RU" sz="2800" b="1" dirty="0">
              <a:solidFill>
                <a:schemeClr val="tx1"/>
              </a:solidFill>
              <a:latin typeface="Monotype Corsiva" pitchFamily="66" charset="0"/>
              <a:cs typeface="Times New Roman" pitchFamily="18" charset="0"/>
            </a:endParaRPr>
          </a:p>
          <a:p>
            <a:pPr>
              <a:buClr>
                <a:srgbClr val="000000"/>
              </a:buClr>
              <a:buFont typeface="Arial" charset="0"/>
              <a:buNone/>
            </a:pPr>
            <a:r>
              <a:rPr lang="ru-RU" sz="2800" dirty="0">
                <a:solidFill>
                  <a:schemeClr val="tx1"/>
                </a:solidFill>
                <a:latin typeface="Monotype Corsiva" pitchFamily="66" charset="0"/>
                <a:cs typeface="Times New Roman" pitchFamily="18" charset="0"/>
              </a:rPr>
              <a:t> </a:t>
            </a:r>
          </a:p>
          <a:p>
            <a:pPr>
              <a:buClr>
                <a:srgbClr val="000000"/>
              </a:buClr>
              <a:buFont typeface="Arial" charset="0"/>
              <a:buNone/>
            </a:pPr>
            <a:endParaRPr lang="ru-RU" sz="1800" dirty="0">
              <a:solidFill>
                <a:schemeClr val="tx1"/>
              </a:solidFill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4000496" y="1714494"/>
          <a:ext cx="3487720" cy="2246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143108" y="164305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Внеклассная деятельность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85918" y="2000246"/>
            <a:ext cx="50006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Ролевые игры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285984" y="23574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Выполнение упражнений творческого направления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307181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Создание презентаций и проектов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14546" y="357188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Интегрированное обучение</a:t>
            </a:r>
          </a:p>
          <a:p>
            <a:pPr lvl="0" algn="ctr"/>
            <a:r>
              <a:rPr 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межпредметная</a:t>
            </a:r>
            <a:r>
              <a:rPr 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связь)</a:t>
            </a:r>
          </a:p>
        </p:txBody>
      </p:sp>
      <p:sp>
        <p:nvSpPr>
          <p:cNvPr id="19458" name="AutoShape 2" descr="https://baby-club.ru/media/news/vector-science-book-and-children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https://baby-club.ru/media/news/vector-science-book-and-children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s://baby-club.ru/media/news/vector-science-book-and-children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900igr.net/up/datai/205479/0024-020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3071816"/>
            <a:ext cx="2369256" cy="1919098"/>
          </a:xfrm>
          <a:prstGeom prst="rect">
            <a:avLst/>
          </a:prstGeom>
          <a:noFill/>
        </p:spPr>
      </p:pic>
      <p:sp>
        <p:nvSpPr>
          <p:cNvPr id="25601" name="Заголовок 1"/>
          <p:cNvSpPr txBox="1"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2A95B7"/>
              </a:buClr>
              <a:buFont typeface="Patrick Hand SC"/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ea typeface="Times New Roman" pitchFamily="18" charset="0"/>
                <a:cs typeface="Patrick Hand SC"/>
                <a:sym typeface="Patrick Hand SC"/>
              </a:rPr>
              <a:t>Материально-техническая база:</a:t>
            </a:r>
            <a:br>
              <a:rPr lang="ru-RU" sz="3200" b="1" dirty="0" smtClean="0">
                <a:solidFill>
                  <a:schemeClr val="tx1"/>
                </a:solidFill>
                <a:latin typeface="Monotype Corsiva" pitchFamily="66" charset="0"/>
                <a:ea typeface="Times New Roman" pitchFamily="18" charset="0"/>
                <a:cs typeface="Patrick Hand SC"/>
                <a:sym typeface="Patrick Hand SC"/>
              </a:rPr>
            </a:br>
            <a:endParaRPr lang="ru-RU" sz="2800" b="1" dirty="0" smtClean="0">
              <a:solidFill>
                <a:schemeClr val="tx1"/>
              </a:solidFill>
              <a:latin typeface="Monotype Corsiva" pitchFamily="66" charset="0"/>
              <a:ea typeface="Times New Roman" pitchFamily="18" charset="0"/>
              <a:cs typeface="Patrick Hand SC"/>
              <a:sym typeface="Patrick Hand SC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just" eaLnBrk="1" fontAlgn="auto" hangingPunct="1">
              <a:lnSpc>
                <a:spcPct val="115000"/>
              </a:lnSpc>
              <a:buClrTx/>
              <a:buFont typeface="Wingdings" pitchFamily="2" charset="2"/>
              <a:buChar char="Ø"/>
              <a:tabLst>
                <a:tab pos="457200" algn="l"/>
              </a:tabLst>
              <a:defRPr/>
            </a:pP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Sniglet"/>
                <a:sym typeface="Sniglet"/>
              </a:rPr>
              <a:t>наличие научной и учебно-методической литературы;</a:t>
            </a:r>
          </a:p>
          <a:p>
            <a:pPr marL="342900" indent="-342900" algn="just" eaLnBrk="1" fontAlgn="auto" hangingPunct="1">
              <a:lnSpc>
                <a:spcPct val="115000"/>
              </a:lnSpc>
              <a:buClrTx/>
              <a:buFont typeface="Wingdings" pitchFamily="2" charset="2"/>
              <a:buChar char="Ø"/>
              <a:tabLst>
                <a:tab pos="457200" algn="l"/>
              </a:tabLst>
              <a:defRPr/>
            </a:pP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Sniglet"/>
                <a:sym typeface="Sniglet"/>
              </a:rPr>
              <a:t>наличие в кабинетах оборудования и материалов (компьютер, проектор, интерактивная доска, таблицы, плакаты) </a:t>
            </a:r>
          </a:p>
          <a:p>
            <a:pPr marL="342900" indent="-342900" algn="just" eaLnBrk="1" fontAlgn="auto" hangingPunct="1">
              <a:lnSpc>
                <a:spcPct val="115000"/>
              </a:lnSpc>
              <a:buClrTx/>
              <a:buFont typeface="Wingdings" pitchFamily="2" charset="2"/>
              <a:buChar char="Ø"/>
              <a:tabLst>
                <a:tab pos="457200" algn="l"/>
              </a:tabLst>
              <a:defRPr/>
            </a:pP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Sniglet"/>
                <a:sym typeface="Sniglet"/>
              </a:rPr>
              <a:t>доступ к открытым образовательным ресурсам сети Интернет</a:t>
            </a:r>
            <a:r>
              <a:rPr lang="ru-RU" sz="1800" dirty="0">
                <a:solidFill>
                  <a:srgbClr val="43434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Sniglet"/>
                <a:sym typeface="Sniglet"/>
              </a:rPr>
              <a:t>.</a:t>
            </a:r>
          </a:p>
          <a:p>
            <a:pPr eaLnBrk="1" fontAlgn="auto" hangingPunct="1">
              <a:buClr>
                <a:srgbClr val="2A95B7"/>
              </a:buClr>
              <a:buFont typeface="Sniglet"/>
              <a:buChar char="+"/>
              <a:defRPr/>
            </a:pPr>
            <a:endParaRPr lang="ru-RU" sz="2400" dirty="0">
              <a:solidFill>
                <a:srgbClr val="434343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pic>
        <p:nvPicPr>
          <p:cNvPr id="22534" name="Picture 6" descr="https://biznesinter.ru/wp-content/uploads/2016/06/man-with-motebook-0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2857502"/>
            <a:ext cx="2285998" cy="22859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1"/>
          <p:cNvSpPr txBox="1">
            <a:spLocks noChangeArrowheads="1"/>
          </p:cNvSpPr>
          <p:nvPr/>
        </p:nvSpPr>
        <p:spPr bwMode="auto">
          <a:xfrm>
            <a:off x="1214414" y="214296"/>
            <a:ext cx="6913562" cy="48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000000"/>
              </a:buClr>
              <a:buFont typeface="Arial" charset="0"/>
              <a:buNone/>
            </a:pPr>
            <a:r>
              <a:rPr lang="ru-RU" sz="2400" b="1" dirty="0">
                <a:solidFill>
                  <a:schemeClr val="tx1"/>
                </a:solidFill>
                <a:latin typeface="Monotype Corsiva" pitchFamily="66" charset="0"/>
              </a:rPr>
              <a:t>Урок - основа для работы с одаренными детьми</a:t>
            </a:r>
          </a:p>
          <a:p>
            <a:pPr algn="ctr">
              <a:buClr>
                <a:srgbClr val="000000"/>
              </a:buClr>
              <a:buFont typeface="Arial" charset="0"/>
              <a:buNone/>
            </a:pPr>
            <a:endParaRPr lang="ru-RU" b="1" dirty="0"/>
          </a:p>
          <a:p>
            <a:pPr algn="ctr">
              <a:buClr>
                <a:srgbClr val="000000"/>
              </a:buClr>
              <a:buFont typeface="Arial" charset="0"/>
              <a:buNone/>
            </a:pPr>
            <a:r>
              <a:rPr lang="ru-RU" sz="1600" dirty="0">
                <a:solidFill>
                  <a:schemeClr val="tx1"/>
                </a:solidFill>
              </a:rPr>
              <a:t>Существует   четыре основных подхода в работе с одаренными детьми:</a:t>
            </a:r>
          </a:p>
          <a:p>
            <a:pPr>
              <a:buClr>
                <a:srgbClr val="000000"/>
              </a:buClr>
              <a:buFont typeface="Wingdings" pitchFamily="2" charset="2"/>
              <a:buChar char="v"/>
            </a:pPr>
            <a:r>
              <a:rPr lang="ru-RU" sz="1600" dirty="0">
                <a:solidFill>
                  <a:schemeClr val="tx1"/>
                </a:solidFill>
              </a:rPr>
              <a:t>ускорение </a:t>
            </a:r>
          </a:p>
          <a:p>
            <a:pPr>
              <a:buClr>
                <a:srgbClr val="000000"/>
              </a:buClr>
              <a:buFont typeface="Wingdings" pitchFamily="2" charset="2"/>
              <a:buChar char="v"/>
            </a:pPr>
            <a:r>
              <a:rPr lang="ru-RU" sz="1600" dirty="0">
                <a:solidFill>
                  <a:schemeClr val="tx1"/>
                </a:solidFill>
              </a:rPr>
              <a:t>углубление </a:t>
            </a:r>
          </a:p>
          <a:p>
            <a:pPr>
              <a:buClr>
                <a:srgbClr val="000000"/>
              </a:buClr>
              <a:buFont typeface="Wingdings" pitchFamily="2" charset="2"/>
              <a:buChar char="v"/>
            </a:pPr>
            <a:r>
              <a:rPr lang="ru-RU" sz="1600" dirty="0">
                <a:solidFill>
                  <a:schemeClr val="tx1"/>
                </a:solidFill>
              </a:rPr>
              <a:t>обогащение </a:t>
            </a:r>
          </a:p>
          <a:p>
            <a:pPr>
              <a:buClr>
                <a:srgbClr val="000000"/>
              </a:buClr>
              <a:buFont typeface="Wingdings" pitchFamily="2" charset="2"/>
              <a:buChar char="v"/>
            </a:pPr>
            <a:r>
              <a:rPr lang="ru-RU" sz="1600" dirty="0">
                <a:solidFill>
                  <a:schemeClr val="tx1"/>
                </a:solidFill>
              </a:rPr>
              <a:t>проблематизация</a:t>
            </a:r>
          </a:p>
          <a:p>
            <a:pPr algn="ctr">
              <a:buClr>
                <a:srgbClr val="000000"/>
              </a:buClr>
              <a:buFont typeface="Wingdings" pitchFamily="2" charset="2"/>
              <a:buChar char="Ø"/>
            </a:pPr>
            <a:endParaRPr lang="ru-RU" dirty="0"/>
          </a:p>
          <a:p>
            <a:pPr algn="ctr">
              <a:buClr>
                <a:srgbClr val="000000"/>
              </a:buClr>
              <a:buFont typeface="Arial" charset="0"/>
              <a:buNone/>
            </a:pPr>
            <a:endParaRPr lang="ru-RU" dirty="0"/>
          </a:p>
          <a:p>
            <a:pPr algn="ctr">
              <a:buClr>
                <a:srgbClr val="000000"/>
              </a:buClr>
              <a:buFont typeface="Arial" charset="0"/>
              <a:buNone/>
            </a:pPr>
            <a:r>
              <a:rPr lang="ru-RU" sz="1600" dirty="0">
                <a:solidFill>
                  <a:schemeClr val="tx1"/>
                </a:solidFill>
              </a:rPr>
              <a:t>Все эти подходы требуют нестандартных форм урока, таких, как:</a:t>
            </a:r>
          </a:p>
          <a:p>
            <a:pPr algn="ctr">
              <a:buClr>
                <a:srgbClr val="000000"/>
              </a:buClr>
              <a:buFont typeface="Arial" charset="0"/>
              <a:buNone/>
            </a:pPr>
            <a:endParaRPr lang="ru-RU" sz="1600" dirty="0">
              <a:solidFill>
                <a:schemeClr val="tx1"/>
              </a:solidFill>
            </a:endParaRPr>
          </a:p>
          <a:p>
            <a:pPr>
              <a:buClr>
                <a:srgbClr val="000000"/>
              </a:buClr>
              <a:buFont typeface="Wingdings" pitchFamily="2" charset="2"/>
              <a:buChar char="v"/>
            </a:pPr>
            <a:r>
              <a:rPr lang="ru-RU" sz="1600" dirty="0">
                <a:solidFill>
                  <a:schemeClr val="tx1"/>
                </a:solidFill>
              </a:rPr>
              <a:t>дифференцированная работа </a:t>
            </a:r>
          </a:p>
          <a:p>
            <a:pPr>
              <a:buClr>
                <a:srgbClr val="000000"/>
              </a:buClr>
              <a:buFont typeface="Wingdings" pitchFamily="2" charset="2"/>
              <a:buChar char="v"/>
            </a:pPr>
            <a:r>
              <a:rPr lang="ru-RU" sz="1600" dirty="0">
                <a:solidFill>
                  <a:schemeClr val="tx1"/>
                </a:solidFill>
              </a:rPr>
              <a:t>создание проектов </a:t>
            </a:r>
          </a:p>
          <a:p>
            <a:pPr>
              <a:buClr>
                <a:srgbClr val="000000"/>
              </a:buClr>
              <a:buFont typeface="Wingdings" pitchFamily="2" charset="2"/>
              <a:buChar char="v"/>
            </a:pPr>
            <a:r>
              <a:rPr lang="ru-RU" sz="1600" dirty="0">
                <a:solidFill>
                  <a:schemeClr val="tx1"/>
                </a:solidFill>
              </a:rPr>
              <a:t>уроки с ИКТ </a:t>
            </a:r>
          </a:p>
          <a:p>
            <a:pPr>
              <a:buClr>
                <a:srgbClr val="000000"/>
              </a:buClr>
              <a:buFont typeface="Wingdings" pitchFamily="2" charset="2"/>
              <a:buChar char="v"/>
            </a:pPr>
            <a:r>
              <a:rPr lang="ru-RU" sz="1600" dirty="0">
                <a:solidFill>
                  <a:schemeClr val="tx1"/>
                </a:solidFill>
              </a:rPr>
              <a:t>урок-экскурсия </a:t>
            </a:r>
          </a:p>
          <a:p>
            <a:pPr>
              <a:buClr>
                <a:srgbClr val="000000"/>
              </a:buClr>
              <a:buFont typeface="Wingdings" pitchFamily="2" charset="2"/>
              <a:buChar char="v"/>
            </a:pPr>
            <a:r>
              <a:rPr lang="ru-RU" sz="1600" dirty="0">
                <a:solidFill>
                  <a:schemeClr val="tx1"/>
                </a:solidFill>
              </a:rPr>
              <a:t> ролевая игра </a:t>
            </a:r>
          </a:p>
          <a:p>
            <a:pPr>
              <a:buClr>
                <a:srgbClr val="000000"/>
              </a:buClr>
              <a:buFont typeface="Wingdings" pitchFamily="2" charset="2"/>
              <a:buChar char="v"/>
            </a:pPr>
            <a:r>
              <a:rPr lang="ru-RU" sz="1600" dirty="0">
                <a:solidFill>
                  <a:schemeClr val="tx1"/>
                </a:solidFill>
              </a:rPr>
              <a:t>интегрированный урок</a:t>
            </a:r>
          </a:p>
          <a:p>
            <a:pPr>
              <a:buClr>
                <a:srgbClr val="000000"/>
              </a:buClr>
              <a:buFont typeface="Arial" charset="0"/>
              <a:buNone/>
            </a:pPr>
            <a:endParaRPr lang="ru-RU" sz="1600" dirty="0"/>
          </a:p>
        </p:txBody>
      </p:sp>
      <p:pic>
        <p:nvPicPr>
          <p:cNvPr id="21506" name="Picture 2" descr="https://img5.goodfon.ru/original/1280x1024/3/89/kub-kubiki-gran-obe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2857510"/>
            <a:ext cx="2857488" cy="22859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 txBox="1">
            <a:spLocks noGrp="1"/>
          </p:cNvSpPr>
          <p:nvPr>
            <p:ph type="title"/>
          </p:nvPr>
        </p:nvSpPr>
        <p:spPr>
          <a:xfrm>
            <a:off x="928662" y="0"/>
            <a:ext cx="7020900" cy="750300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2A95B7"/>
              </a:buClr>
              <a:buFont typeface="Patrick Hand SC"/>
              <a:buNone/>
            </a:pPr>
            <a:r>
              <a:rPr lang="ru-RU" sz="3000" b="1" dirty="0" smtClean="0">
                <a:solidFill>
                  <a:schemeClr val="tx1"/>
                </a:solidFill>
                <a:latin typeface="Monotype Corsiva" pitchFamily="66" charset="0"/>
                <a:cs typeface="Arial" charset="0"/>
                <a:sym typeface="Patrick Hand SC"/>
              </a:rPr>
              <a:t>Проектный метод:</a:t>
            </a:r>
          </a:p>
        </p:txBody>
      </p:sp>
      <p:sp>
        <p:nvSpPr>
          <p:cNvPr id="29698" name="Текст 2"/>
          <p:cNvSpPr txBox="1">
            <a:spLocks noGrp="1"/>
          </p:cNvSpPr>
          <p:nvPr>
            <p:ph type="body" idx="1"/>
          </p:nvPr>
        </p:nvSpPr>
        <p:spPr>
          <a:xfrm>
            <a:off x="1000100" y="1000114"/>
            <a:ext cx="7020900" cy="2706900"/>
          </a:xfrm>
        </p:spPr>
        <p:txBody>
          <a:bodyPr>
            <a:noAutofit/>
          </a:bodyPr>
          <a:lstStyle/>
          <a:p>
            <a:pPr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1800" dirty="0" smtClean="0">
                <a:latin typeface="Sniglet"/>
                <a:cs typeface="Arial" charset="0"/>
                <a:sym typeface="Sniglet"/>
              </a:rPr>
              <a:t>-включает в себя интегрированную межкультурную работу;</a:t>
            </a:r>
          </a:p>
          <a:p>
            <a:pPr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1800" dirty="0" smtClean="0">
                <a:latin typeface="Sniglet"/>
                <a:cs typeface="Arial" charset="0"/>
                <a:sym typeface="Sniglet"/>
              </a:rPr>
              <a:t>-оказывает содействие социальному и культурному развитию;</a:t>
            </a:r>
          </a:p>
          <a:p>
            <a:pPr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1800" dirty="0" smtClean="0">
                <a:latin typeface="Sniglet"/>
                <a:cs typeface="Arial" charset="0"/>
                <a:sym typeface="Sniglet"/>
              </a:rPr>
              <a:t>-через привлечение к продуктивной деятельности дети могут ощутить  радость успеха;</a:t>
            </a:r>
          </a:p>
          <a:p>
            <a:pPr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1800" dirty="0" smtClean="0">
                <a:latin typeface="Sniglet"/>
                <a:cs typeface="Arial" charset="0"/>
                <a:sym typeface="Sniglet"/>
              </a:rPr>
              <a:t>-придает учебному процессу динамичность и привлекательность;</a:t>
            </a:r>
          </a:p>
          <a:p>
            <a:pPr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1800" dirty="0" smtClean="0">
                <a:latin typeface="Sniglet"/>
                <a:cs typeface="Arial" charset="0"/>
                <a:sym typeface="Sniglet"/>
              </a:rPr>
              <a:t>-проекты развивают независимость, так как дети учатся не только иметь свое собственное мнение, но и принимать решения;</a:t>
            </a:r>
          </a:p>
          <a:p>
            <a:pPr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1800" dirty="0" smtClean="0">
                <a:latin typeface="Sniglet"/>
                <a:cs typeface="Arial" charset="0"/>
                <a:sym typeface="Sniglet"/>
              </a:rPr>
              <a:t>-проект всесторонне развивает ребенка, обогащает его образовательный уровень</a:t>
            </a:r>
          </a:p>
          <a:p>
            <a:pPr eaLnBrk="1" hangingPunct="1">
              <a:spcAft>
                <a:spcPct val="0"/>
              </a:spcAft>
              <a:buClr>
                <a:srgbClr val="2A95B7"/>
              </a:buClr>
              <a:buNone/>
            </a:pPr>
            <a:r>
              <a:rPr lang="ru-RU" sz="1800" dirty="0" smtClean="0">
                <a:latin typeface="Sniglet"/>
                <a:cs typeface="Arial" charset="0"/>
                <a:sym typeface="Sniglet"/>
              </a:rPr>
              <a:t>-положительно влияет на эмоциональное развитие ребенка.</a:t>
            </a:r>
          </a:p>
          <a:p>
            <a:pPr eaLnBrk="1" hangingPunct="1">
              <a:spcAft>
                <a:spcPct val="0"/>
              </a:spcAft>
              <a:buClr>
                <a:srgbClr val="2A95B7"/>
              </a:buClr>
              <a:buFont typeface="Sniglet"/>
              <a:buNone/>
            </a:pPr>
            <a:endParaRPr lang="ru-RU" sz="1800" dirty="0" smtClean="0">
              <a:latin typeface="Sniglet"/>
              <a:cs typeface="Arial" charset="0"/>
              <a:sym typeface="Sniglet"/>
            </a:endParaRPr>
          </a:p>
          <a:p>
            <a:pPr eaLnBrk="1" hangingPunct="1">
              <a:spcAft>
                <a:spcPct val="0"/>
              </a:spcAft>
              <a:buClr>
                <a:srgbClr val="2A95B7"/>
              </a:buClr>
              <a:buFont typeface="Sniglet"/>
              <a:buChar char="+"/>
            </a:pPr>
            <a:endParaRPr lang="ru-RU" sz="1800" dirty="0" smtClean="0">
              <a:latin typeface="Sniglet"/>
              <a:cs typeface="Arial" charset="0"/>
              <a:sym typeface="Snigle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537</TotalTime>
  <Words>633</Words>
  <Application>Microsoft Office PowerPoint</Application>
  <PresentationFormat>Экран (16:9)</PresentationFormat>
  <Paragraphs>117</Paragraphs>
  <Slides>21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3" baseType="lpstr">
      <vt:lpstr>Arial</vt:lpstr>
      <vt:lpstr>Monotype Corsiva</vt:lpstr>
      <vt:lpstr>Patrick Hand SC</vt:lpstr>
      <vt:lpstr>Sniglet</vt:lpstr>
      <vt:lpstr>Cambria</vt:lpstr>
      <vt:lpstr>Wingdings 2</vt:lpstr>
      <vt:lpstr>Times New Roman</vt:lpstr>
      <vt:lpstr>Wingdings</vt:lpstr>
      <vt:lpstr>Perpetua</vt:lpstr>
      <vt:lpstr>Calibri</vt:lpstr>
      <vt:lpstr>Franklin Gothic Book</vt:lpstr>
      <vt:lpstr>Справедливость</vt:lpstr>
      <vt:lpstr>Основные аспекты работы педагога по выявлению и развитию одаренных детей среднего и старшего звена    </vt:lpstr>
      <vt:lpstr>Слайд 2</vt:lpstr>
      <vt:lpstr>Выявление детей, имеющих одаренность того или иного вида </vt:lpstr>
      <vt:lpstr>Слайд 4</vt:lpstr>
      <vt:lpstr>Система работы с одаренными детьми</vt:lpstr>
      <vt:lpstr>Слайд 6</vt:lpstr>
      <vt:lpstr>Материально-техническая база: </vt:lpstr>
      <vt:lpstr>Слайд 8</vt:lpstr>
      <vt:lpstr>Проектный метод:</vt:lpstr>
      <vt:lpstr>Технология критического мышления: методы и приемы</vt:lpstr>
      <vt:lpstr>Внеклассная деятельность по английскому языку   </vt:lpstr>
      <vt:lpstr>Создание проектов и презентаций</vt:lpstr>
      <vt:lpstr>Секрет успеха заключается в том, чтобы связать проект с реальной жизнью. Когда учащиеся осознают, что они имеют дело с «настоящими проблемами», уровень мотивации их участия в деятельности резко повышается. </vt:lpstr>
      <vt:lpstr>Конкурсы,  предметные олимпиады, викторины….  </vt:lpstr>
      <vt:lpstr>Международный конкурс по английскому языку   «BRITISH BULLDOG»</vt:lpstr>
      <vt:lpstr>Педагогическая позиция в отношении детской одаренности</vt:lpstr>
      <vt:lpstr>Основные принципы работы с одарёнными детьми</vt:lpstr>
      <vt:lpstr>Интеграция с другими предметами</vt:lpstr>
      <vt:lpstr>Межпредметные связи способствуют </vt:lpstr>
      <vt:lpstr>Слайд 20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работы с одаренными детьми на уроках английского языка и во внеурочной деятельности</dc:title>
  <dc:creator>Иван Панкин</dc:creator>
  <cp:lastModifiedBy>Пользователь</cp:lastModifiedBy>
  <cp:revision>62</cp:revision>
  <dcterms:modified xsi:type="dcterms:W3CDTF">2020-11-03T07:55:32Z</dcterms:modified>
</cp:coreProperties>
</file>