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7" r:id="rId2"/>
    <p:sldId id="256" r:id="rId3"/>
    <p:sldId id="283" r:id="rId4"/>
    <p:sldId id="295" r:id="rId5"/>
    <p:sldId id="296" r:id="rId6"/>
    <p:sldId id="297" r:id="rId7"/>
    <p:sldId id="298" r:id="rId8"/>
    <p:sldId id="299" r:id="rId9"/>
    <p:sldId id="300" r:id="rId10"/>
    <p:sldId id="301" r:id="rId11"/>
    <p:sldId id="302" r:id="rId12"/>
    <p:sldId id="303" r:id="rId13"/>
    <p:sldId id="304" r:id="rId14"/>
    <p:sldId id="305" r:id="rId15"/>
    <p:sldId id="307" r:id="rId16"/>
    <p:sldId id="30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0FE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9" d="100"/>
          <a:sy n="69" d="100"/>
        </p:scale>
        <p:origin x="119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4E16BA-3265-46A3-BCD4-A151C5B17B1C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DEFE18-7EA7-4CC4-9C61-E4193545FB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5304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162656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1560" y="476673"/>
            <a:ext cx="792088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i="1" dirty="0" smtClean="0">
                <a:solidFill>
                  <a:srgbClr val="7030A0"/>
                </a:solidFill>
              </a:rPr>
              <a:t>ФОРМИРОВАНИЕ ФУНКЦИОНАЛЬНОЙ ГРАМОТНОСТИ УЧАЩИХСЯ НА УРОКАХ КУБАНОВЕДЕНИЯ</a:t>
            </a:r>
            <a:endParaRPr lang="ru-RU" sz="4800" dirty="0"/>
          </a:p>
        </p:txBody>
      </p:sp>
      <p:sp>
        <p:nvSpPr>
          <p:cNvPr id="2" name="TextBox 1"/>
          <p:cNvSpPr txBox="1"/>
          <p:nvPr/>
        </p:nvSpPr>
        <p:spPr>
          <a:xfrm>
            <a:off x="8460432" y="6381328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979712" y="5157192"/>
            <a:ext cx="32403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Учитель начальных классов МБОУ СОШ № 17 </a:t>
            </a:r>
          </a:p>
          <a:p>
            <a:pPr algn="ctr"/>
            <a:r>
              <a:rPr lang="ru-RU" dirty="0" smtClean="0"/>
              <a:t>им. П.Ф. </a:t>
            </a:r>
            <a:r>
              <a:rPr lang="ru-RU" dirty="0" err="1" smtClean="0"/>
              <a:t>Ризеля</a:t>
            </a:r>
            <a:r>
              <a:rPr lang="ru-RU" dirty="0" smtClean="0"/>
              <a:t> </a:t>
            </a:r>
          </a:p>
          <a:p>
            <a:pPr algn="ctr"/>
            <a:r>
              <a:rPr lang="ru-RU" dirty="0" smtClean="0"/>
              <a:t>Пасечная Марина </a:t>
            </a:r>
            <a:r>
              <a:rPr lang="ru-RU" dirty="0" smtClean="0"/>
              <a:t>Владимировна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2603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95536" y="1484784"/>
            <a:ext cx="8352928" cy="4799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200" b="1" u="sng" dirty="0" smtClean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Методы </a:t>
            </a:r>
            <a:r>
              <a:rPr lang="ru-RU" sz="3200" b="1" u="sng" dirty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презентации учебного материала</a:t>
            </a:r>
            <a:endParaRPr lang="ru-RU" sz="3200" dirty="0">
              <a:solidFill>
                <a:srgbClr val="00B0F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3200" dirty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Такие методы, как «Инфо-</a:t>
            </a:r>
            <a:r>
              <a:rPr lang="ru-RU" sz="3200" dirty="0" err="1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угадайка</a:t>
            </a:r>
            <a:r>
              <a:rPr lang="ru-RU" sz="3200" dirty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», «Инфо-</a:t>
            </a:r>
            <a:r>
              <a:rPr lang="ru-RU" sz="3200" dirty="0" err="1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шотик</a:t>
            </a:r>
            <a:r>
              <a:rPr lang="ru-RU" sz="3200" dirty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», «Кластер», «Научный эксперимент», «Золотой ключик» и др. позволяют эффективно сориентировать обучающихся в теме, сообщить информацию, необходимую для плодотворной самостоятельной работы, представить им основные направления движения для работы с новым материалом.</a:t>
            </a:r>
            <a:endParaRPr lang="ru-RU" sz="3200" dirty="0">
              <a:solidFill>
                <a:srgbClr val="00B0F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5168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1520" y="2996952"/>
            <a:ext cx="8784976" cy="2839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 «Кластер»</a:t>
            </a:r>
            <a:endParaRPr lang="ru-RU" sz="24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Учитель в ходе объяснения нового материала записывает четко и печатными буквами основные мысли на заранее приготовленных цветных карточках и приклеивает их на большой плакат к доске. Таким образом, ученики могут визуально следить за ходом его мыслей. На плакате появляется краткий конспект, который помогает при выполнении заданий по карточкам.</a:t>
            </a:r>
            <a:endParaRPr lang="ru-RU" sz="24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0" t="26901" r="12988" b="3801"/>
          <a:stretch/>
        </p:blipFill>
        <p:spPr>
          <a:xfrm>
            <a:off x="2083126" y="6788"/>
            <a:ext cx="4752528" cy="3045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97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1520" y="2924944"/>
            <a:ext cx="8784976" cy="3319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 «Инфо-</a:t>
            </a:r>
            <a:r>
              <a:rPr lang="ru-RU" sz="28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шотик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28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Ребята разбиваются на группы, разбирают цветные маркеры (можно цветные ручки). Учитель демонстрирует мультимедийную презентацию, например, по теме </a:t>
            </a:r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Красная книга Кубани</a:t>
            </a:r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». </a:t>
            </a: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Учащиеся смотрят, слушают и записывают </a:t>
            </a:r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основное, </a:t>
            </a: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считают </a:t>
            </a:r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важным</a:t>
            </a: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75" t="20601" r="22438" b="15350"/>
          <a:stretch/>
        </p:blipFill>
        <p:spPr>
          <a:xfrm>
            <a:off x="2843808" y="78506"/>
            <a:ext cx="3240360" cy="2707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853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9512" y="3140968"/>
            <a:ext cx="8712968" cy="3234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 «На линии огня»</a:t>
            </a:r>
            <a:endParaRPr lang="ru-RU" sz="24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Ученики делятся на две команды. Одна команда отвечает за аргумент «за», другая за аргумент «против». Команды начинают дискуссию по предлагаемому преподавателем вопросу. Одни называют только доводы в пользу, другие – против этого. Каждый старается убедить противника в своей правоте. Через 2-4 минуты противники меняются местами и меняют аргументацию на противоположную.</a:t>
            </a:r>
            <a:endParaRPr lang="ru-RU" sz="24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76" t="38450" r="12200" b="18500"/>
          <a:stretch/>
        </p:blipFill>
        <p:spPr>
          <a:xfrm>
            <a:off x="2771800" y="188640"/>
            <a:ext cx="4464496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494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511" y="0"/>
            <a:ext cx="9144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67544" y="4293096"/>
            <a:ext cx="8424936" cy="2048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 «Все дело в шляпе»</a:t>
            </a:r>
            <a:endParaRPr lang="ru-RU" sz="24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Учащиеся передают друг другу шляпу (другой предмет), по сигналу учителя тот, у кого осталась шляпа (другой предмет), анализирует свою работу на уроке или ставит оценку тем, кто работал у доски, и обосновывает ее.</a:t>
            </a:r>
            <a:endParaRPr lang="ru-RU" sz="24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84784"/>
            <a:ext cx="3275856" cy="24568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6" t="14300" r="24800" b="22700"/>
          <a:stretch/>
        </p:blipFill>
        <p:spPr>
          <a:xfrm>
            <a:off x="4542489" y="1525098"/>
            <a:ext cx="3888432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947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34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59832" y="1480774"/>
            <a:ext cx="5616624" cy="4358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ru-RU" sz="6600" b="1" cap="all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19685" dist="12700" dir="5400000" algn="tl" rotWithShape="0">
                    <a:srgbClr val="0F6FC6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спасибо за внимание!</a:t>
            </a:r>
            <a:endParaRPr lang="ru-RU" sz="6600" b="1" cap="all" dirty="0">
              <a:ln>
                <a:solidFill>
                  <a:srgbClr val="002060"/>
                </a:solidFill>
              </a:ln>
              <a:solidFill>
                <a:srgbClr val="0070C0"/>
              </a:solidFill>
              <a:effectLst>
                <a:outerShdw blurRad="19685" dist="12700" dir="5400000" algn="tl" rotWithShape="0">
                  <a:srgbClr val="0F6FC6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  <a:p>
            <a:pPr lvl="0">
              <a:spcBef>
                <a:spcPct val="20000"/>
              </a:spcBef>
              <a:buClr>
                <a:srgbClr val="0BD0D9"/>
              </a:buClr>
              <a:buSzPct val="95000"/>
            </a:pPr>
            <a:endParaRPr lang="ru-RU" sz="6600" dirty="0">
              <a:ln>
                <a:solidFill>
                  <a:srgbClr val="002060"/>
                </a:solidFill>
              </a:ln>
              <a:solidFill>
                <a:srgbClr val="0070C0"/>
              </a:solidFill>
              <a:latin typeface="Constantia"/>
            </a:endParaRPr>
          </a:p>
        </p:txBody>
      </p:sp>
      <p:pic>
        <p:nvPicPr>
          <p:cNvPr id="4" name="Рисунок 3" descr="http://img-fotki.yandex.ru/get/4409/47407354.26c/0_8daf9_b6e7f0fd_M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437" y="2996952"/>
            <a:ext cx="2562225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32618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Desktop\0099209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15616" y="1916832"/>
            <a:ext cx="7560840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Arial Narrow" pitchFamily="34" charset="0"/>
              </a:rPr>
              <a:t>Скажи мне, и я забуду. </a:t>
            </a:r>
            <a:br>
              <a:rPr lang="ru-RU" sz="3200" b="1" dirty="0">
                <a:latin typeface="Arial Narrow" pitchFamily="34" charset="0"/>
              </a:rPr>
            </a:br>
            <a:r>
              <a:rPr lang="ru-RU" sz="3200" b="1" dirty="0">
                <a:latin typeface="Arial Narrow" pitchFamily="34" charset="0"/>
              </a:rPr>
              <a:t>Покажи мне, - я смогу запомнить. </a:t>
            </a:r>
            <a:br>
              <a:rPr lang="ru-RU" sz="3200" b="1" dirty="0">
                <a:latin typeface="Arial Narrow" pitchFamily="34" charset="0"/>
              </a:rPr>
            </a:br>
            <a:r>
              <a:rPr lang="ru-RU" sz="3200" b="1" dirty="0">
                <a:latin typeface="Arial Narrow" pitchFamily="34" charset="0"/>
              </a:rPr>
              <a:t>Позволь мне это сделать самому,</a:t>
            </a:r>
            <a:br>
              <a:rPr lang="ru-RU" sz="3200" b="1" dirty="0">
                <a:latin typeface="Arial Narrow" pitchFamily="34" charset="0"/>
              </a:rPr>
            </a:br>
            <a:r>
              <a:rPr lang="ru-RU" sz="3200" b="1" dirty="0">
                <a:latin typeface="Arial Narrow" pitchFamily="34" charset="0"/>
              </a:rPr>
              <a:t>и это станет моим навсегда". </a:t>
            </a:r>
            <a:br>
              <a:rPr lang="ru-RU" sz="3200" b="1" dirty="0">
                <a:latin typeface="Arial Narrow" pitchFamily="34" charset="0"/>
              </a:rPr>
            </a:br>
            <a:r>
              <a:rPr lang="ru-RU" sz="2400" i="1" dirty="0">
                <a:latin typeface="Arial Narrow" pitchFamily="34" charset="0"/>
              </a:rPr>
              <a:t>Древняя мудрость 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8604448" y="6453336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359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4" descr="фин ПОДЛОЖКА 1 коп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140295"/>
            <a:ext cx="1656184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ru-RU" sz="1900" dirty="0"/>
          </a:p>
        </p:txBody>
      </p:sp>
      <p:sp>
        <p:nvSpPr>
          <p:cNvPr id="3" name="TextBox 2"/>
          <p:cNvSpPr txBox="1"/>
          <p:nvPr/>
        </p:nvSpPr>
        <p:spPr>
          <a:xfrm>
            <a:off x="8748464" y="6453336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1700808"/>
            <a:ext cx="7344816" cy="3056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Проблема: Как же развивать у обучающихся в начальной школе функциональную грамотность по </a:t>
            </a:r>
            <a:r>
              <a:rPr lang="ru-RU" sz="36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кубановедению</a:t>
            </a: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чтобы достичь требований результатов ФГОС?</a:t>
            </a:r>
            <a:endParaRPr lang="ru-RU" sz="36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6285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71600" y="1340768"/>
            <a:ext cx="7416824" cy="4229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750"/>
              </a:spcAft>
            </a:pP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Основы функциональной грамотности закладываются в начальной школе:</a:t>
            </a:r>
            <a:endParaRPr lang="ru-RU" sz="24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750"/>
              </a:spcAft>
            </a:pP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здесь  идет интенсивное обучение различным видам речевой деятельности – письму и чтению, говорению и слушанию. </a:t>
            </a:r>
            <a:endParaRPr lang="ru-RU" sz="2400" b="1" i="1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750"/>
              </a:spcAft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начальном этапе обучения главное – развивать умение каждого ребенка мыслить с помощью таких логических приемов, как анализ, синтез, сравнение, обобщение, классификация, умозаключение, систематизация, </a:t>
            </a:r>
            <a:r>
              <a:rPr lang="ru-RU" sz="24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сериация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отрицание, ограничение. </a:t>
            </a:r>
            <a:endParaRPr lang="ru-RU" sz="24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067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1700808"/>
            <a:ext cx="9144000" cy="4644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750"/>
              </a:spcAft>
            </a:pPr>
            <a:r>
              <a:rPr lang="ru-RU" sz="2400" b="1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Базовым навыком функциональной грамотности является читательская грамотность</a:t>
            </a:r>
            <a: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 современном обществе умение работать с информацией (читать, прежде всего) становится обязательным условием успешности.</a:t>
            </a:r>
            <a:endParaRPr lang="ru-RU" sz="2400" dirty="0">
              <a:solidFill>
                <a:srgbClr val="00B05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750"/>
              </a:spcAft>
            </a:pPr>
            <a: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Важное внимание важно уделять развитию осознанности чтения.  </a:t>
            </a:r>
            <a:endParaRPr lang="ru-RU" sz="2400" dirty="0">
              <a:solidFill>
                <a:srgbClr val="00B05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Осознанное чтение является основой саморазвития личности – грамотно читающий человек понимает текст, размышляет над его содержанием, легко излагает свои мысли, свободно общается. Осознанное чтение создает базу не только для успешности на уроках </a:t>
            </a:r>
            <a:r>
              <a:rPr lang="ru-RU" sz="2400" dirty="0" err="1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кубановедения</a:t>
            </a:r>
            <a: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но и является гарантией успеха в любой предметной области, основой развития ключевых компетентностей.</a:t>
            </a:r>
            <a:endParaRPr lang="ru-RU" sz="2400" dirty="0">
              <a:solidFill>
                <a:srgbClr val="00B05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811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39552" y="1700808"/>
            <a:ext cx="8424936" cy="4756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u="sng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Часть 1.</a:t>
            </a:r>
            <a: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Начало образовательного мероприятия: </a:t>
            </a:r>
            <a:endParaRPr lang="ru-RU" sz="2400" dirty="0">
              <a:solidFill>
                <a:srgbClr val="00B05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1)приветствие, 2)вхождение в тему, 3)определение ожиданий (опасений) обучающихся.</a:t>
            </a:r>
            <a:endParaRPr lang="ru-RU" sz="2400" dirty="0">
              <a:solidFill>
                <a:srgbClr val="00B05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u="sng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Часть 2</a:t>
            </a:r>
            <a: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Работа над темой:</a:t>
            </a:r>
            <a:endParaRPr lang="ru-RU" sz="2400" dirty="0">
              <a:solidFill>
                <a:srgbClr val="00B05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1)закрепление изученного (проверка домашнего задания), 2)презентация учебного материала (интерактивная лекция (</a:t>
            </a:r>
            <a:r>
              <a:rPr lang="ru-RU" sz="2400" dirty="0" err="1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инпут</a:t>
            </a:r>
            <a: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)), 3)организация самостоятельной работы над темой (проработка содержания темы).</a:t>
            </a:r>
            <a:endParaRPr lang="ru-RU" sz="2400" dirty="0">
              <a:solidFill>
                <a:srgbClr val="00B05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u="sng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Часть 3. </a:t>
            </a:r>
            <a: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Завершение образовательного мероприятия:</a:t>
            </a:r>
            <a:endParaRPr lang="ru-RU" sz="2400" dirty="0">
              <a:solidFill>
                <a:srgbClr val="00B05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1)эмоциональная разрядка (разминка, релаксация), 2)подведение итогов (рефлексия).</a:t>
            </a:r>
            <a:b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endParaRPr lang="ru-RU" sz="2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523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9512" y="1340769"/>
            <a:ext cx="5616624" cy="4419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 «Приветствие». </a:t>
            </a:r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Поприветствовать друг друга, обеспечив хорошее настроение.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Повернуться в группе друг к другу, пожать руку и сказать добрые слова приветствия. 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spc="15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 «Поздоровайся глазами».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Ребята должны поздороваться с учителем и друг с другом не словами, а молча - глазами. При этом постараться глазами показать, какое у них сегодня настроение.</a:t>
            </a:r>
            <a:endParaRPr lang="ru-RU" sz="2400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37" t="20601" b="22700"/>
          <a:stretch/>
        </p:blipFill>
        <p:spPr>
          <a:xfrm>
            <a:off x="5951984" y="2708920"/>
            <a:ext cx="3192016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94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1520" y="1700808"/>
            <a:ext cx="8712968" cy="3715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</a:t>
            </a:r>
            <a:r>
              <a:rPr lang="ru-RU" sz="22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 </a:t>
            </a:r>
            <a:r>
              <a:rPr lang="ru-RU" sz="22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«Инструментальный  </a:t>
            </a:r>
            <a:r>
              <a:rPr lang="ru-RU" sz="2200" b="1" dirty="0" err="1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пазл</a:t>
            </a:r>
            <a:r>
              <a:rPr lang="ru-RU" sz="22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2200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200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На </a:t>
            </a:r>
            <a:r>
              <a:rPr lang="ru-RU" sz="2200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общем столе в произвольном порядке </a:t>
            </a:r>
            <a:r>
              <a:rPr lang="ru-RU" sz="2200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</a:t>
            </a:r>
            <a:r>
              <a:rPr lang="ru-RU" sz="2200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расположены гербарии следующих растений: клевер, рожь, пшеница, вьюнок. Учитель </a:t>
            </a:r>
            <a:r>
              <a:rPr lang="ru-RU" sz="2200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озвучивает </a:t>
            </a:r>
            <a:r>
              <a:rPr lang="ru-RU" sz="2200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гербарии</a:t>
            </a:r>
            <a:r>
              <a:rPr lang="ru-RU" sz="2200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2200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Обучающимся предлагается найти </a:t>
            </a:r>
            <a:r>
              <a:rPr lang="ru-RU" sz="2200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лишнее растение </a:t>
            </a:r>
            <a:r>
              <a:rPr lang="ru-RU" sz="2200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ответить на вопросы: «Почему этот </a:t>
            </a:r>
            <a:r>
              <a:rPr lang="ru-RU" sz="2200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гербарий</a:t>
            </a:r>
            <a:r>
              <a:rPr lang="ru-RU" sz="2200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лишний? Для чего могут быть использованы оставшиеся </a:t>
            </a:r>
            <a:r>
              <a:rPr lang="ru-RU" sz="2200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растения</a:t>
            </a:r>
            <a:r>
              <a:rPr lang="ru-RU" sz="2200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?»</a:t>
            </a:r>
            <a:r>
              <a:rPr lang="ru-RU" sz="2200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 </a:t>
            </a:r>
            <a:r>
              <a:rPr lang="ru-RU" sz="2200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200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Затем учитель спрашивает у класса: «Как вы думаете, какова тема сегодняшнего урока? Каковы цели нашего урока?»   (учащиеся формулируют тему урока, озвучивают цели, учитель при необходимости дополняет ответы ребят</a:t>
            </a:r>
            <a:r>
              <a:rPr lang="ru-RU" sz="2200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         </a:t>
            </a:r>
            <a:endParaRPr lang="ru-RU" sz="2200" dirty="0">
              <a:solidFill>
                <a:srgbClr val="7030A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6" t="11151" r="9838" b="3801"/>
          <a:stretch/>
        </p:blipFill>
        <p:spPr>
          <a:xfrm>
            <a:off x="241517" y="0"/>
            <a:ext cx="3329181" cy="2386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238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95536" y="3356992"/>
            <a:ext cx="8280920" cy="3234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 «Ладошки»</a:t>
            </a:r>
            <a:endParaRPr lang="ru-RU" sz="24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Материалы: лист бумаги А4, маркеры, ручки</a:t>
            </a:r>
            <a:endParaRPr lang="ru-RU" sz="24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Проведение: участникам предлагается обвести свою ладонь на листе бумаги. </a:t>
            </a:r>
            <a:endParaRPr lang="ru-RU" sz="24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листе, на каждом пальчике,  нужно написать ответ на вопрос: «Чего я ожидаю от урока?»  Ответы зачитываются вслух.  Затем листы прикрепляются к ватману на доске до окончания урока.</a:t>
            </a:r>
            <a:endParaRPr lang="ru-RU" sz="24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01" r="54200" b="9401"/>
          <a:stretch/>
        </p:blipFill>
        <p:spPr>
          <a:xfrm rot="5400000">
            <a:off x="3733639" y="-485167"/>
            <a:ext cx="2016224" cy="4659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906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1409</TotalTime>
  <Words>657</Words>
  <Application>Microsoft Office PowerPoint</Application>
  <PresentationFormat>Экран (4:3)</PresentationFormat>
  <Paragraphs>41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Arial Narrow</vt:lpstr>
      <vt:lpstr>Calibri</vt:lpstr>
      <vt:lpstr>Constantia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Цымбал Дмитрий</cp:lastModifiedBy>
  <cp:revision>70</cp:revision>
  <dcterms:created xsi:type="dcterms:W3CDTF">2016-08-22T17:43:01Z</dcterms:created>
  <dcterms:modified xsi:type="dcterms:W3CDTF">2022-03-21T13:34:39Z</dcterms:modified>
</cp:coreProperties>
</file>