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2" r:id="rId3"/>
    <p:sldId id="274" r:id="rId4"/>
    <p:sldId id="273" r:id="rId5"/>
    <p:sldId id="258" r:id="rId6"/>
    <p:sldId id="261" r:id="rId7"/>
    <p:sldId id="263" r:id="rId8"/>
    <p:sldId id="264" r:id="rId9"/>
    <p:sldId id="267" r:id="rId10"/>
    <p:sldId id="260" r:id="rId11"/>
    <p:sldId id="256" r:id="rId12"/>
    <p:sldId id="257" r:id="rId13"/>
    <p:sldId id="259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Пособие для артикуляционной гимнастики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46031" y="-405173"/>
            <a:ext cx="5328592" cy="8964490"/>
          </a:xfrm>
        </p:spPr>
      </p:pic>
    </p:spTree>
    <p:extLst>
      <p:ext uri="{BB962C8B-B14F-4D97-AF65-F5344CB8AC3E}">
        <p14:creationId xmlns:p14="http://schemas.microsoft.com/office/powerpoint/2010/main" val="3236313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ИГРОВОЕ ПОСОБИЕ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12776"/>
            <a:ext cx="9144000" cy="5445224"/>
          </a:xfrm>
        </p:spPr>
      </p:pic>
    </p:spTree>
    <p:extLst>
      <p:ext uri="{BB962C8B-B14F-4D97-AF65-F5344CB8AC3E}">
        <p14:creationId xmlns:p14="http://schemas.microsoft.com/office/powerpoint/2010/main" val="47569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4533"/>
            <a:ext cx="9144000" cy="5433467"/>
          </a:xfrm>
        </p:spPr>
      </p:pic>
    </p:spTree>
    <p:extLst>
      <p:ext uri="{BB962C8B-B14F-4D97-AF65-F5344CB8AC3E}">
        <p14:creationId xmlns:p14="http://schemas.microsoft.com/office/powerpoint/2010/main" val="216897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40768"/>
            <a:ext cx="9144000" cy="5517232"/>
          </a:xfrm>
        </p:spPr>
      </p:pic>
    </p:spTree>
    <p:extLst>
      <p:ext uri="{BB962C8B-B14F-4D97-AF65-F5344CB8AC3E}">
        <p14:creationId xmlns:p14="http://schemas.microsoft.com/office/powerpoint/2010/main" val="51156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ПОСОБИЕ ДЛЯ МЕЛКОЙ </a:t>
            </a:r>
            <a:r>
              <a:rPr lang="ru-RU" sz="3100" dirty="0" smtClean="0"/>
              <a:t>МОТОРИКИ </a:t>
            </a:r>
            <a:r>
              <a:rPr lang="ru-RU" dirty="0" smtClean="0"/>
              <a:t>«Подводный мир»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12776"/>
            <a:ext cx="9144000" cy="5445224"/>
          </a:xfrm>
        </p:spPr>
      </p:pic>
    </p:spTree>
    <p:extLst>
      <p:ext uri="{BB962C8B-B14F-4D97-AF65-F5344CB8AC3E}">
        <p14:creationId xmlns:p14="http://schemas.microsoft.com/office/powerpoint/2010/main" val="356200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764815"/>
            <a:ext cx="6360707" cy="477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Полина\Desktop\садик (1)\IMG_20190116_1521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74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646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490066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200" b="1" dirty="0">
                <a:solidFill>
                  <a:srgbClr val="000000"/>
                </a:solidFill>
                <a:ea typeface="+mn-ea"/>
                <a:cs typeface="Times New Roman"/>
              </a:rPr>
              <a:t>ПОСОБИЕ «ПОДВОДНЫЙ МИР»</a:t>
            </a:r>
            <a: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32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5534075"/>
          </a:xfrm>
        </p:spPr>
        <p:txBody>
          <a:bodyPr>
            <a:noAutofit/>
          </a:bodyPr>
          <a:lstStyle/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1.Многофункционально</a:t>
            </a: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;</a:t>
            </a:r>
            <a:endParaRPr lang="ru-RU" sz="1400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2.Способствует развитию познавательных процессов: мышления, внимания, памяти, координации зрительного и тактильного анализаторов, мелкой моторики, а также восприятия и воображения. На панно расположено множество предметов, стимулирующих прикосновение к ним, действия с ними, исследование поверхностей, создавая опыт тактильных ощущений;</a:t>
            </a:r>
            <a:endParaRPr lang="ru-RU" sz="1400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3.Может быть гибко использовано в соответствии с замыслом ребенка, сюжетом игры в разных функциях, способствуя развитию творчества;</a:t>
            </a:r>
            <a:endParaRPr lang="ru-RU" sz="1400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4. Может применяться в совместной деятельности; </a:t>
            </a:r>
            <a:endParaRPr lang="ru-RU" sz="1400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5. Подходит для использования одновременно подгруппой воспитанников, с участием взрослого как играющего партнера, и инициирует совместные действия;</a:t>
            </a:r>
            <a:endParaRPr lang="ru-RU" sz="1400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6.Обладает дидактическими свойствами, так как несет в себе способы обучения ребенка конструированию, ознакомлению с цветом, формой и размером. </a:t>
            </a:r>
            <a:endParaRPr lang="ru-RU" sz="1400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7.Дидактическое пособие подходит для обыгрывания сюжетов, создания проблемных ситуаций на занятиях, для индивидуальной работы с детьми, а также служит прекрасным интерьером групповой комнаты.</a:t>
            </a:r>
            <a:endParaRPr lang="ru-RU" sz="1400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8.Работа с пособием «Подводный мир» помогает дошкольникам расширить знания о животных, растениях, живущих под водой, знакомит с их средой обитания. Способствует развитию тактильного восприятия, учит анализировать объекты, выделять их существенные признаки.</a:t>
            </a:r>
            <a:endParaRPr lang="ru-RU" sz="1400" dirty="0">
              <a:ea typeface="Calibri"/>
              <a:cs typeface="Times New Roman"/>
            </a:endParaRPr>
          </a:p>
          <a:p>
            <a:pPr eaLnBrk="0" fontAlgn="base" hangingPunc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cs typeface="Times New Roman"/>
              </a:rPr>
              <a:t>Многофункциональное дидактическое пособие «Подводный мир» предназначено для индивидуальных и подгрупповых занятий с детьми 2-6 лет, педагогов и родителей.</a:t>
            </a:r>
            <a:endParaRPr lang="ru-RU" sz="1400" dirty="0">
              <a:ea typeface="Calibri"/>
              <a:cs typeface="Times New Roman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9884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600" dirty="0">
                <a:solidFill>
                  <a:srgbClr val="000000"/>
                </a:solidFill>
                <a:ea typeface="+mn-ea"/>
                <a:cs typeface="+mn-cs"/>
              </a:rPr>
              <a:t>Пояснительная </a:t>
            </a:r>
            <a:r>
              <a:rPr lang="ru-RU" sz="3600" dirty="0" smtClean="0">
                <a:solidFill>
                  <a:srgbClr val="000000"/>
                </a:solidFill>
                <a:ea typeface="+mn-ea"/>
                <a:cs typeface="+mn-cs"/>
              </a:rPr>
              <a:t>записка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Autofit/>
          </a:bodyPr>
          <a:lstStyle/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Мелкая </a:t>
            </a:r>
            <a:r>
              <a:rPr 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моторика – это совокупность скоординированных действий нервной, мышечной и костной систем, часто в сочетании со зрительной системой в выполнении мелких и точных движений кистями и пальцами рук.</a:t>
            </a:r>
            <a:endParaRPr lang="ru-RU" sz="1800" dirty="0">
              <a:latin typeface="Times New Roman"/>
              <a:ea typeface="Times New Roman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Развитие мелкой моторики необходимо не только для выполнения каких-либо повседневных действий, но и стимуляции мозговой деятельности и для развития интеллектуальных способностей. Так же установлено, что уже к 6-7 годам в основном заканчивается созревание соответствующих зон головного мозга, развитие мелких мышц кисти. Из этого следует что начинать работу в данном направлении необходимо с двух лет, так как это самый благоприятный период для развития ребенка, когда кора больших полушарий окончательно еще не сформирована.</a:t>
            </a:r>
            <a:endParaRPr lang="ru-RU" sz="1800" dirty="0">
              <a:latin typeface="Times New Roman"/>
              <a:ea typeface="Times New Roman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cs typeface="Times New Roman"/>
              </a:rPr>
              <a:t>          Развитие у ребенка мелкой моторики важно еще и потому, что ему в дальнейшем потребуется использовать точные скоординированные движения: одеваться и обуваться, рисовать и писать, держать в руках ложку, кисточку или карандаш. Мелкая моторика напрямую развивает такие необходимо важные процессы, как воображение, внимание, наблюдательность, память (зрительную и двигательную), мышление, словарный запас ребенка, координация движений. Именно мелкая моторика на раннем этапе жизни отражает развитие ребенка и его интеллектуальные способности. От того, насколько ребенок сможет управлять своими пальчиками в раннем возрасте, в дальнейшем зависит его развитие и, конечно, качество жизни. </a:t>
            </a:r>
            <a:endParaRPr lang="ru-RU" sz="1800" dirty="0">
              <a:latin typeface="Times New Roman"/>
              <a:ea typeface="Times New Roman"/>
              <a:cs typeface="Times New Roman"/>
            </a:endParaRP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389310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600" b="1" dirty="0" smtClean="0">
                <a:solidFill>
                  <a:srgbClr val="000000"/>
                </a:solidFill>
                <a:ea typeface="+mn-ea"/>
                <a:cs typeface="Times New Roman"/>
              </a:rPr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70000" lnSpcReduction="20000"/>
          </a:bodyPr>
          <a:lstStyle/>
          <a:p>
            <a:pPr fontAlgn="base">
              <a:spcBef>
                <a:spcPts val="335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Актуальность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этого пособия в том, что оно имеет развивающее, обучающее и воспитывающее значения. Его можно использовать во всех образовательных областях для разных возрастных категорий детей.</a:t>
            </a:r>
            <a:endParaRPr lang="ru-RU" sz="2800" dirty="0">
              <a:latin typeface="Times New Roman"/>
              <a:ea typeface="Times New Roman"/>
            </a:endParaRPr>
          </a:p>
          <a:p>
            <a:pPr fontAlgn="base">
              <a:spcBef>
                <a:spcPts val="335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Включение пособия «Подводный мир»  в содержание непосредственно организованной деятельности помогает формировать у дошкольников новые знания и закреплять уже усвоенный материал. Непосредственное рассматривание помогает закрепить строение рыбки и уточнить такие понятия как «туловище», «хвост», «плавники», «чешуя». Плоскостные изображения  рыб, морских обитателей могут быть использованы в качестве зрительного ряда, а также для закрепления количественного и порядкового счёта. </a:t>
            </a:r>
            <a:endParaRPr lang="ru-RU" sz="2800" dirty="0">
              <a:latin typeface="Times New Roman"/>
              <a:ea typeface="Times New Roman"/>
            </a:endParaRPr>
          </a:p>
          <a:p>
            <a:pPr fontAlgn="base">
              <a:spcBef>
                <a:spcPts val="335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Использование пособия в индивидуальной работе также результативно. Такие понятия как «выше», «ниже», «право», «лево» лучше усваиваются детьми, если они практически выполняют действия. 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216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fontScale="25000" lnSpcReduction="20000"/>
          </a:bodyPr>
          <a:lstStyle/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b="1" dirty="0">
                <a:solidFill>
                  <a:srgbClr val="000000"/>
                </a:solidFill>
                <a:latin typeface="Times New Roman"/>
              </a:rPr>
              <a:t>ЦЕЛЬ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Цель : Содействие в познании окружающего мира детьми дошкольного возраста посредством  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наглядно-демонстрационного пособия «Подводный мир».</a:t>
            </a:r>
            <a:endParaRPr lang="ru-RU" sz="72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7200" b="1" dirty="0">
                <a:solidFill>
                  <a:srgbClr val="000000"/>
                </a:solidFill>
                <a:ea typeface="+mj-ea"/>
                <a:cs typeface="Times New Roman"/>
              </a:rPr>
              <a:t>ЗАДАЧИ</a:t>
            </a:r>
            <a:endParaRPr lang="ru-RU" sz="7200" dirty="0">
              <a:ea typeface="Calibri"/>
              <a:cs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1.	Знакомство детей с окружающим подводным миром;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2.	Активизация и актуализация словаря по теме «Морские обитатели»;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3.	Развитие связной речи дошкольников;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4.	Развитие грамматического строя речи (предложно-падежные конструкции, </a:t>
            </a:r>
            <a:r>
              <a:rPr lang="ru-RU" sz="7200" dirty="0" smtClean="0">
                <a:solidFill>
                  <a:srgbClr val="000000"/>
                </a:solidFill>
                <a:latin typeface="Times New Roman"/>
              </a:rPr>
              <a:t>притяжательные и </a:t>
            </a:r>
            <a:r>
              <a:rPr lang="ru-RU" sz="7200" dirty="0">
                <a:solidFill>
                  <a:srgbClr val="000000"/>
                </a:solidFill>
                <a:latin typeface="Times New Roman"/>
              </a:rPr>
              <a:t>относительные прилагательные, словообразование и словоизменение);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5.	Развитие интонационной стороны речи;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6.	Учить отгадывать загадки;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7.	Учить согласовывать в предложении существительные с числительными, с прилагательными; образовывать множественное число;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8.	Развитие мышления, памяти, воображения;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9.	Развитие творческого потенциала детей;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10.	Учить составлять композицию, развивать чувство цвета;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11.	Развитие навыков пространственной ориентировки: слева, справа, вверху, внизу, впереди, вперед, за, между, рядом;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12.	Развитие тактильных ощущений;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13.	Обучение счету;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14.	Воспитывать бережное отношение к природе;</a:t>
            </a:r>
            <a:endParaRPr lang="ru-RU" sz="72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7200" dirty="0">
                <a:solidFill>
                  <a:srgbClr val="000000"/>
                </a:solidFill>
                <a:latin typeface="Times New Roman"/>
              </a:rPr>
              <a:t>15.	Развивать мелкую моторику рук.</a:t>
            </a:r>
            <a:endParaRPr lang="ru-RU" sz="72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262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4807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cs typeface="Times New Roman"/>
              </a:rPr>
              <a:t>ПРИМЕРНЫЕ ДИДАКТИЧЕСКИЕ ИГРЫ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248472"/>
          </a:xfrm>
        </p:spPr>
        <p:txBody>
          <a:bodyPr>
            <a:normAutofit fontScale="25000" lnSpcReduction="20000"/>
          </a:bodyPr>
          <a:lstStyle/>
          <a:p>
            <a:pPr marL="0" indent="0" eaLnBrk="0" fontAlgn="base" hangingPunct="0">
              <a:spcBef>
                <a:spcPts val="335"/>
              </a:spcBef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0000"/>
                </a:solidFill>
                <a:latin typeface="Times New Roman"/>
              </a:rPr>
              <a:t>«Что не хватает?»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Задачи: 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- развивать мелкую  моторику рук;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-развитие наблюдательности;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-развитие памяти, внимания.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Ход игры: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Педагог подводит детей к развивающему пособию «Подводный мир» и предлагает рассмотреть все предметы на ней. Затем дети закрывают глаза, а педагог меняет, убирает или добавляет какой-либо предмет. Дети должны вспомнить и назвать, что изменилось, чего не хватает.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b="1" dirty="0">
                <a:solidFill>
                  <a:srgbClr val="000000"/>
                </a:solidFill>
                <a:latin typeface="Times New Roman"/>
              </a:rPr>
              <a:t>«Чем похожи и чем отличаются?»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Задачи: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-развивать мелкую  моторику рук;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-закрепить внешний вид обитателей подводного мира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-развитие наблюдательности;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-развитие памяти, внимания.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Ход игры:</a:t>
            </a:r>
            <a:endParaRPr lang="ru-RU" sz="80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8000" dirty="0">
                <a:solidFill>
                  <a:srgbClr val="000000"/>
                </a:solidFill>
                <a:latin typeface="Times New Roman"/>
              </a:rPr>
              <a:t>Педагог предлагает детям найти признаки сходства и различия рыбок  с дельфинами, отмечают их строение.</a:t>
            </a:r>
            <a:endParaRPr lang="ru-RU" sz="80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>
                <a:ea typeface="Calibri"/>
                <a:cs typeface="Times New Roman"/>
              </a:rPr>
              <a:t> </a:t>
            </a: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</a:rPr>
              <a:t> </a:t>
            </a:r>
            <a:endParaRPr lang="ru-RU" sz="28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</a:rPr>
              <a:t> </a:t>
            </a:r>
            <a:endParaRPr lang="ru-RU" sz="28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endParaRPr lang="ru-RU" sz="28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510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ПОСОБИЯ ДЛЯ ДЫХАТЕЛЬНОЙ ГИМНАСТИКИ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9143999" cy="5445224"/>
          </a:xfrm>
        </p:spPr>
      </p:pic>
    </p:spTree>
    <p:extLst>
      <p:ext uri="{BB962C8B-B14F-4D97-AF65-F5344CB8AC3E}">
        <p14:creationId xmlns:p14="http://schemas.microsoft.com/office/powerpoint/2010/main" val="244164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264696"/>
          </a:xfrm>
        </p:spPr>
        <p:txBody>
          <a:bodyPr>
            <a:normAutofit fontScale="40000" lnSpcReduction="20000"/>
          </a:bodyPr>
          <a:lstStyle/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b="1" dirty="0">
                <a:solidFill>
                  <a:srgbClr val="000000"/>
                </a:solidFill>
                <a:latin typeface="Times New Roman"/>
              </a:rPr>
              <a:t>«Расскажи об обитателях подводного мира»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Задачи: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-развитие речи;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-обогащение активного словаря.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Ход игры: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Педагог предлагает рассказать ребенку об обитателях и растительности подводного мира.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b="1" dirty="0">
                <a:solidFill>
                  <a:srgbClr val="000000"/>
                </a:solidFill>
                <a:latin typeface="Times New Roman"/>
              </a:rPr>
              <a:t> «Сколько?»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Задачи: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-учить количественному и порядковому счету;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-развивать мелкую моторику рук;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-формировать умение правильно отвечать на вопросы: сколько?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-учить сравнивать.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Ход игры: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На панно прикреплены рыбки и растения. Детям предлагаются различные задания по задачам игры.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Задачи: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-закрепление и расширение пространственных представлений: слева, справа, вверху, внизу, впереди, вперед, за, между, рядом.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Ход игры: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1 этап: детям предлагается определить нахождение одного из прикрепленных модулей относительно себя: слева, справа, вверху, внизу, рядом и т.д.</a:t>
            </a:r>
            <a:endParaRPr lang="ru-RU" sz="4500" dirty="0">
              <a:latin typeface="Times New Roman"/>
              <a:ea typeface="Times New Roman"/>
            </a:endParaRPr>
          </a:p>
          <a:p>
            <a:pPr eaLnBrk="0" fontAlgn="base" hangingPunct="0">
              <a:spcBef>
                <a:spcPts val="335"/>
              </a:spcBef>
              <a:spcAft>
                <a:spcPts val="0"/>
              </a:spcAft>
            </a:pPr>
            <a:r>
              <a:rPr lang="ru-RU" sz="4500" dirty="0">
                <a:solidFill>
                  <a:srgbClr val="000000"/>
                </a:solidFill>
                <a:latin typeface="Times New Roman"/>
              </a:rPr>
              <a:t>2 этап: детям предлагается самим задать вопрос по нахождению одного из модулей, пристегнутого к панно.</a:t>
            </a:r>
            <a:endParaRPr lang="ru-RU" sz="45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822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6700" dirty="0" smtClean="0"/>
              <a:t>Спасибо за внимание!</a:t>
            </a:r>
            <a:endParaRPr lang="ru-RU" sz="6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84984"/>
            <a:ext cx="8229600" cy="284117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763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Дыхательная гимнастика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600200"/>
            <a:ext cx="8712968" cy="5069160"/>
          </a:xfrm>
        </p:spPr>
      </p:pic>
    </p:spTree>
    <p:extLst>
      <p:ext uri="{BB962C8B-B14F-4D97-AF65-F5344CB8AC3E}">
        <p14:creationId xmlns:p14="http://schemas.microsoft.com/office/powerpoint/2010/main" val="31809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Дыхательная гимнастика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16706"/>
            <a:ext cx="4536504" cy="5445224"/>
          </a:xfrm>
        </p:spPr>
      </p:pic>
      <p:pic>
        <p:nvPicPr>
          <p:cNvPr id="1026" name="Picture 2" descr="C:\Users\Полина\Desktop\садик (1)\IMG-20190114-WA00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499992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263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 ПОСОБИЯ ДЛЯ МЕЛКОЙ МОТОРИКИ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9144000" cy="5445224"/>
          </a:xfrm>
        </p:spPr>
      </p:pic>
    </p:spTree>
    <p:extLst>
      <p:ext uri="{BB962C8B-B14F-4D97-AF65-F5344CB8AC3E}">
        <p14:creationId xmlns:p14="http://schemas.microsoft.com/office/powerpoint/2010/main" val="113835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РАЗВИВАЮЩИЕ     ПОСОБИЯ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9143999" cy="5445224"/>
          </a:xfrm>
        </p:spPr>
      </p:pic>
    </p:spTree>
    <p:extLst>
      <p:ext uri="{BB962C8B-B14F-4D97-AF65-F5344CB8AC3E}">
        <p14:creationId xmlns:p14="http://schemas.microsoft.com/office/powerpoint/2010/main" val="45271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РЕЧЕВЫЕ      ИГРЫ 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776"/>
            <a:ext cx="9143999" cy="5445224"/>
          </a:xfrm>
        </p:spPr>
      </p:pic>
    </p:spTree>
    <p:extLst>
      <p:ext uri="{BB962C8B-B14F-4D97-AF65-F5344CB8AC3E}">
        <p14:creationId xmlns:p14="http://schemas.microsoft.com/office/powerpoint/2010/main" val="324677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ИГРЫ ДЛЯ РАЗВИТИЯ РЕЧИ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3999" cy="5517232"/>
          </a:xfrm>
        </p:spPr>
      </p:pic>
    </p:spTree>
    <p:extLst>
      <p:ext uri="{BB962C8B-B14F-4D97-AF65-F5344CB8AC3E}">
        <p14:creationId xmlns:p14="http://schemas.microsoft.com/office/powerpoint/2010/main" val="33866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ПАЛЬЧИКОВЫЙ ТЕАТР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49388" y="-436612"/>
            <a:ext cx="5445224" cy="9144000"/>
          </a:xfrm>
        </p:spPr>
      </p:pic>
    </p:spTree>
    <p:extLst>
      <p:ext uri="{BB962C8B-B14F-4D97-AF65-F5344CB8AC3E}">
        <p14:creationId xmlns:p14="http://schemas.microsoft.com/office/powerpoint/2010/main" val="237567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912</Words>
  <Application>Microsoft Office PowerPoint</Application>
  <PresentationFormat>Экран (4:3)</PresentationFormat>
  <Paragraphs>91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Пособие для артикуляционной гимнастики</vt:lpstr>
      <vt:lpstr>ПОСОБИЯ ДЛЯ ДЫХАТЕЛЬНОЙ ГИМНАСТИКИ</vt:lpstr>
      <vt:lpstr>Дыхательная гимнастика</vt:lpstr>
      <vt:lpstr>Дыхательная гимнастика</vt:lpstr>
      <vt:lpstr> ПОСОБИЯ ДЛЯ МЕЛКОЙ МОТОРИКИ</vt:lpstr>
      <vt:lpstr>РАЗВИВАЮЩИЕ     ПОСОБИЯ</vt:lpstr>
      <vt:lpstr>РЕЧЕВЫЕ      ИГРЫ </vt:lpstr>
      <vt:lpstr>ИГРЫ ДЛЯ РАЗВИТИЯ РЕЧИ</vt:lpstr>
      <vt:lpstr>ПАЛЬЧИКОВЫЙ ТЕАТР</vt:lpstr>
      <vt:lpstr>ИГРОВОЕ ПОСОБИЕ</vt:lpstr>
      <vt:lpstr>ИГРЫ</vt:lpstr>
      <vt:lpstr>ИГРЫ</vt:lpstr>
      <vt:lpstr>ПОСОБИЕ ДЛЯ МЕЛКОЙ МОТОРИКИ «Подводный мир»</vt:lpstr>
      <vt:lpstr>Презентация PowerPoint</vt:lpstr>
      <vt:lpstr>ПОСОБИЕ «ПОДВОДНЫЙ МИР» </vt:lpstr>
      <vt:lpstr>Пояснительная записка</vt:lpstr>
      <vt:lpstr>АКТУАЛЬНОСТЬ</vt:lpstr>
      <vt:lpstr>Презентация PowerPoint</vt:lpstr>
      <vt:lpstr>ПРИМЕРНЫЕ ДИДАКТИЧЕСКИЕ ИГРЫ </vt:lpstr>
      <vt:lpstr>Презентация PowerPoint</vt:lpstr>
      <vt:lpstr>   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</dc:creator>
  <cp:lastModifiedBy>Полина</cp:lastModifiedBy>
  <cp:revision>17</cp:revision>
  <dcterms:created xsi:type="dcterms:W3CDTF">2019-01-13T18:37:56Z</dcterms:created>
  <dcterms:modified xsi:type="dcterms:W3CDTF">2019-01-16T13:57:35Z</dcterms:modified>
</cp:coreProperties>
</file>