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6" r:id="rId3"/>
    <p:sldId id="292" r:id="rId4"/>
    <p:sldId id="279" r:id="rId5"/>
    <p:sldId id="321" r:id="rId6"/>
    <p:sldId id="293" r:id="rId7"/>
    <p:sldId id="295" r:id="rId8"/>
    <p:sldId id="296" r:id="rId9"/>
    <p:sldId id="297" r:id="rId10"/>
    <p:sldId id="298" r:id="rId11"/>
    <p:sldId id="307" r:id="rId12"/>
    <p:sldId id="308" r:id="rId13"/>
    <p:sldId id="309" r:id="rId14"/>
    <p:sldId id="310" r:id="rId15"/>
    <p:sldId id="311" r:id="rId16"/>
    <p:sldId id="312" r:id="rId17"/>
    <p:sldId id="313" r:id="rId18"/>
    <p:sldId id="314" r:id="rId19"/>
    <p:sldId id="315" r:id="rId20"/>
    <p:sldId id="299" r:id="rId21"/>
    <p:sldId id="300" r:id="rId22"/>
    <p:sldId id="301" r:id="rId23"/>
    <p:sldId id="302" r:id="rId24"/>
    <p:sldId id="316" r:id="rId25"/>
    <p:sldId id="317" r:id="rId26"/>
    <p:sldId id="318" r:id="rId27"/>
    <p:sldId id="319" r:id="rId28"/>
    <p:sldId id="320" r:id="rId29"/>
    <p:sldId id="303"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33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3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297618" y="4077072"/>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05.03.2021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pic>
        <p:nvPicPr>
          <p:cNvPr id="3074" name="Picture 2" descr="http://krasnova.ucoz.com/uroki/detskaya/russki.png"/>
          <p:cNvPicPr>
            <a:picLocks noChangeAspect="1" noChangeArrowheads="1"/>
          </p:cNvPicPr>
          <p:nvPr userDrawn="1"/>
        </p:nvPicPr>
        <p:blipFill>
          <a:blip r:embed="rId2" cstate="print">
            <a:duotone>
              <a:schemeClr val="accent6">
                <a:shade val="45000"/>
                <a:satMod val="135000"/>
              </a:schemeClr>
              <a:prstClr val="white"/>
            </a:duotone>
            <a:extLst>
              <a:ext uri="{28A0092B-C50C-407E-A947-70E740481C1C}">
                <a14:useLocalDpi xmlns="" xmlns:a14="http://schemas.microsoft.com/office/drawing/2010/main" val="0"/>
              </a:ext>
            </a:extLst>
          </a:blip>
          <a:srcRect/>
          <a:stretch>
            <a:fillRect/>
          </a:stretch>
        </p:blipFill>
        <p:spPr bwMode="auto">
          <a:xfrm>
            <a:off x="110307" y="-29744"/>
            <a:ext cx="8752374" cy="6051032"/>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05.03.2021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05.03.2021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05.03.2021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05.03.2021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05.03.2021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05.03.2021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05.03.2021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05.03.2021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05.03.2021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05.03.2021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4000" r="-4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05.03.2021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r>
              <a:rPr lang="ru-RU" dirty="0" smtClean="0"/>
              <a:t>Щербакова Е.В.</a:t>
            </a:r>
          </a:p>
          <a:p>
            <a:r>
              <a:rPr lang="ru-RU" dirty="0" err="1" smtClean="0"/>
              <a:t>Г.Реж</a:t>
            </a:r>
            <a:endParaRPr lang="ru-RU" dirty="0"/>
          </a:p>
        </p:txBody>
      </p:sp>
      <p:sp>
        <p:nvSpPr>
          <p:cNvPr id="7" name="Блок-схема: альтернативный процесс 6"/>
          <p:cNvSpPr/>
          <p:nvPr userDrawn="1"/>
        </p:nvSpPr>
        <p:spPr>
          <a:xfrm>
            <a:off x="467544" y="260648"/>
            <a:ext cx="8208912" cy="6120680"/>
          </a:xfrm>
          <a:prstGeom prst="flowChartAlternateProcess">
            <a:avLst/>
          </a:prstGeom>
          <a:noFill/>
          <a:ln w="76200">
            <a:solidFill>
              <a:srgbClr val="FFC000"/>
            </a:solid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30" name="Picture 6" descr="https://avatars.mds.yandex.net/get-pdb/1981641/ab27c6b8-e6cf-4224-9c4a-855b4e0fd052/s1200"/>
          <p:cNvPicPr>
            <a:picLocks noChangeAspect="1" noChangeArrowheads="1"/>
          </p:cNvPicPr>
          <p:nvPr userDrawn="1"/>
        </p:nvPicPr>
        <p:blipFill>
          <a:blip r:embed="rId14" cstate="print">
            <a:clrChange>
              <a:clrFrom>
                <a:srgbClr val="FEFEFE"/>
              </a:clrFrom>
              <a:clrTo>
                <a:srgbClr val="FEFEFE">
                  <a:alpha val="0"/>
                </a:srgbClr>
              </a:clrTo>
            </a:clrChange>
            <a:extLst>
              <a:ext uri="{28A0092B-C50C-407E-A947-70E740481C1C}">
                <a14:useLocalDpi xmlns="" xmlns:a14="http://schemas.microsoft.com/office/drawing/2010/main" val="0"/>
              </a:ext>
            </a:extLst>
          </a:blip>
          <a:srcRect/>
          <a:stretch>
            <a:fillRect/>
          </a:stretch>
        </p:blipFill>
        <p:spPr bwMode="auto">
          <a:xfrm>
            <a:off x="-180528" y="5237101"/>
            <a:ext cx="1722004" cy="1722004"/>
          </a:xfrm>
          <a:prstGeom prst="rect">
            <a:avLst/>
          </a:prstGeom>
          <a:noFill/>
          <a:extLst>
            <a:ext uri="{909E8E84-426E-40DD-AFC4-6F175D3DCCD1}">
              <a14:hiddenFill xmlns=""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259632" y="381998"/>
            <a:ext cx="1872208" cy="1464940"/>
          </a:xfrm>
          <a:prstGeom prst="rect">
            <a:avLst/>
          </a:prstGeom>
          <a:ln>
            <a:noFill/>
          </a:ln>
          <a:effectLst>
            <a:outerShdw blurRad="190500" algn="tl" rotWithShape="0">
              <a:srgbClr val="000000">
                <a:alpha val="70000"/>
              </a:srgbClr>
            </a:outerShdw>
          </a:effectLst>
        </p:spPr>
      </p:pic>
      <p:sp>
        <p:nvSpPr>
          <p:cNvPr id="2" name="Заголовок 1"/>
          <p:cNvSpPr>
            <a:spLocks noGrp="1"/>
          </p:cNvSpPr>
          <p:nvPr>
            <p:ph type="ctrTitle"/>
          </p:nvPr>
        </p:nvSpPr>
        <p:spPr>
          <a:xfrm>
            <a:off x="467544" y="1844824"/>
            <a:ext cx="7412360" cy="432048"/>
          </a:xfrm>
        </p:spPr>
        <p:txBody>
          <a:bodyPr>
            <a:normAutofit fontScale="90000"/>
          </a:bodyPr>
          <a:lstStyle/>
          <a:p>
            <a:r>
              <a:rPr lang="ru-RU" b="1" dirty="0" smtClean="0">
                <a:solidFill>
                  <a:srgbClr val="660066"/>
                </a:solidFill>
                <a:latin typeface="Monotype Corsiva" pitchFamily="66" charset="0"/>
                <a:cs typeface="Arial" charset="0"/>
              </a:rPr>
              <a:t>   </a:t>
            </a:r>
            <a:br>
              <a:rPr lang="ru-RU" b="1" dirty="0" smtClean="0">
                <a:solidFill>
                  <a:srgbClr val="660066"/>
                </a:solidFill>
                <a:latin typeface="Monotype Corsiva" pitchFamily="66" charset="0"/>
                <a:cs typeface="Arial" charset="0"/>
              </a:rPr>
            </a:br>
            <a:r>
              <a:rPr lang="ru-RU" b="1" dirty="0">
                <a:solidFill>
                  <a:srgbClr val="660066"/>
                </a:solidFill>
                <a:latin typeface="Monotype Corsiva" pitchFamily="66" charset="0"/>
                <a:cs typeface="Arial" charset="0"/>
              </a:rPr>
              <a:t/>
            </a:r>
            <a:br>
              <a:rPr lang="ru-RU" b="1" dirty="0">
                <a:solidFill>
                  <a:srgbClr val="660066"/>
                </a:solidFill>
                <a:latin typeface="Monotype Corsiva" pitchFamily="66" charset="0"/>
                <a:cs typeface="Arial" charset="0"/>
              </a:rPr>
            </a:br>
            <a:r>
              <a:rPr lang="ru-RU" b="1" dirty="0">
                <a:solidFill>
                  <a:srgbClr val="660066"/>
                </a:solidFill>
                <a:latin typeface="Monotype Corsiva" pitchFamily="66" charset="0"/>
                <a:cs typeface="Arial" charset="0"/>
              </a:rPr>
              <a:t/>
            </a:r>
            <a:br>
              <a:rPr lang="ru-RU" b="1" dirty="0">
                <a:solidFill>
                  <a:srgbClr val="660066"/>
                </a:solidFill>
                <a:latin typeface="Monotype Corsiva" pitchFamily="66" charset="0"/>
                <a:cs typeface="Arial" charset="0"/>
              </a:rPr>
            </a:br>
            <a:r>
              <a:rPr lang="ru-RU" b="1" dirty="0" smtClean="0">
                <a:solidFill>
                  <a:srgbClr val="660066"/>
                </a:solidFill>
                <a:latin typeface="Monotype Corsiva" pitchFamily="66" charset="0"/>
                <a:cs typeface="Arial" charset="0"/>
              </a:rPr>
              <a:t/>
            </a:r>
            <a:br>
              <a:rPr lang="ru-RU" b="1" dirty="0" smtClean="0">
                <a:solidFill>
                  <a:srgbClr val="660066"/>
                </a:solidFill>
                <a:latin typeface="Monotype Corsiva" pitchFamily="66" charset="0"/>
                <a:cs typeface="Arial" charset="0"/>
              </a:rPr>
            </a:br>
            <a:r>
              <a:rPr lang="ru-RU" b="1" dirty="0" smtClean="0">
                <a:solidFill>
                  <a:srgbClr val="660066"/>
                </a:solidFill>
                <a:latin typeface="Monotype Corsiva" pitchFamily="66" charset="0"/>
                <a:cs typeface="Arial" charset="0"/>
              </a:rPr>
              <a:t>Подготовка к ОГЭ.  </a:t>
            </a:r>
            <a:br>
              <a:rPr lang="ru-RU" b="1" dirty="0" smtClean="0">
                <a:solidFill>
                  <a:srgbClr val="660066"/>
                </a:solidFill>
                <a:latin typeface="Monotype Corsiva" pitchFamily="66" charset="0"/>
                <a:cs typeface="Arial" charset="0"/>
              </a:rPr>
            </a:br>
            <a:r>
              <a:rPr lang="ru-RU" b="1" dirty="0">
                <a:solidFill>
                  <a:srgbClr val="660066"/>
                </a:solidFill>
                <a:latin typeface="Monotype Corsiva" pitchFamily="66" charset="0"/>
                <a:cs typeface="Arial" charset="0"/>
              </a:rPr>
              <a:t> </a:t>
            </a:r>
            <a:r>
              <a:rPr lang="ru-RU" b="1" dirty="0" smtClean="0">
                <a:solidFill>
                  <a:srgbClr val="660066"/>
                </a:solidFill>
                <a:latin typeface="Monotype Corsiva" pitchFamily="66" charset="0"/>
                <a:cs typeface="Arial" charset="0"/>
              </a:rPr>
              <a:t>  </a:t>
            </a:r>
            <a:r>
              <a:rPr lang="ru-RU" sz="4000" b="1" dirty="0" smtClean="0">
                <a:solidFill>
                  <a:srgbClr val="C00000"/>
                </a:solidFill>
                <a:latin typeface="Monotype Corsiva" pitchFamily="66" charset="0"/>
                <a:cs typeface="Arial" charset="0"/>
              </a:rPr>
              <a:t>Пунктуационный </a:t>
            </a:r>
            <a:br>
              <a:rPr lang="ru-RU" sz="4000" b="1" dirty="0" smtClean="0">
                <a:solidFill>
                  <a:srgbClr val="C00000"/>
                </a:solidFill>
                <a:latin typeface="Monotype Corsiva" pitchFamily="66" charset="0"/>
                <a:cs typeface="Arial" charset="0"/>
              </a:rPr>
            </a:br>
            <a:r>
              <a:rPr lang="ru-RU" sz="4000" b="1" dirty="0" smtClean="0">
                <a:solidFill>
                  <a:srgbClr val="C00000"/>
                </a:solidFill>
                <a:latin typeface="Monotype Corsiva" pitchFamily="66" charset="0"/>
                <a:cs typeface="Arial" charset="0"/>
              </a:rPr>
              <a:t>   анализ сложного предложения</a:t>
            </a:r>
            <a:br>
              <a:rPr lang="ru-RU" sz="4000" b="1" dirty="0" smtClean="0">
                <a:solidFill>
                  <a:srgbClr val="C00000"/>
                </a:solidFill>
                <a:latin typeface="Monotype Corsiva" pitchFamily="66" charset="0"/>
                <a:cs typeface="Arial" charset="0"/>
              </a:rPr>
            </a:br>
            <a:r>
              <a:rPr lang="ru-RU" sz="3600" b="1" dirty="0" smtClean="0">
                <a:solidFill>
                  <a:srgbClr val="C00000"/>
                </a:solidFill>
                <a:latin typeface="Monotype Corsiva" pitchFamily="66" charset="0"/>
                <a:cs typeface="Arial" charset="0"/>
              </a:rPr>
              <a:t>(задание 3 ОГЭ)</a:t>
            </a:r>
            <a:endParaRPr lang="ru-RU" sz="3600" dirty="0">
              <a:solidFill>
                <a:srgbClr val="C00000"/>
              </a:solidFill>
            </a:endParaRPr>
          </a:p>
        </p:txBody>
      </p:sp>
      <p:sp>
        <p:nvSpPr>
          <p:cNvPr id="3" name="Подзаголовок 2"/>
          <p:cNvSpPr>
            <a:spLocks noGrp="1"/>
          </p:cNvSpPr>
          <p:nvPr>
            <p:ph type="subTitle" idx="1"/>
          </p:nvPr>
        </p:nvSpPr>
        <p:spPr>
          <a:xfrm>
            <a:off x="2195736" y="4077072"/>
            <a:ext cx="5502682" cy="720080"/>
          </a:xfrm>
        </p:spPr>
        <p:txBody>
          <a:bodyPr>
            <a:normAutofit/>
          </a:bodyPr>
          <a:lstStyle/>
          <a:p>
            <a:pPr algn="l"/>
            <a:r>
              <a:rPr lang="ru-RU" sz="1800" b="1" dirty="0" smtClean="0">
                <a:solidFill>
                  <a:srgbClr val="7030A0"/>
                </a:solidFill>
              </a:rPr>
              <a:t>     </a:t>
            </a:r>
          </a:p>
          <a:p>
            <a:pPr algn="l"/>
            <a:r>
              <a:rPr lang="ru-RU" sz="1800" b="1" dirty="0" smtClean="0">
                <a:solidFill>
                  <a:srgbClr val="7030A0"/>
                </a:solidFill>
              </a:rPr>
              <a:t>                                                 </a:t>
            </a:r>
            <a:endParaRPr lang="ru-RU" sz="1800" b="1" dirty="0">
              <a:solidFill>
                <a:srgbClr val="7030A0"/>
              </a:solidFill>
            </a:endParaRPr>
          </a:p>
          <a:p>
            <a:pPr algn="r"/>
            <a:endParaRPr lang="ru-RU" sz="1800" b="1" dirty="0" smtClean="0">
              <a:solidFill>
                <a:srgbClr val="7030A0"/>
              </a:solidFill>
            </a:endParaRPr>
          </a:p>
          <a:p>
            <a:pPr algn="r"/>
            <a:endParaRPr lang="ru-RU" sz="6400" b="1" dirty="0" smtClean="0">
              <a:solidFill>
                <a:srgbClr val="C00000"/>
              </a:solidFill>
            </a:endParaRPr>
          </a:p>
          <a:p>
            <a:pPr algn="r"/>
            <a:endParaRPr lang="ru-RU" sz="6400" b="1" dirty="0">
              <a:solidFill>
                <a:srgbClr val="C00000"/>
              </a:solidFill>
            </a:endParaRPr>
          </a:p>
          <a:p>
            <a:pPr algn="r"/>
            <a:endParaRPr lang="ru-RU" sz="6400" b="1" dirty="0" smtClean="0">
              <a:solidFill>
                <a:srgbClr val="C00000"/>
              </a:solidFill>
            </a:endParaRPr>
          </a:p>
          <a:p>
            <a:pPr algn="r"/>
            <a:endParaRPr lang="ru-RU" sz="6400" b="1" dirty="0">
              <a:solidFill>
                <a:srgbClr val="C00000"/>
              </a:solidFill>
            </a:endParaRPr>
          </a:p>
        </p:txBody>
      </p:sp>
    </p:spTree>
    <p:extLst>
      <p:ext uri="{BB962C8B-B14F-4D97-AF65-F5344CB8AC3E}">
        <p14:creationId xmlns="" xmlns:p14="http://schemas.microsoft.com/office/powerpoint/2010/main" val="35077541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8650" y="420415"/>
            <a:ext cx="7886700" cy="5756549"/>
          </a:xfrm>
        </p:spPr>
        <p:txBody>
          <a:bodyPr>
            <a:normAutofit fontScale="85000" lnSpcReduction="20000"/>
          </a:bodyPr>
          <a:lstStyle/>
          <a:p>
            <a:pPr marL="0" indent="0" fontAlgn="base">
              <a:buNone/>
            </a:pPr>
            <a:r>
              <a:rPr lang="ru-RU" dirty="0">
                <a:solidFill>
                  <a:srgbClr val="C00000"/>
                </a:solidFill>
              </a:rPr>
              <a:t>Если в СПП </a:t>
            </a:r>
            <a:r>
              <a:rPr lang="ru-RU" b="1" dirty="0">
                <a:solidFill>
                  <a:srgbClr val="C00000"/>
                </a:solidFill>
              </a:rPr>
              <a:t>несколько придаточных</a:t>
            </a:r>
            <a:r>
              <a:rPr lang="ru-RU" dirty="0">
                <a:solidFill>
                  <a:srgbClr val="C00000"/>
                </a:solidFill>
              </a:rPr>
              <a:t>, то между ними могут быть следующие связи:</a:t>
            </a:r>
            <a:r>
              <a:rPr lang="ru-RU" dirty="0" smtClean="0"/>
              <a:t/>
            </a:r>
            <a:br>
              <a:rPr lang="ru-RU" dirty="0" smtClean="0"/>
            </a:br>
            <a:r>
              <a:rPr lang="ru-RU" dirty="0" smtClean="0"/>
              <a:t/>
            </a:r>
            <a:br>
              <a:rPr lang="ru-RU" dirty="0" smtClean="0"/>
            </a:br>
            <a:r>
              <a:rPr lang="ru-RU" sz="2600" b="1" dirty="0"/>
              <a:t>Последовательное подчинение:</a:t>
            </a:r>
            <a:r>
              <a:rPr lang="ru-RU" sz="2600" dirty="0"/>
              <a:t> </a:t>
            </a:r>
          </a:p>
          <a:p>
            <a:pPr fontAlgn="base"/>
            <a:r>
              <a:rPr lang="ru-RU" sz="2600" i="1" dirty="0"/>
              <a:t>Я знаю, что ты очень любишь дом, который принадлежал твоей бабушке. (запятой отделяется каждая часть СПП)</a:t>
            </a:r>
            <a:br>
              <a:rPr lang="ru-RU" sz="2600" i="1" dirty="0"/>
            </a:br>
            <a:r>
              <a:rPr lang="ru-RU" sz="2600" b="1" dirty="0"/>
              <a:t>Параллельное подчинение: </a:t>
            </a:r>
            <a:endParaRPr lang="ru-RU" sz="2600" dirty="0"/>
          </a:p>
          <a:p>
            <a:pPr fontAlgn="base"/>
            <a:r>
              <a:rPr lang="ru-RU" sz="2600" i="1" dirty="0"/>
              <a:t>Когда наступил вечер, стало так холодно, что я не смог больше оставаться на улице.(запятой отделяется каждая часть СПП)</a:t>
            </a:r>
            <a:br>
              <a:rPr lang="ru-RU" sz="2600" i="1" dirty="0"/>
            </a:br>
            <a:endParaRPr lang="ru-RU" sz="2600" i="1" dirty="0" smtClean="0"/>
          </a:p>
          <a:p>
            <a:pPr marL="0" indent="0" fontAlgn="base">
              <a:buNone/>
            </a:pPr>
            <a:r>
              <a:rPr lang="ru-RU" sz="2600" b="1" dirty="0" smtClean="0"/>
              <a:t>Однородное </a:t>
            </a:r>
            <a:r>
              <a:rPr lang="ru-RU" sz="2600" b="1" dirty="0"/>
              <a:t>подчинение:</a:t>
            </a:r>
            <a:endParaRPr lang="ru-RU" sz="2600" dirty="0"/>
          </a:p>
          <a:p>
            <a:r>
              <a:rPr lang="ru-RU" sz="2600" i="1" dirty="0"/>
              <a:t>Я знаю, что на улице светит солнце, поют птицы. (запятая ставится между однородными придаточными, не соединенными союзами)</a:t>
            </a:r>
            <a:br>
              <a:rPr lang="ru-RU" sz="2600" i="1" dirty="0"/>
            </a:br>
            <a:r>
              <a:rPr lang="ru-RU" sz="2600" i="1" dirty="0"/>
              <a:t>Я знаю, что на улице светит солнце </a:t>
            </a:r>
            <a:r>
              <a:rPr lang="ru-RU" sz="2600" b="1" i="1" dirty="0"/>
              <a:t>и</a:t>
            </a:r>
            <a:r>
              <a:rPr lang="ru-RU" sz="2600" i="1" dirty="0"/>
              <a:t> поют птицы. (между однородными придаточными, соединенными союзами И, ИЛИ, либо, да=И не ставится запятая)</a:t>
            </a:r>
            <a:r>
              <a:rPr lang="ru-RU" sz="2600" dirty="0" smtClean="0"/>
              <a:t/>
            </a:r>
            <a:br>
              <a:rPr lang="ru-RU" sz="2600" dirty="0" smtClean="0"/>
            </a:br>
            <a:endParaRPr lang="ru-RU" sz="2600" dirty="0"/>
          </a:p>
        </p:txBody>
      </p:sp>
    </p:spTree>
    <p:extLst>
      <p:ext uri="{BB962C8B-B14F-4D97-AF65-F5344CB8AC3E}">
        <p14:creationId xmlns:p14="http://schemas.microsoft.com/office/powerpoint/2010/main" xmlns="" val="26931367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1"/>
          </p:nvPr>
        </p:nvSpPr>
        <p:spPr/>
        <p:txBody>
          <a:bodyPr/>
          <a:lstStyle/>
          <a:p>
            <a:endParaRPr lang="ru-RU"/>
          </a:p>
        </p:txBody>
      </p:sp>
      <p:sp>
        <p:nvSpPr>
          <p:cNvPr id="5" name="Текст 4"/>
          <p:cNvSpPr>
            <a:spLocks noGrp="1"/>
          </p:cNvSpPr>
          <p:nvPr>
            <p:ph type="body" sz="half" idx="3"/>
          </p:nvPr>
        </p:nvSpPr>
        <p:spPr/>
        <p:txBody>
          <a:bodyPr/>
          <a:lstStyle/>
          <a:p>
            <a:endParaRPr lang="ru-RU"/>
          </a:p>
        </p:txBody>
      </p:sp>
      <p:sp>
        <p:nvSpPr>
          <p:cNvPr id="4" name="Объект 3"/>
          <p:cNvSpPr>
            <a:spLocks noGrp="1"/>
          </p:cNvSpPr>
          <p:nvPr>
            <p:ph sz="quarter" idx="2"/>
          </p:nvPr>
        </p:nvSpPr>
        <p:spPr/>
        <p:txBody>
          <a:bodyPr/>
          <a:lstStyle/>
          <a:p>
            <a:endParaRPr lang="ru-RU"/>
          </a:p>
        </p:txBody>
      </p:sp>
      <p:sp>
        <p:nvSpPr>
          <p:cNvPr id="6" name="Объект 5"/>
          <p:cNvSpPr>
            <a:spLocks noGrp="1"/>
          </p:cNvSpPr>
          <p:nvPr>
            <p:ph sz="quarter" idx="4"/>
          </p:nvPr>
        </p:nvSpPr>
        <p:spPr/>
        <p:txBody>
          <a:bodyPr/>
          <a:lstStyle/>
          <a:p>
            <a:endParaRPr lang="ru-RU"/>
          </a:p>
        </p:txBody>
      </p:sp>
      <p:pic>
        <p:nvPicPr>
          <p:cNvPr id="4098" name="Picture 2" descr="C:\Users\Admin\Downloads\screen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04447" y="504092"/>
            <a:ext cx="8554915" cy="596704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9254945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1"/>
          </p:nvPr>
        </p:nvSpPr>
        <p:spPr/>
        <p:txBody>
          <a:bodyPr/>
          <a:lstStyle/>
          <a:p>
            <a:endParaRPr lang="ru-RU"/>
          </a:p>
        </p:txBody>
      </p:sp>
      <p:sp>
        <p:nvSpPr>
          <p:cNvPr id="5" name="Текст 4"/>
          <p:cNvSpPr>
            <a:spLocks noGrp="1"/>
          </p:cNvSpPr>
          <p:nvPr>
            <p:ph type="body" sz="half" idx="3"/>
          </p:nvPr>
        </p:nvSpPr>
        <p:spPr/>
        <p:txBody>
          <a:bodyPr/>
          <a:lstStyle/>
          <a:p>
            <a:endParaRPr lang="ru-RU"/>
          </a:p>
        </p:txBody>
      </p:sp>
      <p:sp>
        <p:nvSpPr>
          <p:cNvPr id="4" name="Объект 3"/>
          <p:cNvSpPr>
            <a:spLocks noGrp="1"/>
          </p:cNvSpPr>
          <p:nvPr>
            <p:ph sz="quarter" idx="2"/>
          </p:nvPr>
        </p:nvSpPr>
        <p:spPr/>
        <p:txBody>
          <a:bodyPr/>
          <a:lstStyle/>
          <a:p>
            <a:endParaRPr lang="ru-RU"/>
          </a:p>
        </p:txBody>
      </p:sp>
      <p:sp>
        <p:nvSpPr>
          <p:cNvPr id="6" name="Объект 5"/>
          <p:cNvSpPr>
            <a:spLocks noGrp="1"/>
          </p:cNvSpPr>
          <p:nvPr>
            <p:ph sz="quarter" idx="4"/>
          </p:nvPr>
        </p:nvSpPr>
        <p:spPr/>
        <p:txBody>
          <a:bodyPr/>
          <a:lstStyle/>
          <a:p>
            <a:endParaRPr lang="ru-RU"/>
          </a:p>
        </p:txBody>
      </p:sp>
      <p:pic>
        <p:nvPicPr>
          <p:cNvPr id="5122" name="Picture 2" descr="C:\Users\Admin\Downloads\img2.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22031" y="691662"/>
            <a:ext cx="8115300" cy="574430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942544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1"/>
          </p:nvPr>
        </p:nvSpPr>
        <p:spPr/>
        <p:txBody>
          <a:bodyPr/>
          <a:lstStyle/>
          <a:p>
            <a:endParaRPr lang="ru-RU"/>
          </a:p>
        </p:txBody>
      </p:sp>
      <p:sp>
        <p:nvSpPr>
          <p:cNvPr id="5" name="Текст 4"/>
          <p:cNvSpPr>
            <a:spLocks noGrp="1"/>
          </p:cNvSpPr>
          <p:nvPr>
            <p:ph type="body" sz="half" idx="3"/>
          </p:nvPr>
        </p:nvSpPr>
        <p:spPr/>
        <p:txBody>
          <a:bodyPr/>
          <a:lstStyle/>
          <a:p>
            <a:endParaRPr lang="ru-RU"/>
          </a:p>
        </p:txBody>
      </p:sp>
      <p:sp>
        <p:nvSpPr>
          <p:cNvPr id="4" name="Объект 3"/>
          <p:cNvSpPr>
            <a:spLocks noGrp="1"/>
          </p:cNvSpPr>
          <p:nvPr>
            <p:ph sz="quarter" idx="2"/>
          </p:nvPr>
        </p:nvSpPr>
        <p:spPr/>
        <p:txBody>
          <a:bodyPr/>
          <a:lstStyle/>
          <a:p>
            <a:endParaRPr lang="ru-RU"/>
          </a:p>
        </p:txBody>
      </p:sp>
      <p:sp>
        <p:nvSpPr>
          <p:cNvPr id="6" name="Объект 5"/>
          <p:cNvSpPr>
            <a:spLocks noGrp="1"/>
          </p:cNvSpPr>
          <p:nvPr>
            <p:ph sz="quarter" idx="4"/>
          </p:nvPr>
        </p:nvSpPr>
        <p:spPr/>
        <p:txBody>
          <a:bodyPr/>
          <a:lstStyle/>
          <a:p>
            <a:endParaRPr lang="ru-RU"/>
          </a:p>
        </p:txBody>
      </p:sp>
      <p:pic>
        <p:nvPicPr>
          <p:cNvPr id="6146" name="Picture 2" descr="C:\Users\Admin\Downloads\screen4.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39615" y="597877"/>
            <a:ext cx="8440616" cy="586153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820221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1"/>
          </p:nvPr>
        </p:nvSpPr>
        <p:spPr/>
        <p:txBody>
          <a:bodyPr/>
          <a:lstStyle/>
          <a:p>
            <a:endParaRPr lang="ru-RU"/>
          </a:p>
        </p:txBody>
      </p:sp>
      <p:sp>
        <p:nvSpPr>
          <p:cNvPr id="5" name="Текст 4"/>
          <p:cNvSpPr>
            <a:spLocks noGrp="1"/>
          </p:cNvSpPr>
          <p:nvPr>
            <p:ph type="body" sz="half" idx="3"/>
          </p:nvPr>
        </p:nvSpPr>
        <p:spPr/>
        <p:txBody>
          <a:bodyPr/>
          <a:lstStyle/>
          <a:p>
            <a:endParaRPr lang="ru-RU"/>
          </a:p>
        </p:txBody>
      </p:sp>
      <p:sp>
        <p:nvSpPr>
          <p:cNvPr id="4" name="Объект 3"/>
          <p:cNvSpPr>
            <a:spLocks noGrp="1"/>
          </p:cNvSpPr>
          <p:nvPr>
            <p:ph sz="quarter" idx="2"/>
          </p:nvPr>
        </p:nvSpPr>
        <p:spPr/>
        <p:txBody>
          <a:bodyPr/>
          <a:lstStyle/>
          <a:p>
            <a:endParaRPr lang="ru-RU"/>
          </a:p>
        </p:txBody>
      </p:sp>
      <p:sp>
        <p:nvSpPr>
          <p:cNvPr id="6" name="Объект 5"/>
          <p:cNvSpPr>
            <a:spLocks noGrp="1"/>
          </p:cNvSpPr>
          <p:nvPr>
            <p:ph sz="quarter" idx="4"/>
          </p:nvPr>
        </p:nvSpPr>
        <p:spPr/>
        <p:txBody>
          <a:bodyPr/>
          <a:lstStyle/>
          <a:p>
            <a:endParaRPr lang="ru-RU"/>
          </a:p>
        </p:txBody>
      </p:sp>
      <p:pic>
        <p:nvPicPr>
          <p:cNvPr id="7170" name="Picture 2" descr="C:\Users\Admin\Downloads\screen5.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72561" y="679938"/>
            <a:ext cx="8757139" cy="575603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7568369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1"/>
          </p:nvPr>
        </p:nvSpPr>
        <p:spPr/>
        <p:txBody>
          <a:bodyPr/>
          <a:lstStyle/>
          <a:p>
            <a:endParaRPr lang="ru-RU"/>
          </a:p>
        </p:txBody>
      </p:sp>
      <p:sp>
        <p:nvSpPr>
          <p:cNvPr id="5" name="Текст 4"/>
          <p:cNvSpPr>
            <a:spLocks noGrp="1"/>
          </p:cNvSpPr>
          <p:nvPr>
            <p:ph type="body" sz="half" idx="3"/>
          </p:nvPr>
        </p:nvSpPr>
        <p:spPr/>
        <p:txBody>
          <a:bodyPr/>
          <a:lstStyle/>
          <a:p>
            <a:endParaRPr lang="ru-RU"/>
          </a:p>
        </p:txBody>
      </p:sp>
      <p:sp>
        <p:nvSpPr>
          <p:cNvPr id="4" name="Объект 3"/>
          <p:cNvSpPr>
            <a:spLocks noGrp="1"/>
          </p:cNvSpPr>
          <p:nvPr>
            <p:ph sz="quarter" idx="2"/>
          </p:nvPr>
        </p:nvSpPr>
        <p:spPr/>
        <p:txBody>
          <a:bodyPr/>
          <a:lstStyle/>
          <a:p>
            <a:endParaRPr lang="ru-RU"/>
          </a:p>
        </p:txBody>
      </p:sp>
      <p:sp>
        <p:nvSpPr>
          <p:cNvPr id="6" name="Объект 5"/>
          <p:cNvSpPr>
            <a:spLocks noGrp="1"/>
          </p:cNvSpPr>
          <p:nvPr>
            <p:ph sz="quarter" idx="4"/>
          </p:nvPr>
        </p:nvSpPr>
        <p:spPr/>
        <p:txBody>
          <a:bodyPr/>
          <a:lstStyle/>
          <a:p>
            <a:endParaRPr lang="ru-RU"/>
          </a:p>
        </p:txBody>
      </p:sp>
      <p:pic>
        <p:nvPicPr>
          <p:cNvPr id="8194" name="Picture 2" descr="C:\Users\Admin\Downloads\screen6.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34108" y="609600"/>
            <a:ext cx="8598877" cy="589670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7396398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8">
            <a:extLst>
              <a:ext uri="{FF2B5EF4-FFF2-40B4-BE49-F238E27FC236}">
                <a16:creationId xmlns:a16="http://schemas.microsoft.com/office/drawing/2014/main" xmlns="" id="{573B1553-1636-4954-B3CD-10A4DE0CABAB}"/>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2" cstate="print">
            <a:extLst>
              <a:ext uri="{28A0092B-C50C-407E-A947-70E740481C1C}">
                <a14:useLocalDpi xmlns="" xmlns:a14="http://schemas.microsoft.com/office/drawing/2010/main" val="0"/>
              </a:ext>
            </a:extLst>
          </a:blip>
          <a:stretch>
            <a:fillRect/>
          </a:stretch>
        </p:blipFill>
        <p:spPr>
          <a:xfrm>
            <a:off x="0" y="0"/>
            <a:ext cx="9141619" cy="6856214"/>
          </a:xfrm>
          <a:prstGeom prst="rect">
            <a:avLst/>
          </a:prstGeom>
        </p:spPr>
      </p:pic>
      <p:cxnSp>
        <p:nvCxnSpPr>
          <p:cNvPr id="7" name="Straight Connector 10">
            <a:extLst>
              <a:ext uri="{FF2B5EF4-FFF2-40B4-BE49-F238E27FC236}">
                <a16:creationId xmlns:a16="http://schemas.microsoft.com/office/drawing/2014/main" xmlns="" id="{6D4B4DFC-38BA-4C07-8028-8FA8327DD175}"/>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2019299" y="3522131"/>
            <a:ext cx="5111751" cy="0"/>
          </a:xfrm>
          <a:prstGeom prst="line">
            <a:avLst/>
          </a:prstGeom>
        </p:spPr>
        <p:style>
          <a:lnRef idx="2">
            <a:schemeClr val="accent1"/>
          </a:lnRef>
          <a:fillRef idx="0">
            <a:schemeClr val="accent1"/>
          </a:fillRef>
          <a:effectRef idx="1">
            <a:schemeClr val="accent1"/>
          </a:effectRef>
          <a:fontRef idx="minor">
            <a:schemeClr val="tx1"/>
          </a:fontRef>
        </p:style>
      </p:cxnSp>
      <p:sp useBgFill="1">
        <p:nvSpPr>
          <p:cNvPr id="8" name="Rectangle 12">
            <a:extLst>
              <a:ext uri="{FF2B5EF4-FFF2-40B4-BE49-F238E27FC236}">
                <a16:creationId xmlns:a16="http://schemas.microsoft.com/office/drawing/2014/main" xmlns="" id="{7E3F2784-92E5-48AF-8AA7-DA101BE3CA1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14">
            <a:extLst>
              <a:ext uri="{FF2B5EF4-FFF2-40B4-BE49-F238E27FC236}">
                <a16:creationId xmlns:a16="http://schemas.microsoft.com/office/drawing/2014/main" xmlns="" id="{BDC48685-54C0-406B-BCC6-CD5287724F4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651962" y="1411015"/>
            <a:ext cx="5856119" cy="4103960"/>
          </a:xfrm>
          <a:prstGeom prst="rect">
            <a:avLst/>
          </a:prstGeom>
          <a:blipFill dpi="0" rotWithShape="1">
            <a:blip r:embed="rId3" cstate="print">
              <a:duotone>
                <a:schemeClr val="bg2">
                  <a:shade val="45000"/>
                  <a:satMod val="135000"/>
                </a:schemeClr>
                <a:prstClr val="white"/>
              </a:duotone>
            </a:blip>
            <a:srcRect/>
            <a:tile tx="0" ty="0" sx="90000" sy="100000" flip="none" algn="ctr"/>
          </a:blipFill>
          <a:ln>
            <a:noFill/>
          </a:ln>
          <a:effectLst>
            <a:outerShdw blurRad="114300" dist="139700" dir="3000000" sx="98000" sy="98000" algn="t" rotWithShape="0">
              <a:prstClr val="black">
                <a:alpha val="40000"/>
              </a:prstClr>
            </a:outerShdw>
          </a:effectLst>
          <a:scene3d>
            <a:camera prst="orthographicFront"/>
            <a:lightRig rig="twoPt" dir="t"/>
          </a:scene3d>
          <a:sp3d contourW="6350">
            <a:bevelT w="12700" h="0" prst="coolSlant"/>
            <a:contourClr>
              <a:schemeClr val="bg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Заголовок 3">
            <a:extLst>
              <a:ext uri="{FF2B5EF4-FFF2-40B4-BE49-F238E27FC236}">
                <a16:creationId xmlns:a16="http://schemas.microsoft.com/office/drawing/2014/main" xmlns="" id="{7B36EBFC-CC3E-46AF-9D15-762E789D7185}"/>
              </a:ext>
            </a:extLst>
          </p:cNvPr>
          <p:cNvSpPr>
            <a:spLocks noGrp="1"/>
          </p:cNvSpPr>
          <p:nvPr>
            <p:ph type="title"/>
          </p:nvPr>
        </p:nvSpPr>
        <p:spPr>
          <a:xfrm>
            <a:off x="2228850" y="2247900"/>
            <a:ext cx="4907048" cy="1972952"/>
          </a:xfrm>
        </p:spPr>
        <p:txBody>
          <a:bodyPr vert="horz" lIns="91440" tIns="45720" rIns="91440" bIns="45720" rtlCol="0" anchor="ctr">
            <a:normAutofit/>
          </a:bodyPr>
          <a:lstStyle/>
          <a:p>
            <a:r>
              <a:rPr lang="en-US" sz="4400" kern="1200" cap="none" dirty="0" err="1">
                <a:ln w="3175" cmpd="sng">
                  <a:noFill/>
                </a:ln>
                <a:solidFill>
                  <a:srgbClr val="212121"/>
                </a:solidFill>
                <a:effectLst/>
                <a:latin typeface="+mj-lt"/>
                <a:ea typeface="+mj-ea"/>
                <a:cs typeface="+mj-cs"/>
              </a:rPr>
              <a:t>Спасибо</a:t>
            </a:r>
            <a:r>
              <a:rPr lang="en-US" sz="4400" kern="1200" cap="none" dirty="0">
                <a:ln w="3175" cmpd="sng">
                  <a:noFill/>
                </a:ln>
                <a:solidFill>
                  <a:srgbClr val="212121"/>
                </a:solidFill>
                <a:effectLst/>
                <a:latin typeface="+mj-lt"/>
                <a:ea typeface="+mj-ea"/>
                <a:cs typeface="+mj-cs"/>
              </a:rPr>
              <a:t> </a:t>
            </a:r>
            <a:r>
              <a:rPr lang="en-US" sz="4400" kern="1200" cap="none" dirty="0" err="1">
                <a:ln w="3175" cmpd="sng">
                  <a:noFill/>
                </a:ln>
                <a:solidFill>
                  <a:srgbClr val="212121"/>
                </a:solidFill>
                <a:effectLst/>
                <a:latin typeface="+mj-lt"/>
                <a:ea typeface="+mj-ea"/>
                <a:cs typeface="+mj-cs"/>
              </a:rPr>
              <a:t>за</a:t>
            </a:r>
            <a:r>
              <a:rPr lang="en-US" sz="4400" kern="1200" cap="none" dirty="0">
                <a:ln w="3175" cmpd="sng">
                  <a:noFill/>
                </a:ln>
                <a:solidFill>
                  <a:srgbClr val="212121"/>
                </a:solidFill>
                <a:effectLst/>
                <a:latin typeface="+mj-lt"/>
                <a:ea typeface="+mj-ea"/>
                <a:cs typeface="+mj-cs"/>
              </a:rPr>
              <a:t> </a:t>
            </a:r>
            <a:r>
              <a:rPr lang="en-US" sz="4400" kern="1200" cap="none" dirty="0" err="1">
                <a:ln w="3175" cmpd="sng">
                  <a:noFill/>
                </a:ln>
                <a:solidFill>
                  <a:srgbClr val="212121"/>
                </a:solidFill>
                <a:effectLst/>
                <a:latin typeface="+mj-lt"/>
                <a:ea typeface="+mj-ea"/>
                <a:cs typeface="+mj-cs"/>
              </a:rPr>
              <a:t>внимание</a:t>
            </a:r>
            <a:r>
              <a:rPr lang="en-US" sz="4400" kern="1200" cap="none" dirty="0">
                <a:ln w="3175" cmpd="sng">
                  <a:noFill/>
                </a:ln>
                <a:solidFill>
                  <a:srgbClr val="212121"/>
                </a:solidFill>
                <a:effectLst/>
                <a:latin typeface="+mj-lt"/>
                <a:ea typeface="+mj-ea"/>
                <a:cs typeface="+mj-cs"/>
              </a:rPr>
              <a:t>!</a:t>
            </a:r>
          </a:p>
        </p:txBody>
      </p:sp>
      <p:cxnSp>
        <p:nvCxnSpPr>
          <p:cNvPr id="12" name="Straight Connector 16">
            <a:extLst>
              <a:ext uri="{FF2B5EF4-FFF2-40B4-BE49-F238E27FC236}">
                <a16:creationId xmlns:a16="http://schemas.microsoft.com/office/drawing/2014/main" xmlns="" id="{DE9E818D-F990-490E-9599-A842EBC9B0DC}"/>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4065671" y="4280121"/>
            <a:ext cx="1028700" cy="0"/>
          </a:xfrm>
          <a:prstGeom prst="line">
            <a:avLst/>
          </a:prstGeom>
          <a:ln w="19050">
            <a:solidFill>
              <a:schemeClr val="accent1"/>
            </a:solidFill>
          </a:ln>
        </p:spPr>
        <p:style>
          <a:lnRef idx="2">
            <a:schemeClr val="accent1"/>
          </a:lnRef>
          <a:fillRef idx="0">
            <a:schemeClr val="accent1"/>
          </a:fillRef>
          <a:effectRef idx="1">
            <a:schemeClr val="accent1"/>
          </a:effectRef>
          <a:fontRef idx="minor">
            <a:schemeClr val="tx1"/>
          </a:fontRef>
        </p:style>
      </p:cxnSp>
      <p:pic>
        <p:nvPicPr>
          <p:cNvPr id="2050" name="Picture 2" descr="C:\Users\Admin\Downloads\slide-1.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19908" y="644769"/>
            <a:ext cx="7130561" cy="580292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400347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1"/>
          </p:nvPr>
        </p:nvSpPr>
        <p:spPr/>
        <p:txBody>
          <a:bodyPr/>
          <a:lstStyle/>
          <a:p>
            <a:endParaRPr lang="ru-RU"/>
          </a:p>
        </p:txBody>
      </p:sp>
      <p:sp>
        <p:nvSpPr>
          <p:cNvPr id="5" name="Текст 4"/>
          <p:cNvSpPr>
            <a:spLocks noGrp="1"/>
          </p:cNvSpPr>
          <p:nvPr>
            <p:ph type="body" sz="half" idx="3"/>
          </p:nvPr>
        </p:nvSpPr>
        <p:spPr/>
        <p:txBody>
          <a:bodyPr/>
          <a:lstStyle/>
          <a:p>
            <a:endParaRPr lang="ru-RU"/>
          </a:p>
        </p:txBody>
      </p:sp>
      <p:sp>
        <p:nvSpPr>
          <p:cNvPr id="4" name="Объект 3"/>
          <p:cNvSpPr>
            <a:spLocks noGrp="1"/>
          </p:cNvSpPr>
          <p:nvPr>
            <p:ph sz="quarter" idx="2"/>
          </p:nvPr>
        </p:nvSpPr>
        <p:spPr/>
        <p:txBody>
          <a:bodyPr/>
          <a:lstStyle/>
          <a:p>
            <a:endParaRPr lang="ru-RU"/>
          </a:p>
        </p:txBody>
      </p:sp>
      <p:sp>
        <p:nvSpPr>
          <p:cNvPr id="6" name="Объект 5"/>
          <p:cNvSpPr>
            <a:spLocks noGrp="1"/>
          </p:cNvSpPr>
          <p:nvPr>
            <p:ph sz="quarter" idx="4"/>
          </p:nvPr>
        </p:nvSpPr>
        <p:spPr/>
        <p:txBody>
          <a:bodyPr/>
          <a:lstStyle/>
          <a:p>
            <a:endParaRPr lang="ru-RU"/>
          </a:p>
        </p:txBody>
      </p:sp>
      <p:pic>
        <p:nvPicPr>
          <p:cNvPr id="9218" name="Picture 2" descr="C:\Users\Admin\Downloads\slide-9.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95653" y="726831"/>
            <a:ext cx="8370278" cy="575603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42371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normAutofit fontScale="90000"/>
          </a:bodyPr>
          <a:lstStyle/>
          <a:p>
            <a:r>
              <a:rPr lang="ru-RU" sz="3100" b="1" dirty="0" smtClean="0">
                <a:solidFill>
                  <a:srgbClr val="C00000"/>
                </a:solidFill>
              </a:rPr>
              <a:t>Расставьте запятые, подчеркните грамматические основы. Объясните выделенные орфограммы</a:t>
            </a:r>
            <a:r>
              <a:rPr lang="ru-RU" dirty="0" smtClean="0"/>
              <a:t>.</a:t>
            </a:r>
            <a:endParaRPr lang="ru-RU" dirty="0"/>
          </a:p>
        </p:txBody>
      </p:sp>
      <p:sp>
        <p:nvSpPr>
          <p:cNvPr id="8" name="Содержимое 7"/>
          <p:cNvSpPr>
            <a:spLocks noGrp="1"/>
          </p:cNvSpPr>
          <p:nvPr>
            <p:ph idx="1"/>
          </p:nvPr>
        </p:nvSpPr>
        <p:spPr/>
        <p:txBody>
          <a:bodyPr/>
          <a:lstStyle/>
          <a:p>
            <a:pPr algn="just"/>
            <a:r>
              <a:rPr lang="ru-RU" dirty="0" smtClean="0"/>
              <a:t>Мелодия придума</a:t>
            </a:r>
            <a:r>
              <a:rPr lang="ru-RU" b="1" dirty="0" smtClean="0"/>
              <a:t>нн</a:t>
            </a:r>
            <a:r>
              <a:rPr lang="ru-RU" dirty="0" smtClean="0"/>
              <a:t>ая мальчиком нежная и грациозная чем</a:t>
            </a:r>
            <a:r>
              <a:rPr lang="ru-RU" b="1" dirty="0" smtClean="0"/>
              <a:t>-</a:t>
            </a:r>
            <a:r>
              <a:rPr lang="ru-RU" dirty="0" smtClean="0"/>
              <a:t>то напоминала те танц</a:t>
            </a:r>
            <a:r>
              <a:rPr lang="ru-RU" b="1" dirty="0" smtClean="0"/>
              <a:t>ы</a:t>
            </a:r>
            <a:r>
              <a:rPr lang="ru-RU" dirty="0" smtClean="0"/>
              <a:t> которые играла мама а в чём-то была своеобразна словно бы сквозь плавный танцевальный м</a:t>
            </a:r>
            <a:r>
              <a:rPr lang="ru-RU" b="1" dirty="0" smtClean="0"/>
              <a:t>о</a:t>
            </a:r>
            <a:r>
              <a:rPr lang="ru-RU" dirty="0" smtClean="0"/>
              <a:t>тив просач</a:t>
            </a:r>
            <a:r>
              <a:rPr lang="ru-RU" b="1" dirty="0" smtClean="0"/>
              <a:t>и</a:t>
            </a:r>
            <a:r>
              <a:rPr lang="ru-RU" dirty="0" smtClean="0"/>
              <a:t>вались задорные звуки песен которые он слышал когда-то.</a:t>
            </a:r>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lstStyle/>
          <a:p>
            <a:r>
              <a:rPr lang="ru-RU" b="1" dirty="0" smtClean="0">
                <a:solidFill>
                  <a:srgbClr val="C00000"/>
                </a:solidFill>
              </a:rPr>
              <a:t>Проверь себя!</a:t>
            </a:r>
            <a:endParaRPr lang="ru-RU" b="1" dirty="0">
              <a:solidFill>
                <a:srgbClr val="C00000"/>
              </a:solidFill>
            </a:endParaRPr>
          </a:p>
        </p:txBody>
      </p:sp>
      <p:sp>
        <p:nvSpPr>
          <p:cNvPr id="8" name="Содержимое 7"/>
          <p:cNvSpPr>
            <a:spLocks noGrp="1"/>
          </p:cNvSpPr>
          <p:nvPr>
            <p:ph idx="1"/>
          </p:nvPr>
        </p:nvSpPr>
        <p:spPr/>
        <p:txBody>
          <a:bodyPr/>
          <a:lstStyle/>
          <a:p>
            <a:r>
              <a:rPr lang="ru-RU" u="sng" dirty="0" smtClean="0"/>
              <a:t>Мелодия</a:t>
            </a:r>
            <a:r>
              <a:rPr lang="ru-RU" b="1" dirty="0" smtClean="0">
                <a:solidFill>
                  <a:schemeClr val="accent3">
                    <a:lumMod val="75000"/>
                  </a:schemeClr>
                </a:solidFill>
              </a:rPr>
              <a:t>,</a:t>
            </a:r>
            <a:r>
              <a:rPr lang="ru-RU" dirty="0" smtClean="0"/>
              <a:t> придума</a:t>
            </a:r>
            <a:r>
              <a:rPr lang="ru-RU" b="1" dirty="0" smtClean="0">
                <a:solidFill>
                  <a:schemeClr val="accent3">
                    <a:lumMod val="75000"/>
                  </a:schemeClr>
                </a:solidFill>
              </a:rPr>
              <a:t>нн</a:t>
            </a:r>
            <a:r>
              <a:rPr lang="ru-RU" dirty="0" smtClean="0"/>
              <a:t>ая мальчиком</a:t>
            </a:r>
            <a:r>
              <a:rPr lang="ru-RU" b="1" dirty="0" smtClean="0">
                <a:solidFill>
                  <a:schemeClr val="accent3">
                    <a:lumMod val="75000"/>
                  </a:schemeClr>
                </a:solidFill>
              </a:rPr>
              <a:t>,</a:t>
            </a:r>
            <a:r>
              <a:rPr lang="ru-RU" dirty="0" smtClean="0"/>
              <a:t> нежная и грациозная</a:t>
            </a:r>
            <a:r>
              <a:rPr lang="ru-RU" b="1" dirty="0" smtClean="0">
                <a:solidFill>
                  <a:schemeClr val="accent3">
                    <a:lumMod val="75000"/>
                  </a:schemeClr>
                </a:solidFill>
              </a:rPr>
              <a:t>,</a:t>
            </a:r>
            <a:r>
              <a:rPr lang="ru-RU" dirty="0" smtClean="0"/>
              <a:t> чем</a:t>
            </a:r>
            <a:r>
              <a:rPr lang="ru-RU" b="1" dirty="0" smtClean="0">
                <a:solidFill>
                  <a:schemeClr val="accent3">
                    <a:lumMod val="75000"/>
                  </a:schemeClr>
                </a:solidFill>
              </a:rPr>
              <a:t>-</a:t>
            </a:r>
            <a:r>
              <a:rPr lang="ru-RU" dirty="0" smtClean="0"/>
              <a:t>то </a:t>
            </a:r>
            <a:r>
              <a:rPr lang="ru-RU" u="dbl" dirty="0" smtClean="0"/>
              <a:t>напоминала</a:t>
            </a:r>
            <a:r>
              <a:rPr lang="ru-RU" dirty="0" smtClean="0"/>
              <a:t> те танц</a:t>
            </a:r>
            <a:r>
              <a:rPr lang="ru-RU" b="1" dirty="0" smtClean="0">
                <a:solidFill>
                  <a:schemeClr val="accent3">
                    <a:lumMod val="75000"/>
                  </a:schemeClr>
                </a:solidFill>
              </a:rPr>
              <a:t>ы,</a:t>
            </a:r>
            <a:r>
              <a:rPr lang="ru-RU" dirty="0" smtClean="0"/>
              <a:t> которые </a:t>
            </a:r>
            <a:r>
              <a:rPr lang="ru-RU" u="dbl" dirty="0" smtClean="0"/>
              <a:t>играла</a:t>
            </a:r>
            <a:r>
              <a:rPr lang="ru-RU" dirty="0" smtClean="0"/>
              <a:t> </a:t>
            </a:r>
            <a:r>
              <a:rPr lang="ru-RU" u="sng" dirty="0" smtClean="0"/>
              <a:t>мама</a:t>
            </a:r>
            <a:r>
              <a:rPr lang="ru-RU" b="1" dirty="0" smtClean="0">
                <a:solidFill>
                  <a:schemeClr val="accent3">
                    <a:lumMod val="75000"/>
                  </a:schemeClr>
                </a:solidFill>
              </a:rPr>
              <a:t>,</a:t>
            </a:r>
            <a:r>
              <a:rPr lang="ru-RU" dirty="0" smtClean="0"/>
              <a:t> а в чём-то </a:t>
            </a:r>
            <a:r>
              <a:rPr lang="ru-RU" u="dbl" dirty="0" smtClean="0"/>
              <a:t>была своеобразна</a:t>
            </a:r>
            <a:r>
              <a:rPr lang="ru-RU" b="1" dirty="0" smtClean="0">
                <a:solidFill>
                  <a:schemeClr val="accent3">
                    <a:lumMod val="75000"/>
                  </a:schemeClr>
                </a:solidFill>
              </a:rPr>
              <a:t>,</a:t>
            </a:r>
            <a:r>
              <a:rPr lang="ru-RU" dirty="0" smtClean="0"/>
              <a:t> словно бы сквозь плавный танцевальный м</a:t>
            </a:r>
            <a:r>
              <a:rPr lang="ru-RU" b="1" dirty="0" smtClean="0">
                <a:solidFill>
                  <a:schemeClr val="accent3">
                    <a:lumMod val="75000"/>
                  </a:schemeClr>
                </a:solidFill>
              </a:rPr>
              <a:t>о</a:t>
            </a:r>
            <a:r>
              <a:rPr lang="ru-RU" dirty="0" smtClean="0"/>
              <a:t>тив </a:t>
            </a:r>
            <a:r>
              <a:rPr lang="ru-RU" u="dbl" dirty="0" smtClean="0"/>
              <a:t>просач</a:t>
            </a:r>
            <a:r>
              <a:rPr lang="ru-RU" b="1" u="dbl" dirty="0" smtClean="0">
                <a:solidFill>
                  <a:schemeClr val="accent3">
                    <a:lumMod val="75000"/>
                  </a:schemeClr>
                </a:solidFill>
              </a:rPr>
              <a:t>и</a:t>
            </a:r>
            <a:r>
              <a:rPr lang="ru-RU" u="dbl" dirty="0" smtClean="0"/>
              <a:t>вались</a:t>
            </a:r>
            <a:r>
              <a:rPr lang="ru-RU" dirty="0" smtClean="0"/>
              <a:t> задорные </a:t>
            </a:r>
            <a:r>
              <a:rPr lang="ru-RU" u="sng" dirty="0" smtClean="0"/>
              <a:t>звуки</a:t>
            </a:r>
            <a:r>
              <a:rPr lang="ru-RU" dirty="0" smtClean="0"/>
              <a:t> песен</a:t>
            </a:r>
            <a:r>
              <a:rPr lang="ru-RU" b="1" dirty="0" smtClean="0">
                <a:solidFill>
                  <a:schemeClr val="accent3">
                    <a:lumMod val="75000"/>
                  </a:schemeClr>
                </a:solidFill>
              </a:rPr>
              <a:t>,</a:t>
            </a:r>
            <a:r>
              <a:rPr lang="ru-RU" dirty="0" smtClean="0"/>
              <a:t> которые </a:t>
            </a:r>
            <a:r>
              <a:rPr lang="ru-RU" u="sng" dirty="0" smtClean="0"/>
              <a:t>он</a:t>
            </a:r>
            <a:r>
              <a:rPr lang="ru-RU" dirty="0" smtClean="0"/>
              <a:t> </a:t>
            </a:r>
            <a:r>
              <a:rPr lang="ru-RU" u="dbl" dirty="0" smtClean="0"/>
              <a:t>слышал</a:t>
            </a:r>
            <a:r>
              <a:rPr lang="ru-RU" dirty="0" smtClean="0"/>
              <a:t> когда-то.</a:t>
            </a:r>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1124744"/>
            <a:ext cx="8147248" cy="5001419"/>
          </a:xfrm>
        </p:spPr>
        <p:txBody>
          <a:bodyPr/>
          <a:lstStyle/>
          <a:p>
            <a:pPr marL="0" indent="0" algn="ctr">
              <a:buNone/>
            </a:pPr>
            <a:endParaRPr lang="ru-RU" b="1" dirty="0" smtClean="0">
              <a:solidFill>
                <a:schemeClr val="accent6">
                  <a:lumMod val="50000"/>
                </a:schemeClr>
              </a:solidFill>
            </a:endParaRPr>
          </a:p>
          <a:p>
            <a:pPr marL="0" indent="0" algn="ctr">
              <a:buNone/>
            </a:pPr>
            <a:r>
              <a:rPr lang="ru-RU" b="1" dirty="0" smtClean="0">
                <a:solidFill>
                  <a:schemeClr val="accent6">
                    <a:lumMod val="50000"/>
                  </a:schemeClr>
                </a:solidFill>
                <a:latin typeface="Times New Roman" panose="02020603050405020304" pitchFamily="18" charset="0"/>
                <a:cs typeface="Times New Roman" panose="02020603050405020304" pitchFamily="18" charset="0"/>
              </a:rPr>
              <a:t>Задание № 3 представляет собой пунктуационный анализ текста. Формулировка задания: </a:t>
            </a:r>
          </a:p>
          <a:p>
            <a:pPr marL="0" indent="0" algn="ctr">
              <a:buNone/>
            </a:pPr>
            <a:r>
              <a:rPr lang="ru-RU" b="1" i="1" dirty="0" smtClean="0">
                <a:solidFill>
                  <a:srgbClr val="FF0000"/>
                </a:solidFill>
                <a:latin typeface="Times New Roman" panose="02020603050405020304" pitchFamily="18" charset="0"/>
                <a:cs typeface="Times New Roman" panose="02020603050405020304" pitchFamily="18" charset="0"/>
              </a:rPr>
              <a:t>Укажите </a:t>
            </a:r>
            <a:r>
              <a:rPr lang="ru-RU" b="1" i="1" dirty="0">
                <a:solidFill>
                  <a:srgbClr val="FF0000"/>
                </a:solidFill>
                <a:latin typeface="Times New Roman" panose="02020603050405020304" pitchFamily="18" charset="0"/>
                <a:cs typeface="Times New Roman" panose="02020603050405020304" pitchFamily="18" charset="0"/>
              </a:rPr>
              <a:t>цифры, на месте которых должны стоять запятые</a:t>
            </a:r>
            <a:r>
              <a:rPr lang="ru-RU" b="1" i="1" dirty="0" smtClean="0">
                <a:solidFill>
                  <a:srgbClr val="FF0000"/>
                </a:solidFill>
                <a:latin typeface="Times New Roman" panose="02020603050405020304" pitchFamily="18" charset="0"/>
                <a:cs typeface="Times New Roman" panose="02020603050405020304" pitchFamily="18" charset="0"/>
              </a:rPr>
              <a:t>. </a:t>
            </a:r>
            <a:endParaRPr lang="ru-RU" b="1" i="1" dirty="0">
              <a:solidFill>
                <a:srgbClr val="FF0000"/>
              </a:solidFill>
              <a:latin typeface="Times New Roman" panose="02020603050405020304" pitchFamily="18" charset="0"/>
              <a:cs typeface="Times New Roman" panose="02020603050405020304" pitchFamily="18" charset="0"/>
            </a:endParaRPr>
          </a:p>
          <a:p>
            <a:pPr marL="0" indent="0" algn="ctr">
              <a:buNone/>
            </a:pPr>
            <a:endParaRPr lang="ru-RU" b="1" dirty="0">
              <a:solidFill>
                <a:schemeClr val="accent6">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2842213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8650" y="378373"/>
            <a:ext cx="7886700" cy="5798591"/>
          </a:xfrm>
        </p:spPr>
        <p:txBody>
          <a:bodyPr>
            <a:normAutofit fontScale="85000" lnSpcReduction="20000"/>
          </a:bodyPr>
          <a:lstStyle/>
          <a:p>
            <a:pPr marL="0" indent="0" algn="ctr" fontAlgn="base">
              <a:buNone/>
            </a:pPr>
            <a:r>
              <a:rPr lang="ru-RU" sz="2800" b="1" dirty="0">
                <a:solidFill>
                  <a:srgbClr val="C00000"/>
                </a:solidFill>
              </a:rPr>
              <a:t>Знаки препинания в бессоюзном сложном предложении</a:t>
            </a:r>
          </a:p>
          <a:p>
            <a:pPr marL="0" indent="0">
              <a:buNone/>
            </a:pPr>
            <a:r>
              <a:rPr lang="ru-RU" b="1" dirty="0"/>
              <a:t>БСП</a:t>
            </a:r>
            <a:r>
              <a:rPr lang="ru-RU" dirty="0"/>
              <a:t> – сложное предложение, части которого не соединены союзами.</a:t>
            </a:r>
            <a:r>
              <a:rPr lang="ru-RU" dirty="0" smtClean="0"/>
              <a:t/>
            </a:r>
            <a:br>
              <a:rPr lang="ru-RU" dirty="0" smtClean="0"/>
            </a:br>
            <a:r>
              <a:rPr lang="ru-RU" dirty="0" smtClean="0"/>
              <a:t/>
            </a:r>
            <a:br>
              <a:rPr lang="ru-RU" dirty="0" smtClean="0"/>
            </a:br>
            <a:r>
              <a:rPr lang="ru-RU" b="1" dirty="0"/>
              <a:t>ЗАПЯТАЯ </a:t>
            </a:r>
            <a:r>
              <a:rPr lang="ru-RU" dirty="0"/>
              <a:t>ставится</a:t>
            </a:r>
            <a:r>
              <a:rPr lang="ru-RU" b="1" dirty="0"/>
              <a:t> </a:t>
            </a:r>
            <a:r>
              <a:rPr lang="ru-RU" dirty="0"/>
              <a:t>при одновременности и последовательности событий, происходящих в частях БСП.</a:t>
            </a:r>
            <a:r>
              <a:rPr lang="ru-RU" dirty="0" smtClean="0"/>
              <a:t/>
            </a:r>
            <a:br>
              <a:rPr lang="ru-RU" dirty="0" smtClean="0"/>
            </a:br>
            <a:r>
              <a:rPr lang="ru-RU" i="1" dirty="0"/>
              <a:t>Метель не утихала, небо не прояснялось.</a:t>
            </a:r>
            <a:br>
              <a:rPr lang="ru-RU" i="1" dirty="0"/>
            </a:br>
            <a:r>
              <a:rPr lang="ru-RU" dirty="0" smtClean="0"/>
              <a:t/>
            </a:r>
            <a:br>
              <a:rPr lang="ru-RU" dirty="0" smtClean="0"/>
            </a:br>
            <a:r>
              <a:rPr lang="ru-RU" b="1" dirty="0"/>
              <a:t>ТОЧКА С ЗАПЯТОЙ </a:t>
            </a:r>
            <a:r>
              <a:rPr lang="ru-RU" dirty="0"/>
              <a:t>ставится при одновременности и последовательности, если простые предложения БСП осложнены чем-либо.</a:t>
            </a:r>
            <a:r>
              <a:rPr lang="ru-RU" dirty="0" smtClean="0"/>
              <a:t/>
            </a:r>
            <a:br>
              <a:rPr lang="ru-RU" dirty="0" smtClean="0"/>
            </a:br>
            <a:r>
              <a:rPr lang="ru-RU" i="1" dirty="0"/>
              <a:t>Уже вечерело; солнце скрылось за небольшую сосновую рощу, лежавшую в полуверсте от сада; тень от нее без конца тянулась через неподвижные поля.</a:t>
            </a:r>
            <a:endParaRPr lang="ru-RU" dirty="0"/>
          </a:p>
        </p:txBody>
      </p:sp>
    </p:spTree>
    <p:extLst>
      <p:ext uri="{BB962C8B-B14F-4D97-AF65-F5344CB8AC3E}">
        <p14:creationId xmlns:p14="http://schemas.microsoft.com/office/powerpoint/2010/main" xmlns="" val="29063807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8650" y="420415"/>
            <a:ext cx="7886700" cy="5756549"/>
          </a:xfrm>
        </p:spPr>
        <p:txBody>
          <a:bodyPr>
            <a:normAutofit fontScale="92500" lnSpcReduction="10000"/>
          </a:bodyPr>
          <a:lstStyle/>
          <a:p>
            <a:pPr marL="0" indent="0" fontAlgn="base">
              <a:buNone/>
            </a:pPr>
            <a:r>
              <a:rPr lang="ru-RU" b="1" dirty="0">
                <a:solidFill>
                  <a:srgbClr val="C00000"/>
                </a:solidFill>
              </a:rPr>
              <a:t>ДВОЕТОЧИЕ </a:t>
            </a:r>
            <a:r>
              <a:rPr lang="ru-RU" b="1" dirty="0" err="1">
                <a:solidFill>
                  <a:srgbClr val="C00000"/>
                </a:solidFill>
              </a:rPr>
              <a:t>ставится</a:t>
            </a:r>
            <a:r>
              <a:rPr lang="ru-RU" dirty="0" err="1">
                <a:solidFill>
                  <a:srgbClr val="C00000"/>
                </a:solidFill>
              </a:rPr>
              <a:t>:если</a:t>
            </a:r>
            <a:r>
              <a:rPr lang="ru-RU" dirty="0">
                <a:solidFill>
                  <a:srgbClr val="C00000"/>
                </a:solidFill>
              </a:rPr>
              <a:t> вторая часть поясняет то, о чем говорится в первой части (можно подставить А ИМЕННО).</a:t>
            </a:r>
          </a:p>
          <a:p>
            <a:pPr fontAlgn="base"/>
            <a:r>
              <a:rPr lang="ru-RU" sz="2800" i="1" dirty="0"/>
              <a:t>Около мельничных колес раздавались слабые звуки: капли падали с лопат, сочилась вода сквозь засовы плотины.</a:t>
            </a:r>
            <a:br>
              <a:rPr lang="ru-RU" sz="2800" i="1" dirty="0"/>
            </a:br>
            <a:r>
              <a:rPr lang="ru-RU" sz="2800" dirty="0"/>
              <a:t>если вторая часть указывает на причину того, о чем говорится в первой части.</a:t>
            </a:r>
          </a:p>
          <a:p>
            <a:pPr fontAlgn="base"/>
            <a:r>
              <a:rPr lang="ru-RU" sz="2800" i="1" dirty="0"/>
              <a:t>Печален я: со мною друга </a:t>
            </a:r>
            <a:r>
              <a:rPr lang="ru-RU" sz="2800" i="1" dirty="0" err="1"/>
              <a:t>нет.</a:t>
            </a:r>
            <a:r>
              <a:rPr lang="ru-RU" sz="2800" dirty="0" err="1"/>
              <a:t>Если</a:t>
            </a:r>
            <a:r>
              <a:rPr lang="ru-RU" sz="2800" dirty="0"/>
              <a:t> второе предложение дополняет содержание первого: (можно подставить что, и вижу, что, и увидел что)</a:t>
            </a:r>
          </a:p>
          <a:p>
            <a:r>
              <a:rPr lang="ru-RU" sz="2800" i="1" dirty="0"/>
              <a:t>Испуганная лосем, Настенька изумленно смотрела на землю: гадюка по-прежнему лежала, свернувшись колечком</a:t>
            </a:r>
            <a:r>
              <a:rPr lang="ru-RU" i="1" dirty="0"/>
              <a:t>.</a:t>
            </a:r>
            <a:endParaRPr lang="ru-RU" dirty="0"/>
          </a:p>
        </p:txBody>
      </p:sp>
    </p:spTree>
    <p:extLst>
      <p:ext uri="{BB962C8B-B14F-4D97-AF65-F5344CB8AC3E}">
        <p14:creationId xmlns:p14="http://schemas.microsoft.com/office/powerpoint/2010/main" xmlns="" val="19367174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8650" y="378373"/>
            <a:ext cx="7886700" cy="5798591"/>
          </a:xfrm>
        </p:spPr>
        <p:txBody>
          <a:bodyPr>
            <a:normAutofit lnSpcReduction="10000"/>
          </a:bodyPr>
          <a:lstStyle/>
          <a:p>
            <a:pPr marL="0" indent="0" fontAlgn="base">
              <a:buNone/>
            </a:pPr>
            <a:r>
              <a:rPr lang="ru-RU" b="1" dirty="0">
                <a:solidFill>
                  <a:srgbClr val="C00000"/>
                </a:solidFill>
              </a:rPr>
              <a:t>ТИРЕ </a:t>
            </a:r>
            <a:r>
              <a:rPr lang="ru-RU" b="1" dirty="0" err="1">
                <a:solidFill>
                  <a:srgbClr val="C00000"/>
                </a:solidFill>
              </a:rPr>
              <a:t>ставится:</a:t>
            </a:r>
            <a:r>
              <a:rPr lang="ru-RU" dirty="0" err="1">
                <a:solidFill>
                  <a:srgbClr val="C00000"/>
                </a:solidFill>
              </a:rPr>
              <a:t>вторая</a:t>
            </a:r>
            <a:r>
              <a:rPr lang="ru-RU" dirty="0">
                <a:solidFill>
                  <a:srgbClr val="C00000"/>
                </a:solidFill>
              </a:rPr>
              <a:t> часть противопоставлена первой части (можно подставить союзы А, НО)</a:t>
            </a:r>
          </a:p>
          <a:p>
            <a:pPr fontAlgn="base"/>
            <a:r>
              <a:rPr lang="ru-RU" i="1" dirty="0"/>
              <a:t>Я смотрел все </a:t>
            </a:r>
            <a:r>
              <a:rPr lang="ru-RU" i="1" dirty="0" err="1"/>
              <a:t>напряженнее</a:t>
            </a:r>
            <a:r>
              <a:rPr lang="ru-RU" i="1" dirty="0"/>
              <a:t> - их все не было.</a:t>
            </a:r>
            <a:br>
              <a:rPr lang="ru-RU" i="1" dirty="0"/>
            </a:br>
            <a:r>
              <a:rPr lang="ru-RU" dirty="0"/>
              <a:t>В первой части говорится о времени или условии  (можно подставить КОГДА, ЕСЛИ)</a:t>
            </a:r>
          </a:p>
          <a:p>
            <a:pPr fontAlgn="base"/>
            <a:r>
              <a:rPr lang="ru-RU" i="1" dirty="0"/>
              <a:t>Вышли на обрыв - подуло свежим ветром.</a:t>
            </a:r>
            <a:br>
              <a:rPr lang="ru-RU" i="1" dirty="0"/>
            </a:br>
            <a:r>
              <a:rPr lang="ru-RU" dirty="0"/>
              <a:t>Вторая часть является следствием</a:t>
            </a:r>
          </a:p>
          <a:p>
            <a:r>
              <a:rPr lang="ru-RU" i="1" dirty="0"/>
              <a:t>Он подал знак рукою - все притихли.</a:t>
            </a:r>
            <a:endParaRPr lang="ru-RU" dirty="0"/>
          </a:p>
        </p:txBody>
      </p:sp>
    </p:spTree>
    <p:extLst>
      <p:ext uri="{BB962C8B-B14F-4D97-AF65-F5344CB8AC3E}">
        <p14:creationId xmlns:p14="http://schemas.microsoft.com/office/powerpoint/2010/main" xmlns="" val="1963324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8650" y="430925"/>
            <a:ext cx="7886700" cy="5746039"/>
          </a:xfrm>
        </p:spPr>
        <p:txBody>
          <a:bodyPr>
            <a:normAutofit fontScale="70000" lnSpcReduction="20000"/>
          </a:bodyPr>
          <a:lstStyle/>
          <a:p>
            <a:pPr marL="0" indent="0" fontAlgn="base">
              <a:buNone/>
            </a:pPr>
            <a:r>
              <a:rPr lang="ru-RU" b="1" dirty="0">
                <a:solidFill>
                  <a:srgbClr val="C00000"/>
                </a:solidFill>
              </a:rPr>
              <a:t>Знаки препинания в сложном предложении с разными видами связи </a:t>
            </a:r>
          </a:p>
          <a:p>
            <a:pPr fontAlgn="base"/>
            <a:r>
              <a:rPr lang="ru-RU" dirty="0"/>
              <a:t>В таких предложениях важно правильно определять границы предложений и связи между частями сложного предложения.</a:t>
            </a:r>
            <a:r>
              <a:rPr lang="ru-RU" dirty="0" smtClean="0"/>
              <a:t/>
            </a:r>
            <a:br>
              <a:rPr lang="ru-RU" dirty="0" smtClean="0"/>
            </a:br>
            <a:r>
              <a:rPr lang="ru-RU" dirty="0" smtClean="0"/>
              <a:t/>
            </a:r>
            <a:br>
              <a:rPr lang="ru-RU" dirty="0" smtClean="0"/>
            </a:br>
            <a:r>
              <a:rPr lang="ru-RU" dirty="0"/>
              <a:t>Отдельного внимания заслуживает постановка запятой</a:t>
            </a:r>
            <a:r>
              <a:rPr lang="ru-RU" b="1" dirty="0"/>
              <a:t> на стыке союзов: </a:t>
            </a:r>
            <a:r>
              <a:rPr lang="ru-RU" dirty="0"/>
              <a:t>на стыке могут оказаться два подчинительных союза или сочинительный и подчинительный союзы.</a:t>
            </a:r>
            <a:r>
              <a:rPr lang="ru-RU" dirty="0" smtClean="0"/>
              <a:t/>
            </a:r>
            <a:br>
              <a:rPr lang="ru-RU" dirty="0" smtClean="0"/>
            </a:br>
            <a:r>
              <a:rPr lang="ru-RU" dirty="0" smtClean="0"/>
              <a:t/>
            </a:r>
            <a:br>
              <a:rPr lang="ru-RU" dirty="0" smtClean="0"/>
            </a:br>
            <a:r>
              <a:rPr lang="ru-RU" b="1" dirty="0" smtClean="0"/>
              <a:t>Запятая </a:t>
            </a:r>
            <a:r>
              <a:rPr lang="ru-RU" b="1" dirty="0"/>
              <a:t>СТАВИТСЯ (между союзами):</a:t>
            </a:r>
            <a:r>
              <a:rPr lang="ru-RU" dirty="0"/>
              <a:t> если придаточное предложение можно изъять или переставить</a:t>
            </a:r>
          </a:p>
          <a:p>
            <a:pPr fontAlgn="base"/>
            <a:r>
              <a:rPr lang="ru-RU" i="1" dirty="0"/>
              <a:t>Павел прекрасно понимал, что, если бы не она, не приехала бы Таня домой.</a:t>
            </a:r>
            <a:r>
              <a:rPr lang="ru-RU" dirty="0" smtClean="0"/>
              <a:t/>
            </a:r>
            <a:br>
              <a:rPr lang="ru-RU" dirty="0" smtClean="0"/>
            </a:br>
            <a:r>
              <a:rPr lang="ru-RU" dirty="0" smtClean="0"/>
              <a:t/>
            </a:r>
            <a:br>
              <a:rPr lang="ru-RU" dirty="0" smtClean="0"/>
            </a:br>
            <a:r>
              <a:rPr lang="ru-RU" b="1" dirty="0"/>
              <a:t>Запятая НЕ ставится (между союзами)</a:t>
            </a:r>
            <a:r>
              <a:rPr lang="ru-RU" dirty="0"/>
              <a:t>если нельзя переставить или изъять придаточную часть.</a:t>
            </a:r>
          </a:p>
          <a:p>
            <a:r>
              <a:rPr lang="ru-RU" i="1" dirty="0"/>
              <a:t>Дима прожил на свете двадцать три года, и если большинство из нас склонно упиваться прошлым или грезить о будущем, то Дима увлечен настоящим днём...</a:t>
            </a:r>
            <a:endParaRPr lang="ru-RU" dirty="0"/>
          </a:p>
        </p:txBody>
      </p:sp>
    </p:spTree>
    <p:extLst>
      <p:ext uri="{BB962C8B-B14F-4D97-AF65-F5344CB8AC3E}">
        <p14:creationId xmlns:p14="http://schemas.microsoft.com/office/powerpoint/2010/main" xmlns="" val="34405988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 y="836712"/>
            <a:ext cx="9144000" cy="6873498"/>
          </a:xfrm>
        </p:spPr>
        <p:txBody>
          <a:bodyPr>
            <a:noAutofit/>
          </a:bodyPr>
          <a:lstStyle/>
          <a:p>
            <a:r>
              <a:rPr lang="ru-RU" b="1" i="1" dirty="0"/>
              <a:t>Солнце только что выплыло из-за горизонта (1) переливавшего пурпурными цветами (2) и (3) ослепительное (4) медленно поднималось по голубому небосклону (5) то прячась в белоснежных облаках (6) то снова показываясь из-за них (7) и заливая блеском полосу моря (8) на поверхности (9) которой сверкали зайчики. </a:t>
            </a:r>
          </a:p>
          <a:p>
            <a:r>
              <a:rPr lang="ru-RU" b="1" dirty="0"/>
              <a:t>Правильный ответ:</a:t>
            </a:r>
            <a:r>
              <a:rPr lang="en-US" b="1" dirty="0"/>
              <a:t> </a:t>
            </a:r>
            <a:r>
              <a:rPr lang="ru-RU" b="1" dirty="0">
                <a:solidFill>
                  <a:schemeClr val="tx2"/>
                </a:solidFill>
              </a:rPr>
              <a:t>1234568</a:t>
            </a:r>
          </a:p>
          <a:p>
            <a:pPr marL="514350" indent="-514350">
              <a:buFont typeface="+mj-lt"/>
              <a:buAutoNum type="arabicParenR"/>
            </a:pPr>
            <a:endParaRPr lang="ru-RU" sz="2800" dirty="0"/>
          </a:p>
        </p:txBody>
      </p:sp>
      <p:pic>
        <p:nvPicPr>
          <p:cNvPr id="4" name="Picture 2" descr="ÐÐ°ÑÑÐ¸Ð½ÐºÐ¸ Ð¿Ð¾ Ð·Ð°Ð¿ÑÐ¾ÑÑ Ð¾Ð³Ñ"/>
          <p:cNvPicPr>
            <a:picLocks noChangeAspect="1" noChangeArrowheads="1"/>
          </p:cNvPicPr>
          <p:nvPr/>
        </p:nvPicPr>
        <p:blipFill>
          <a:blip r:embed="rId2" cstate="print"/>
          <a:srcRect/>
          <a:stretch>
            <a:fillRect/>
          </a:stretch>
        </p:blipFill>
        <p:spPr bwMode="auto">
          <a:xfrm>
            <a:off x="6694100" y="5445224"/>
            <a:ext cx="2449899" cy="1412775"/>
          </a:xfrm>
          <a:prstGeom prst="rect">
            <a:avLst/>
          </a:prstGeom>
          <a:noFill/>
        </p:spPr>
      </p:pic>
    </p:spTree>
    <p:extLst>
      <p:ext uri="{BB962C8B-B14F-4D97-AF65-F5344CB8AC3E}">
        <p14:creationId xmlns:p14="http://schemas.microsoft.com/office/powerpoint/2010/main" xmlns="" val="2342870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 y="836712"/>
            <a:ext cx="9144000" cy="6873498"/>
          </a:xfrm>
        </p:spPr>
        <p:txBody>
          <a:bodyPr>
            <a:noAutofit/>
          </a:bodyPr>
          <a:lstStyle/>
          <a:p>
            <a:r>
              <a:rPr lang="ru-RU" b="1" i="1" dirty="0"/>
              <a:t>Говоря о речевой культуре (1) нельзя не сказать о том (2) что чистота речи требует (3) чтобы в ней отсутствовали не только (4) отвергаемые литературным языком (5) элементы (6) но и массовые ошибки (7) пустословие (8) и неоправданное включение в речь иноязычных слов.</a:t>
            </a:r>
          </a:p>
          <a:p>
            <a:r>
              <a:rPr lang="ru-RU" b="1" dirty="0"/>
              <a:t>Правильный ответ:</a:t>
            </a:r>
            <a:r>
              <a:rPr lang="en-US" b="1" dirty="0"/>
              <a:t> </a:t>
            </a:r>
            <a:r>
              <a:rPr lang="ru-RU" b="1" dirty="0">
                <a:solidFill>
                  <a:schemeClr val="tx2"/>
                </a:solidFill>
              </a:rPr>
              <a:t>12367</a:t>
            </a:r>
          </a:p>
          <a:p>
            <a:pPr marL="514350" indent="-514350">
              <a:buFont typeface="+mj-lt"/>
              <a:buAutoNum type="arabicParenR"/>
            </a:pPr>
            <a:endParaRPr lang="ru-RU" sz="2800" b="1" dirty="0"/>
          </a:p>
        </p:txBody>
      </p:sp>
      <p:pic>
        <p:nvPicPr>
          <p:cNvPr id="4" name="Picture 2" descr="ÐÐ°ÑÑÐ¸Ð½ÐºÐ¸ Ð¿Ð¾ Ð·Ð°Ð¿ÑÐ¾ÑÑ Ð¾Ð³Ñ"/>
          <p:cNvPicPr>
            <a:picLocks noChangeAspect="1" noChangeArrowheads="1"/>
          </p:cNvPicPr>
          <p:nvPr/>
        </p:nvPicPr>
        <p:blipFill>
          <a:blip r:embed="rId2" cstate="print"/>
          <a:srcRect/>
          <a:stretch>
            <a:fillRect/>
          </a:stretch>
        </p:blipFill>
        <p:spPr bwMode="auto">
          <a:xfrm>
            <a:off x="6694100" y="5445224"/>
            <a:ext cx="2449899" cy="1412775"/>
          </a:xfrm>
          <a:prstGeom prst="rect">
            <a:avLst/>
          </a:prstGeom>
          <a:noFill/>
        </p:spPr>
      </p:pic>
    </p:spTree>
    <p:extLst>
      <p:ext uri="{BB962C8B-B14F-4D97-AF65-F5344CB8AC3E}">
        <p14:creationId xmlns:p14="http://schemas.microsoft.com/office/powerpoint/2010/main" xmlns="" val="2352839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320" y="1124744"/>
            <a:ext cx="9144000" cy="6858000"/>
          </a:xfrm>
        </p:spPr>
        <p:txBody>
          <a:bodyPr>
            <a:noAutofit/>
          </a:bodyPr>
          <a:lstStyle/>
          <a:p>
            <a:r>
              <a:rPr lang="ru-RU" b="1" i="1" dirty="0"/>
              <a:t>Глядя на этот след «падающей звезды» (1) многие люди (2) отдавая дань традиции (3) загадывают желание  (4) при этом они даже не задумаются (5) что видели вовсе не звезду (6) сорвавшуюся со своего привычного места (7) а (8) прилетевший к нам из глубин космоса (9) метеорит.</a:t>
            </a:r>
          </a:p>
          <a:p>
            <a:r>
              <a:rPr lang="ru-RU" b="1" dirty="0"/>
              <a:t>Правильный ответ: </a:t>
            </a:r>
            <a:r>
              <a:rPr lang="ru-RU" b="1" dirty="0">
                <a:solidFill>
                  <a:schemeClr val="tx2"/>
                </a:solidFill>
              </a:rPr>
              <a:t>1234567</a:t>
            </a:r>
          </a:p>
        </p:txBody>
      </p:sp>
      <p:pic>
        <p:nvPicPr>
          <p:cNvPr id="4" name="Picture 2" descr="ÐÐ°ÑÑÐ¸Ð½ÐºÐ¸ Ð¿Ð¾ Ð·Ð°Ð¿ÑÐ¾ÑÑ Ð¾Ð³Ñ"/>
          <p:cNvPicPr>
            <a:picLocks noChangeAspect="1" noChangeArrowheads="1"/>
          </p:cNvPicPr>
          <p:nvPr/>
        </p:nvPicPr>
        <p:blipFill>
          <a:blip r:embed="rId2" cstate="print"/>
          <a:srcRect/>
          <a:stretch>
            <a:fillRect/>
          </a:stretch>
        </p:blipFill>
        <p:spPr bwMode="auto">
          <a:xfrm>
            <a:off x="6914184" y="5572140"/>
            <a:ext cx="2229815" cy="128586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805" y="1052736"/>
            <a:ext cx="9144000" cy="6858000"/>
          </a:xfrm>
        </p:spPr>
        <p:txBody>
          <a:bodyPr>
            <a:noAutofit/>
          </a:bodyPr>
          <a:lstStyle/>
          <a:p>
            <a:r>
              <a:rPr lang="ru-RU" b="1" i="1" dirty="0"/>
              <a:t>Независимо от того (1) порождают атомы жизнь в других уголках Вселенной (2) или нет (3) они создают множество других вещей; без них не было бы воды (4) или воздуха (5) или горных пород (6) не было бы звёзд и планет (7) далёких газовых облаков (8) и любых других вещей (9) составляющих Вселенную.</a:t>
            </a:r>
          </a:p>
          <a:p>
            <a:r>
              <a:rPr lang="ru-RU" b="1" dirty="0"/>
              <a:t>Правильный ответ:</a:t>
            </a:r>
            <a:r>
              <a:rPr lang="en-US" b="1" dirty="0"/>
              <a:t> </a:t>
            </a:r>
            <a:r>
              <a:rPr lang="ru-RU" b="1" dirty="0">
                <a:solidFill>
                  <a:schemeClr val="tx2"/>
                </a:solidFill>
              </a:rPr>
              <a:t>1345679</a:t>
            </a:r>
          </a:p>
        </p:txBody>
      </p:sp>
      <p:pic>
        <p:nvPicPr>
          <p:cNvPr id="4" name="Picture 2" descr="ÐÐ°ÑÑÐ¸Ð½ÐºÐ¸ Ð¿Ð¾ Ð·Ð°Ð¿ÑÐ¾ÑÑ Ð¾Ð³Ñ"/>
          <p:cNvPicPr>
            <a:picLocks noChangeAspect="1" noChangeArrowheads="1"/>
          </p:cNvPicPr>
          <p:nvPr/>
        </p:nvPicPr>
        <p:blipFill>
          <a:blip r:embed="rId2" cstate="print"/>
          <a:srcRect/>
          <a:stretch>
            <a:fillRect/>
          </a:stretch>
        </p:blipFill>
        <p:spPr bwMode="auto">
          <a:xfrm>
            <a:off x="6914184" y="5572140"/>
            <a:ext cx="2229815" cy="128586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 y="1268760"/>
            <a:ext cx="9144000" cy="6873498"/>
          </a:xfrm>
        </p:spPr>
        <p:txBody>
          <a:bodyPr>
            <a:noAutofit/>
          </a:bodyPr>
          <a:lstStyle/>
          <a:p>
            <a:r>
              <a:rPr lang="ru-RU" b="1" i="1" dirty="0"/>
              <a:t>Когда художник жил в Крыму (1) он всё своё время посвящал созерцанию картин природы (2) поражавших своей красотой (3) и (4) если погода располагала к прогулкам (5) часами изучал на морском берегу рисунок волн (6) бесконечно бегущих (7) одна за другою</a:t>
            </a:r>
            <a:r>
              <a:rPr lang="ru-RU" i="1" dirty="0"/>
              <a:t>.  </a:t>
            </a:r>
          </a:p>
          <a:p>
            <a:r>
              <a:rPr lang="ru-RU" b="1" dirty="0"/>
              <a:t>Правильный ответ:</a:t>
            </a:r>
            <a:r>
              <a:rPr lang="en-US" b="1" dirty="0"/>
              <a:t> </a:t>
            </a:r>
            <a:r>
              <a:rPr lang="ru-RU" b="1" dirty="0">
                <a:solidFill>
                  <a:schemeClr val="tx2"/>
                </a:solidFill>
              </a:rPr>
              <a:t>123456</a:t>
            </a:r>
          </a:p>
          <a:p>
            <a:pPr marL="514350" indent="-514350">
              <a:buFont typeface="+mj-lt"/>
              <a:buAutoNum type="arabicParenR"/>
            </a:pPr>
            <a:endParaRPr lang="ru-RU" sz="2800" dirty="0"/>
          </a:p>
        </p:txBody>
      </p:sp>
      <p:pic>
        <p:nvPicPr>
          <p:cNvPr id="4" name="Picture 2" descr="ÐÐ°ÑÑÐ¸Ð½ÐºÐ¸ Ð¿Ð¾ Ð·Ð°Ð¿ÑÐ¾ÑÑ Ð¾Ð³Ñ"/>
          <p:cNvPicPr>
            <a:picLocks noChangeAspect="1" noChangeArrowheads="1"/>
          </p:cNvPicPr>
          <p:nvPr/>
        </p:nvPicPr>
        <p:blipFill>
          <a:blip r:embed="rId2" cstate="print"/>
          <a:srcRect/>
          <a:stretch>
            <a:fillRect/>
          </a:stretch>
        </p:blipFill>
        <p:spPr bwMode="auto">
          <a:xfrm>
            <a:off x="6694100" y="5445224"/>
            <a:ext cx="2449899" cy="1412775"/>
          </a:xfrm>
          <a:prstGeom prst="rect">
            <a:avLst/>
          </a:prstGeom>
          <a:noFill/>
        </p:spPr>
      </p:pic>
    </p:spTree>
    <p:extLst>
      <p:ext uri="{BB962C8B-B14F-4D97-AF65-F5344CB8AC3E}">
        <p14:creationId xmlns:p14="http://schemas.microsoft.com/office/powerpoint/2010/main" xmlns="" val="3885312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marL="271463" indent="-271463"/>
            <a:r>
              <a:rPr lang="ru-RU" altLang="ru-RU" dirty="0" smtClean="0">
                <a:latin typeface="Times New Roman" panose="02020603050405020304" pitchFamily="18" charset="0"/>
                <a:cs typeface="Times New Roman" panose="02020603050405020304" pitchFamily="18" charset="0"/>
              </a:rPr>
              <a:t/>
            </a:r>
            <a:br>
              <a:rPr lang="ru-RU" altLang="ru-RU" dirty="0" smtClean="0">
                <a:latin typeface="Times New Roman" panose="02020603050405020304" pitchFamily="18" charset="0"/>
                <a:cs typeface="Times New Roman" panose="02020603050405020304" pitchFamily="18" charset="0"/>
              </a:rPr>
            </a:br>
            <a:r>
              <a:rPr lang="ru-RU" altLang="ru-RU" dirty="0">
                <a:latin typeface="Times New Roman" panose="02020603050405020304" pitchFamily="18" charset="0"/>
                <a:cs typeface="Times New Roman" panose="02020603050405020304" pitchFamily="18" charset="0"/>
              </a:rPr>
              <a:t/>
            </a:r>
            <a:br>
              <a:rPr lang="ru-RU" altLang="ru-RU" dirty="0">
                <a:latin typeface="Times New Roman" panose="02020603050405020304" pitchFamily="18" charset="0"/>
                <a:cs typeface="Times New Roman" panose="02020603050405020304" pitchFamily="18" charset="0"/>
              </a:rPr>
            </a:br>
            <a:r>
              <a:rPr lang="ru-RU" altLang="ru-RU" dirty="0" smtClean="0">
                <a:latin typeface="Times New Roman" panose="02020603050405020304" pitchFamily="18" charset="0"/>
                <a:cs typeface="Times New Roman" panose="02020603050405020304" pitchFamily="18" charset="0"/>
              </a:rPr>
              <a:t/>
            </a:r>
            <a:br>
              <a:rPr lang="ru-RU" altLang="ru-RU" dirty="0" smtClean="0">
                <a:latin typeface="Times New Roman" panose="02020603050405020304" pitchFamily="18" charset="0"/>
                <a:cs typeface="Times New Roman" panose="02020603050405020304" pitchFamily="18" charset="0"/>
              </a:rPr>
            </a:br>
            <a:r>
              <a:rPr lang="ru-RU" altLang="ru-RU" dirty="0">
                <a:latin typeface="Times New Roman" panose="02020603050405020304" pitchFamily="18" charset="0"/>
                <a:cs typeface="Times New Roman" panose="02020603050405020304" pitchFamily="18" charset="0"/>
              </a:rPr>
              <a:t/>
            </a:r>
            <a:br>
              <a:rPr lang="ru-RU" altLang="ru-RU" dirty="0">
                <a:latin typeface="Times New Roman" panose="02020603050405020304" pitchFamily="18" charset="0"/>
                <a:cs typeface="Times New Roman" panose="02020603050405020304" pitchFamily="18" charset="0"/>
              </a:rPr>
            </a:br>
            <a:r>
              <a:rPr lang="ru-RU" altLang="ru-RU" dirty="0" smtClean="0">
                <a:latin typeface="Times New Roman" panose="02020603050405020304" pitchFamily="18" charset="0"/>
                <a:cs typeface="Times New Roman" panose="02020603050405020304" pitchFamily="18" charset="0"/>
              </a:rPr>
              <a:t/>
            </a:r>
            <a:br>
              <a:rPr lang="ru-RU" altLang="ru-RU" dirty="0" smtClean="0">
                <a:latin typeface="Times New Roman" panose="02020603050405020304" pitchFamily="18" charset="0"/>
                <a:cs typeface="Times New Roman" panose="02020603050405020304" pitchFamily="18" charset="0"/>
              </a:rPr>
            </a:br>
            <a:r>
              <a:rPr lang="ru-RU" altLang="ru-RU" dirty="0">
                <a:latin typeface="Times New Roman" panose="02020603050405020304" pitchFamily="18" charset="0"/>
                <a:cs typeface="Times New Roman" panose="02020603050405020304" pitchFamily="18" charset="0"/>
              </a:rPr>
              <a:t/>
            </a:r>
            <a:br>
              <a:rPr lang="ru-RU" altLang="ru-RU" dirty="0">
                <a:latin typeface="Times New Roman" panose="02020603050405020304" pitchFamily="18" charset="0"/>
                <a:cs typeface="Times New Roman" panose="02020603050405020304" pitchFamily="18" charset="0"/>
              </a:rPr>
            </a:br>
            <a:r>
              <a:rPr lang="ru-RU" altLang="ru-RU" dirty="0" smtClean="0">
                <a:latin typeface="Times New Roman" panose="02020603050405020304" pitchFamily="18" charset="0"/>
                <a:cs typeface="Times New Roman" panose="02020603050405020304" pitchFamily="18" charset="0"/>
              </a:rPr>
              <a:t/>
            </a:r>
            <a:br>
              <a:rPr lang="ru-RU" altLang="ru-RU" dirty="0" smtClean="0">
                <a:latin typeface="Times New Roman" panose="02020603050405020304" pitchFamily="18" charset="0"/>
                <a:cs typeface="Times New Roman" panose="02020603050405020304" pitchFamily="18" charset="0"/>
              </a:rPr>
            </a:br>
            <a:r>
              <a:rPr lang="ru-RU" altLang="ru-RU" dirty="0">
                <a:latin typeface="Times New Roman" panose="02020603050405020304" pitchFamily="18" charset="0"/>
                <a:cs typeface="Times New Roman" panose="02020603050405020304" pitchFamily="18" charset="0"/>
              </a:rPr>
              <a:t/>
            </a:r>
            <a:br>
              <a:rPr lang="ru-RU" altLang="ru-RU" dirty="0">
                <a:latin typeface="Times New Roman" panose="02020603050405020304" pitchFamily="18" charset="0"/>
                <a:cs typeface="Times New Roman" panose="02020603050405020304" pitchFamily="18" charset="0"/>
              </a:rPr>
            </a:br>
            <a:r>
              <a:rPr lang="ru-RU" altLang="ru-RU" sz="3100" dirty="0" smtClean="0">
                <a:latin typeface="Times New Roman" panose="02020603050405020304" pitchFamily="18" charset="0"/>
                <a:cs typeface="Times New Roman" panose="02020603050405020304" pitchFamily="18" charset="0"/>
              </a:rPr>
              <a:t>Только </a:t>
            </a:r>
            <a:r>
              <a:rPr lang="ru-RU" altLang="ru-RU" sz="3100" dirty="0">
                <a:latin typeface="Times New Roman" panose="02020603050405020304" pitchFamily="18" charset="0"/>
                <a:cs typeface="Times New Roman" panose="02020603050405020304" pitchFamily="18" charset="0"/>
              </a:rPr>
              <a:t>знание правил и постоянные практические занятия, помогут вам верно выполнить данное </a:t>
            </a:r>
            <a:r>
              <a:rPr lang="ru-RU" altLang="ru-RU" sz="3100" dirty="0" smtClean="0">
                <a:latin typeface="Times New Roman" panose="02020603050405020304" pitchFamily="18" charset="0"/>
                <a:cs typeface="Times New Roman" panose="02020603050405020304" pitchFamily="18" charset="0"/>
              </a:rPr>
              <a:t>задание.</a:t>
            </a:r>
            <a:br>
              <a:rPr lang="ru-RU" altLang="ru-RU" sz="3100" dirty="0" smtClean="0">
                <a:latin typeface="Times New Roman" panose="02020603050405020304" pitchFamily="18" charset="0"/>
                <a:cs typeface="Times New Roman" panose="02020603050405020304" pitchFamily="18" charset="0"/>
              </a:rPr>
            </a:br>
            <a:r>
              <a:rPr lang="ru-RU" altLang="ru-RU" sz="3100" dirty="0" smtClean="0">
                <a:latin typeface="Times New Roman" panose="02020603050405020304" pitchFamily="18" charset="0"/>
                <a:cs typeface="Times New Roman" panose="02020603050405020304" pitchFamily="18" charset="0"/>
              </a:rPr>
              <a:t/>
            </a:r>
            <a:br>
              <a:rPr lang="ru-RU" altLang="ru-RU" sz="3100" dirty="0" smtClean="0">
                <a:latin typeface="Times New Roman" panose="02020603050405020304" pitchFamily="18" charset="0"/>
                <a:cs typeface="Times New Roman" panose="02020603050405020304" pitchFamily="18" charset="0"/>
              </a:rPr>
            </a:br>
            <a:r>
              <a:rPr lang="ru-RU" altLang="ru-RU" sz="3100" b="1" dirty="0" smtClean="0">
                <a:solidFill>
                  <a:srgbClr val="FF0000"/>
                </a:solidFill>
                <a:latin typeface="Times New Roman" panose="02020603050405020304" pitchFamily="18" charset="0"/>
                <a:cs typeface="Times New Roman" panose="02020603050405020304" pitchFamily="18" charset="0"/>
              </a:rPr>
              <a:t>Тренируйтесь</a:t>
            </a:r>
            <a:r>
              <a:rPr lang="ru-RU" altLang="ru-RU" sz="3100" b="1" dirty="0">
                <a:solidFill>
                  <a:srgbClr val="FF0000"/>
                </a:solidFill>
                <a:latin typeface="Times New Roman" panose="02020603050405020304" pitchFamily="18" charset="0"/>
                <a:cs typeface="Times New Roman" panose="02020603050405020304" pitchFamily="18" charset="0"/>
              </a:rPr>
              <a:t>!</a:t>
            </a:r>
            <a:br>
              <a:rPr lang="ru-RU" altLang="ru-RU" sz="3100" b="1" dirty="0">
                <a:solidFill>
                  <a:srgbClr val="FF0000"/>
                </a:solidFill>
                <a:latin typeface="Times New Roman" panose="02020603050405020304" pitchFamily="18" charset="0"/>
                <a:cs typeface="Times New Roman" panose="02020603050405020304" pitchFamily="18" charset="0"/>
              </a:rPr>
            </a:br>
            <a:r>
              <a:rPr lang="ru-RU" altLang="ru-RU" sz="3100" b="1" dirty="0">
                <a:solidFill>
                  <a:srgbClr val="FF0000"/>
                </a:solidFill>
                <a:latin typeface="Times New Roman" panose="02020603050405020304" pitchFamily="18" charset="0"/>
                <a:cs typeface="Times New Roman" panose="02020603050405020304" pitchFamily="18" charset="0"/>
              </a:rPr>
              <a:t>Удачи на экзамене! </a:t>
            </a:r>
            <a:br>
              <a:rPr lang="ru-RU" altLang="ru-RU" sz="3100" b="1" dirty="0">
                <a:solidFill>
                  <a:srgbClr val="FF0000"/>
                </a:solidFill>
                <a:latin typeface="Times New Roman" panose="02020603050405020304" pitchFamily="18" charset="0"/>
                <a:cs typeface="Times New Roman" panose="02020603050405020304" pitchFamily="18" charset="0"/>
              </a:rPr>
            </a:br>
            <a:r>
              <a:rPr lang="ru-RU" altLang="ru-RU" sz="3100" dirty="0"/>
              <a:t/>
            </a:r>
            <a:br>
              <a:rPr lang="ru-RU" altLang="ru-RU" sz="3100" dirty="0"/>
            </a:br>
            <a:endParaRPr lang="ru-RU" sz="3100" dirty="0"/>
          </a:p>
        </p:txBody>
      </p:sp>
    </p:spTree>
    <p:extLst>
      <p:ext uri="{BB962C8B-B14F-4D97-AF65-F5344CB8AC3E}">
        <p14:creationId xmlns="" xmlns:p14="http://schemas.microsoft.com/office/powerpoint/2010/main" val="20850488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830872" y="365126"/>
            <a:ext cx="4884135" cy="602029"/>
          </a:xfrm>
        </p:spPr>
        <p:txBody>
          <a:bodyPr>
            <a:normAutofit fontScale="90000"/>
          </a:bodyPr>
          <a:lstStyle/>
          <a:p>
            <a:r>
              <a:rPr lang="ru-RU" sz="4000" dirty="0"/>
              <a:t>Кодификатор </a:t>
            </a:r>
            <a:r>
              <a:rPr lang="ru-RU" sz="4000" dirty="0" smtClean="0"/>
              <a:t>2021 </a:t>
            </a:r>
            <a:r>
              <a:rPr lang="ru-RU" sz="4000" dirty="0"/>
              <a:t>г.</a:t>
            </a:r>
          </a:p>
        </p:txBody>
      </p:sp>
      <p:sp>
        <p:nvSpPr>
          <p:cNvPr id="10" name="Объект 9"/>
          <p:cNvSpPr>
            <a:spLocks noGrp="1"/>
          </p:cNvSpPr>
          <p:nvPr>
            <p:ph sz="half" idx="1"/>
          </p:nvPr>
        </p:nvSpPr>
        <p:spPr>
          <a:xfrm>
            <a:off x="593481" y="1195755"/>
            <a:ext cx="4062046" cy="5565531"/>
          </a:xfrm>
        </p:spPr>
        <p:txBody>
          <a:bodyPr>
            <a:normAutofit fontScale="55000" lnSpcReduction="20000"/>
          </a:bodyPr>
          <a:lstStyle/>
          <a:p>
            <a:r>
              <a:rPr lang="ru-RU" sz="2300" dirty="0">
                <a:latin typeface="Times New Roman" panose="02020603050405020304" pitchFamily="18" charset="0"/>
                <a:cs typeface="Times New Roman" panose="02020603050405020304" pitchFamily="18" charset="0"/>
              </a:rPr>
              <a:t>7.1 Знаки препинания </a:t>
            </a:r>
            <a:r>
              <a:rPr lang="ru-RU" sz="2300" dirty="0" smtClean="0">
                <a:latin typeface="Times New Roman" panose="02020603050405020304" pitchFamily="18" charset="0"/>
                <a:cs typeface="Times New Roman" panose="02020603050405020304" pitchFamily="18" charset="0"/>
              </a:rPr>
              <a:t>между подлежащим </a:t>
            </a:r>
            <a:r>
              <a:rPr lang="ru-RU" sz="2300" dirty="0">
                <a:latin typeface="Times New Roman" panose="02020603050405020304" pitchFamily="18" charset="0"/>
                <a:cs typeface="Times New Roman" panose="02020603050405020304" pitchFamily="18" charset="0"/>
              </a:rPr>
              <a:t>и сказуемым</a:t>
            </a:r>
          </a:p>
          <a:p>
            <a:r>
              <a:rPr lang="ru-RU" sz="2300" dirty="0">
                <a:latin typeface="Times New Roman" panose="02020603050405020304" pitchFamily="18" charset="0"/>
                <a:cs typeface="Times New Roman" panose="02020603050405020304" pitchFamily="18" charset="0"/>
              </a:rPr>
              <a:t>7.2 Знаки препинания в </a:t>
            </a:r>
            <a:r>
              <a:rPr lang="ru-RU" sz="2300" dirty="0" smtClean="0">
                <a:latin typeface="Times New Roman" panose="02020603050405020304" pitchFamily="18" charset="0"/>
                <a:cs typeface="Times New Roman" panose="02020603050405020304" pitchFamily="18" charset="0"/>
              </a:rPr>
              <a:t>простом осложнённом </a:t>
            </a:r>
            <a:r>
              <a:rPr lang="ru-RU" sz="2300" dirty="0">
                <a:latin typeface="Times New Roman" panose="02020603050405020304" pitchFamily="18" charset="0"/>
                <a:cs typeface="Times New Roman" panose="02020603050405020304" pitchFamily="18" charset="0"/>
              </a:rPr>
              <a:t>предложении</a:t>
            </a:r>
          </a:p>
          <a:p>
            <a:r>
              <a:rPr lang="ru-RU" sz="2300" dirty="0">
                <a:latin typeface="Times New Roman" panose="02020603050405020304" pitchFamily="18" charset="0"/>
                <a:cs typeface="Times New Roman" panose="02020603050405020304" pitchFamily="18" charset="0"/>
              </a:rPr>
              <a:t>7.3 Знаки препинания </a:t>
            </a:r>
            <a:r>
              <a:rPr lang="ru-RU" sz="2300" dirty="0" smtClean="0">
                <a:latin typeface="Times New Roman" panose="02020603050405020304" pitchFamily="18" charset="0"/>
                <a:cs typeface="Times New Roman" panose="02020603050405020304" pitchFamily="18" charset="0"/>
              </a:rPr>
              <a:t>при обособленных определениях</a:t>
            </a:r>
          </a:p>
          <a:p>
            <a:endParaRPr lang="ru-RU" sz="2300" dirty="0">
              <a:latin typeface="Times New Roman" panose="02020603050405020304" pitchFamily="18" charset="0"/>
              <a:cs typeface="Times New Roman" panose="02020603050405020304" pitchFamily="18" charset="0"/>
            </a:endParaRPr>
          </a:p>
          <a:p>
            <a:r>
              <a:rPr lang="ru-RU" sz="2300" dirty="0">
                <a:latin typeface="Times New Roman" panose="02020603050405020304" pitchFamily="18" charset="0"/>
                <a:cs typeface="Times New Roman" panose="02020603050405020304" pitchFamily="18" charset="0"/>
              </a:rPr>
              <a:t>7.4 Знаки препинания </a:t>
            </a:r>
            <a:r>
              <a:rPr lang="ru-RU" sz="2300" dirty="0" smtClean="0">
                <a:latin typeface="Times New Roman" panose="02020603050405020304" pitchFamily="18" charset="0"/>
                <a:cs typeface="Times New Roman" panose="02020603050405020304" pitchFamily="18" charset="0"/>
              </a:rPr>
              <a:t>при обособленных обстоятельствах</a:t>
            </a:r>
            <a:endParaRPr lang="ru-RU" sz="2300" dirty="0">
              <a:latin typeface="Times New Roman" panose="02020603050405020304" pitchFamily="18" charset="0"/>
              <a:cs typeface="Times New Roman" panose="02020603050405020304" pitchFamily="18" charset="0"/>
            </a:endParaRPr>
          </a:p>
          <a:p>
            <a:r>
              <a:rPr lang="ru-RU" sz="2300" dirty="0">
                <a:latin typeface="Times New Roman" panose="02020603050405020304" pitchFamily="18" charset="0"/>
                <a:cs typeface="Times New Roman" panose="02020603050405020304" pitchFamily="18" charset="0"/>
              </a:rPr>
              <a:t>7.5 Знаки препинания </a:t>
            </a:r>
            <a:r>
              <a:rPr lang="ru-RU" sz="2300" dirty="0" smtClean="0">
                <a:latin typeface="Times New Roman" panose="02020603050405020304" pitchFamily="18" charset="0"/>
                <a:cs typeface="Times New Roman" panose="02020603050405020304" pitchFamily="18" charset="0"/>
              </a:rPr>
              <a:t>при сравнительных </a:t>
            </a:r>
            <a:r>
              <a:rPr lang="ru-RU" sz="2300" dirty="0">
                <a:latin typeface="Times New Roman" panose="02020603050405020304" pitchFamily="18" charset="0"/>
                <a:cs typeface="Times New Roman" panose="02020603050405020304" pitchFamily="18" charset="0"/>
              </a:rPr>
              <a:t>оборотах</a:t>
            </a:r>
          </a:p>
          <a:p>
            <a:r>
              <a:rPr lang="ru-RU" sz="2300" dirty="0">
                <a:latin typeface="Times New Roman" panose="02020603050405020304" pitchFamily="18" charset="0"/>
                <a:cs typeface="Times New Roman" panose="02020603050405020304" pitchFamily="18" charset="0"/>
              </a:rPr>
              <a:t>7.6 Знаки препинания </a:t>
            </a:r>
            <a:r>
              <a:rPr lang="ru-RU" sz="2300" dirty="0" smtClean="0">
                <a:latin typeface="Times New Roman" panose="02020603050405020304" pitchFamily="18" charset="0"/>
                <a:cs typeface="Times New Roman" panose="02020603050405020304" pitchFamily="18" charset="0"/>
              </a:rPr>
              <a:t>при уточняющих членах предложения</a:t>
            </a:r>
            <a:endParaRPr lang="ru-RU" sz="2300" b="1" i="1" dirty="0">
              <a:latin typeface="Times New Roman" panose="02020603050405020304" pitchFamily="18" charset="0"/>
              <a:cs typeface="Times New Roman" panose="02020603050405020304" pitchFamily="18" charset="0"/>
            </a:endParaRPr>
          </a:p>
          <a:p>
            <a:r>
              <a:rPr lang="ru-RU" sz="2300" dirty="0">
                <a:latin typeface="Times New Roman" panose="02020603050405020304" pitchFamily="18" charset="0"/>
                <a:cs typeface="Times New Roman" panose="02020603050405020304" pitchFamily="18" charset="0"/>
              </a:rPr>
              <a:t>7.7 Знаки препинания </a:t>
            </a:r>
            <a:r>
              <a:rPr lang="ru-RU" sz="2300" dirty="0" smtClean="0">
                <a:latin typeface="Times New Roman" panose="02020603050405020304" pitchFamily="18" charset="0"/>
                <a:cs typeface="Times New Roman" panose="02020603050405020304" pitchFamily="18" charset="0"/>
              </a:rPr>
              <a:t>при обособленных членах предложения </a:t>
            </a:r>
            <a:r>
              <a:rPr lang="ru-RU" sz="2300" dirty="0">
                <a:latin typeface="Times New Roman" panose="02020603050405020304" pitchFamily="18" charset="0"/>
                <a:cs typeface="Times New Roman" panose="02020603050405020304" pitchFamily="18" charset="0"/>
              </a:rPr>
              <a:t>(обобщение</a:t>
            </a:r>
            <a:r>
              <a:rPr lang="ru-RU" sz="2300" dirty="0" smtClean="0">
                <a:latin typeface="Times New Roman" panose="02020603050405020304" pitchFamily="18" charset="0"/>
                <a:cs typeface="Times New Roman" panose="02020603050405020304" pitchFamily="18" charset="0"/>
              </a:rPr>
              <a:t>)</a:t>
            </a:r>
          </a:p>
          <a:p>
            <a:r>
              <a:rPr lang="ru-RU" sz="2300" dirty="0" smtClean="0">
                <a:latin typeface="Times New Roman" panose="02020603050405020304" pitchFamily="18" charset="0"/>
                <a:cs typeface="Times New Roman" panose="02020603050405020304" pitchFamily="18" charset="0"/>
              </a:rPr>
              <a:t>7.8 Знаки препинания в предложениях со словами и конструкциями, грамматически не связанными с членами предложения</a:t>
            </a:r>
          </a:p>
          <a:p>
            <a:r>
              <a:rPr lang="ru-RU" sz="2300" dirty="0" smtClean="0">
                <a:latin typeface="Times New Roman" panose="02020603050405020304" pitchFamily="18" charset="0"/>
                <a:cs typeface="Times New Roman" panose="02020603050405020304" pitchFamily="18" charset="0"/>
              </a:rPr>
              <a:t>7.9 Знаки препинания в осложнённом предложении (обобщение)</a:t>
            </a:r>
          </a:p>
          <a:p>
            <a:endParaRPr lang="ru-RU" dirty="0"/>
          </a:p>
        </p:txBody>
      </p:sp>
      <p:sp>
        <p:nvSpPr>
          <p:cNvPr id="11" name="Объект 10"/>
          <p:cNvSpPr>
            <a:spLocks noGrp="1"/>
          </p:cNvSpPr>
          <p:nvPr>
            <p:ph sz="half" idx="2"/>
          </p:nvPr>
        </p:nvSpPr>
        <p:spPr>
          <a:xfrm>
            <a:off x="4602773" y="967155"/>
            <a:ext cx="4121394" cy="5134708"/>
          </a:xfrm>
        </p:spPr>
        <p:txBody>
          <a:bodyPr>
            <a:normAutofit fontScale="55000" lnSpcReduction="20000"/>
          </a:bodyPr>
          <a:lstStyle/>
          <a:p>
            <a:r>
              <a:rPr lang="ru-RU" dirty="0" smtClean="0">
                <a:latin typeface="Times New Roman" panose="02020603050405020304" pitchFamily="18" charset="0"/>
                <a:cs typeface="Times New Roman" panose="02020603050405020304" pitchFamily="18" charset="0"/>
              </a:rPr>
              <a:t>7.10 </a:t>
            </a:r>
            <a:r>
              <a:rPr lang="ru-RU" dirty="0">
                <a:latin typeface="Times New Roman" panose="02020603050405020304" pitchFamily="18" charset="0"/>
                <a:cs typeface="Times New Roman" panose="02020603050405020304" pitchFamily="18" charset="0"/>
              </a:rPr>
              <a:t>Знаки препинания </a:t>
            </a:r>
            <a:r>
              <a:rPr lang="ru-RU" dirty="0" smtClean="0">
                <a:latin typeface="Times New Roman" panose="02020603050405020304" pitchFamily="18" charset="0"/>
                <a:cs typeface="Times New Roman" panose="02020603050405020304" pitchFamily="18" charset="0"/>
              </a:rPr>
              <a:t>при прямой </a:t>
            </a:r>
            <a:r>
              <a:rPr lang="ru-RU" dirty="0">
                <a:latin typeface="Times New Roman" panose="02020603050405020304" pitchFamily="18" charset="0"/>
                <a:cs typeface="Times New Roman" panose="02020603050405020304" pitchFamily="18" charset="0"/>
              </a:rPr>
              <a:t>речи, цитировании</a:t>
            </a:r>
          </a:p>
          <a:p>
            <a:r>
              <a:rPr lang="ru-RU" dirty="0">
                <a:latin typeface="Times New Roman" panose="02020603050405020304" pitchFamily="18" charset="0"/>
                <a:cs typeface="Times New Roman" panose="02020603050405020304" pitchFamily="18" charset="0"/>
              </a:rPr>
              <a:t>7.11 Знаки препинания </a:t>
            </a:r>
            <a:r>
              <a:rPr lang="ru-RU" dirty="0" smtClean="0">
                <a:latin typeface="Times New Roman" panose="02020603050405020304" pitchFamily="18" charset="0"/>
                <a:cs typeface="Times New Roman" panose="02020603050405020304" pitchFamily="18" charset="0"/>
              </a:rPr>
              <a:t>в сложносочинённом предложении</a:t>
            </a:r>
          </a:p>
          <a:p>
            <a:endParaRPr lang="ru-RU"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7.12 Знаки препинания в сложноподчинённом</a:t>
            </a:r>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Предложении</a:t>
            </a:r>
          </a:p>
          <a:p>
            <a:r>
              <a:rPr lang="ru-RU" dirty="0" smtClean="0">
                <a:latin typeface="Times New Roman" panose="02020603050405020304" pitchFamily="18" charset="0"/>
                <a:cs typeface="Times New Roman" panose="02020603050405020304" pitchFamily="18" charset="0"/>
              </a:rPr>
              <a:t>7.13 Знаки препинания в сложном предложении с разными видами связи</a:t>
            </a:r>
          </a:p>
          <a:p>
            <a:r>
              <a:rPr lang="ru-RU" dirty="0" smtClean="0">
                <a:latin typeface="Times New Roman" panose="02020603050405020304" pitchFamily="18" charset="0"/>
                <a:cs typeface="Times New Roman" panose="02020603050405020304" pitchFamily="18" charset="0"/>
              </a:rPr>
              <a:t>7.14 Знаки препинания в бессоюзном сложном предложении</a:t>
            </a:r>
          </a:p>
          <a:p>
            <a:r>
              <a:rPr lang="ru-RU" dirty="0" smtClean="0">
                <a:latin typeface="Times New Roman" panose="02020603050405020304" pitchFamily="18" charset="0"/>
                <a:cs typeface="Times New Roman" panose="02020603050405020304" pitchFamily="18" charset="0"/>
              </a:rPr>
              <a:t>7.15 Знаки препинания в сложном предложении с союзной и бессоюзной связью</a:t>
            </a:r>
          </a:p>
          <a:p>
            <a:r>
              <a:rPr lang="ru-RU" dirty="0" smtClean="0">
                <a:latin typeface="Times New Roman" panose="02020603050405020304" pitchFamily="18" charset="0"/>
                <a:cs typeface="Times New Roman" panose="02020603050405020304" pitchFamily="18" charset="0"/>
              </a:rPr>
              <a:t>7.16 Тире в простом и сложном предложениях</a:t>
            </a:r>
          </a:p>
          <a:p>
            <a:r>
              <a:rPr lang="ru-RU" dirty="0" smtClean="0">
                <a:latin typeface="Times New Roman" panose="02020603050405020304" pitchFamily="18" charset="0"/>
                <a:cs typeface="Times New Roman" panose="02020603050405020304" pitchFamily="18" charset="0"/>
              </a:rPr>
              <a:t>7.17 Двоеточие в простом и сложном предложениях</a:t>
            </a:r>
          </a:p>
          <a:p>
            <a:r>
              <a:rPr lang="ru-RU" dirty="0" smtClean="0">
                <a:latin typeface="Times New Roman" panose="02020603050405020304" pitchFamily="18" charset="0"/>
                <a:cs typeface="Times New Roman" panose="02020603050405020304" pitchFamily="18" charset="0"/>
              </a:rPr>
              <a:t>7.18 Пунктуация в простом и сложном предложениях</a:t>
            </a:r>
          </a:p>
          <a:p>
            <a:r>
              <a:rPr lang="ru-RU" dirty="0" smtClean="0">
                <a:latin typeface="Times New Roman" panose="02020603050405020304" pitchFamily="18" charset="0"/>
                <a:cs typeface="Times New Roman" panose="02020603050405020304" pitchFamily="18" charset="0"/>
              </a:rPr>
              <a:t>7.19 Пунктуационный анализ</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9450505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lstStyle/>
          <a:p>
            <a:r>
              <a:rPr lang="ru-RU" b="1" dirty="0">
                <a:solidFill>
                  <a:srgbClr val="FF0000"/>
                </a:solidFill>
                <a:latin typeface="Times New Roman" panose="02020603050405020304" pitchFamily="18" charset="0"/>
                <a:cs typeface="Times New Roman" panose="02020603050405020304" pitchFamily="18" charset="0"/>
              </a:rPr>
              <a:t>Содержание:</a:t>
            </a:r>
            <a:endParaRPr lang="ru-RU" dirty="0">
              <a:solidFill>
                <a:srgbClr val="FF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99592" y="1268760"/>
            <a:ext cx="7704856" cy="4857403"/>
          </a:xfrm>
        </p:spPr>
        <p:txBody>
          <a:bodyPr>
            <a:normAutofit lnSpcReduction="10000"/>
          </a:bodyPr>
          <a:lstStyle/>
          <a:p>
            <a:pPr algn="just" fontAlgn="base"/>
            <a:r>
              <a:rPr lang="ru-RU" sz="2900" b="1" u="sng" dirty="0" smtClean="0">
                <a:latin typeface="Times New Roman" panose="02020603050405020304" pitchFamily="18" charset="0"/>
                <a:cs typeface="Times New Roman" panose="02020603050405020304" pitchFamily="18" charset="0"/>
              </a:rPr>
              <a:t> </a:t>
            </a:r>
            <a:r>
              <a:rPr lang="ru-RU" sz="2900" b="1" u="sng" dirty="0">
                <a:latin typeface="Times New Roman" panose="02020603050405020304" pitchFamily="18" charset="0"/>
                <a:cs typeface="Times New Roman" panose="02020603050405020304" pitchFamily="18" charset="0"/>
              </a:rPr>
              <a:t>ЗНАКИ ПРЕПИНАНИЯ В СЛОЖНОМ ПРЕДЛОЖЕНИИ: </a:t>
            </a:r>
            <a:r>
              <a:rPr lang="ru-RU" sz="2900" b="1" u="sng" dirty="0" smtClean="0">
                <a:latin typeface="Times New Roman" panose="02020603050405020304" pitchFamily="18" charset="0"/>
                <a:cs typeface="Times New Roman" panose="02020603050405020304" pitchFamily="18" charset="0"/>
              </a:rPr>
              <a:t>запятая, тире, </a:t>
            </a:r>
            <a:r>
              <a:rPr lang="ru-RU" sz="2900" b="1" u="sng" dirty="0">
                <a:latin typeface="Times New Roman" panose="02020603050405020304" pitchFamily="18" charset="0"/>
                <a:cs typeface="Times New Roman" panose="02020603050405020304" pitchFamily="18" charset="0"/>
              </a:rPr>
              <a:t>двоеточие</a:t>
            </a:r>
          </a:p>
          <a:p>
            <a:pPr lvl="1" algn="just" fontAlgn="base"/>
            <a:r>
              <a:rPr lang="ru-RU" sz="2900" dirty="0">
                <a:latin typeface="Times New Roman" panose="02020603050405020304" pitchFamily="18" charset="0"/>
                <a:cs typeface="Times New Roman" panose="02020603050405020304" pitchFamily="18" charset="0"/>
              </a:rPr>
              <a:t>2.1 Запятая в </a:t>
            </a:r>
            <a:r>
              <a:rPr lang="ru-RU" sz="2900" dirty="0" smtClean="0">
                <a:latin typeface="Times New Roman" panose="02020603050405020304" pitchFamily="18" charset="0"/>
                <a:cs typeface="Times New Roman" panose="02020603050405020304" pitchFamily="18" charset="0"/>
              </a:rPr>
              <a:t>сложносочинённом </a:t>
            </a:r>
            <a:r>
              <a:rPr lang="ru-RU" sz="2900" dirty="0">
                <a:latin typeface="Times New Roman" panose="02020603050405020304" pitchFamily="18" charset="0"/>
                <a:cs typeface="Times New Roman" panose="02020603050405020304" pitchFamily="18" charset="0"/>
              </a:rPr>
              <a:t>предложении </a:t>
            </a:r>
          </a:p>
          <a:p>
            <a:pPr lvl="1" algn="just" fontAlgn="base"/>
            <a:r>
              <a:rPr lang="ru-RU" sz="2900" dirty="0">
                <a:latin typeface="Times New Roman" panose="02020603050405020304" pitchFamily="18" charset="0"/>
                <a:cs typeface="Times New Roman" panose="02020603050405020304" pitchFamily="18" charset="0"/>
              </a:rPr>
              <a:t>2.2 Знаки препинания в </a:t>
            </a:r>
            <a:r>
              <a:rPr lang="ru-RU" sz="2900" dirty="0" smtClean="0">
                <a:latin typeface="Times New Roman" panose="02020603050405020304" pitchFamily="18" charset="0"/>
                <a:cs typeface="Times New Roman" panose="02020603050405020304" pitchFamily="18" charset="0"/>
              </a:rPr>
              <a:t>сложноподчинённом </a:t>
            </a:r>
            <a:r>
              <a:rPr lang="ru-RU" sz="2900" dirty="0">
                <a:latin typeface="Times New Roman" panose="02020603050405020304" pitchFamily="18" charset="0"/>
                <a:cs typeface="Times New Roman" panose="02020603050405020304" pitchFamily="18" charset="0"/>
              </a:rPr>
              <a:t>предложении </a:t>
            </a:r>
          </a:p>
          <a:p>
            <a:pPr lvl="1" algn="just" fontAlgn="base"/>
            <a:r>
              <a:rPr lang="ru-RU" sz="2900" dirty="0">
                <a:latin typeface="Times New Roman" panose="02020603050405020304" pitchFamily="18" charset="0"/>
                <a:cs typeface="Times New Roman" panose="02020603050405020304" pitchFamily="18" charset="0"/>
              </a:rPr>
              <a:t>2.3 Знаки препинания в бессоюзном сложном предложении</a:t>
            </a:r>
          </a:p>
          <a:p>
            <a:pPr lvl="1" algn="just" fontAlgn="base"/>
            <a:r>
              <a:rPr lang="ru-RU" sz="2900" dirty="0">
                <a:latin typeface="Times New Roman" panose="02020603050405020304" pitchFamily="18" charset="0"/>
                <a:cs typeface="Times New Roman" panose="02020603050405020304" pitchFamily="18" charset="0"/>
              </a:rPr>
              <a:t>2.4 Знаки препинания в сложном предложении с разными видами </a:t>
            </a:r>
            <a:r>
              <a:rPr lang="ru-RU" sz="2900" dirty="0" smtClean="0">
                <a:latin typeface="Times New Roman" panose="02020603050405020304" pitchFamily="18" charset="0"/>
                <a:cs typeface="Times New Roman" panose="02020603050405020304" pitchFamily="18" charset="0"/>
              </a:rPr>
              <a:t>связи</a:t>
            </a:r>
            <a:r>
              <a:rPr lang="ru-RU" sz="2900" dirty="0">
                <a:latin typeface="Times New Roman" panose="02020603050405020304" pitchFamily="18" charset="0"/>
                <a:cs typeface="Times New Roman" panose="02020603050405020304" pitchFamily="18" charset="0"/>
              </a:rPr>
              <a:t> </a:t>
            </a:r>
          </a:p>
          <a:p>
            <a:endParaRPr lang="ru-RU" b="1" u="sng" dirty="0"/>
          </a:p>
        </p:txBody>
      </p:sp>
    </p:spTree>
    <p:extLst>
      <p:ext uri="{BB962C8B-B14F-4D97-AF65-F5344CB8AC3E}">
        <p14:creationId xmlns="" xmlns:p14="http://schemas.microsoft.com/office/powerpoint/2010/main" val="25286323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smtClean="0">
                <a:solidFill>
                  <a:srgbClr val="FF0000"/>
                </a:solidFill>
              </a:rPr>
              <a:t>Алгоритм выполнения задания 3</a:t>
            </a:r>
            <a:endParaRPr lang="ru-RU" sz="3600" b="1" dirty="0">
              <a:solidFill>
                <a:srgbClr val="FF0000"/>
              </a:solidFill>
            </a:endParaRPr>
          </a:p>
        </p:txBody>
      </p:sp>
      <p:sp>
        <p:nvSpPr>
          <p:cNvPr id="3" name="Содержимое 2"/>
          <p:cNvSpPr>
            <a:spLocks noGrp="1"/>
          </p:cNvSpPr>
          <p:nvPr>
            <p:ph idx="1"/>
          </p:nvPr>
        </p:nvSpPr>
        <p:spPr/>
        <p:txBody>
          <a:bodyPr>
            <a:normAutofit fontScale="62500" lnSpcReduction="20000"/>
          </a:bodyPr>
          <a:lstStyle/>
          <a:p>
            <a:r>
              <a:rPr lang="ru-RU" dirty="0" smtClean="0"/>
              <a:t>Прочитать </a:t>
            </a:r>
            <a:r>
              <a:rPr lang="ru-RU" dirty="0" smtClean="0"/>
              <a:t>предложение полностью. </a:t>
            </a:r>
            <a:endParaRPr lang="ru-RU" dirty="0" smtClean="0"/>
          </a:p>
          <a:p>
            <a:r>
              <a:rPr lang="ru-RU" dirty="0" smtClean="0"/>
              <a:t>Найти </a:t>
            </a:r>
            <a:r>
              <a:rPr lang="ru-RU" dirty="0" smtClean="0"/>
              <a:t>грамматические основы, определить тип предложения (ПП, ССП, СПП, БСП). </a:t>
            </a:r>
            <a:endParaRPr lang="ru-RU" dirty="0" smtClean="0"/>
          </a:p>
          <a:p>
            <a:r>
              <a:rPr lang="ru-RU" dirty="0" smtClean="0"/>
              <a:t>Если </a:t>
            </a:r>
            <a:r>
              <a:rPr lang="ru-RU" dirty="0" smtClean="0"/>
              <a:t>предложение сложное, обозначить границы простых внутри него, поставить знаки препинания. </a:t>
            </a:r>
            <a:endParaRPr lang="ru-RU" dirty="0" smtClean="0"/>
          </a:p>
          <a:p>
            <a:r>
              <a:rPr lang="ru-RU" dirty="0" smtClean="0"/>
              <a:t>Определить</a:t>
            </a:r>
            <a:r>
              <a:rPr lang="ru-RU" dirty="0" smtClean="0"/>
              <a:t>, чем осложнено/осложнены простые предложения (вводные или вставные конструкции, однородные члены предложения, обособленные члены предложения. </a:t>
            </a:r>
            <a:endParaRPr lang="ru-RU" dirty="0" smtClean="0"/>
          </a:p>
          <a:p>
            <a:r>
              <a:rPr lang="ru-RU" dirty="0" smtClean="0"/>
              <a:t>Обязательно </a:t>
            </a:r>
            <a:r>
              <a:rPr lang="ru-RU" dirty="0" smtClean="0"/>
              <a:t>проанализировать каждую синтаксическую конструкцию, вспомнить правила обособления каждой из них. </a:t>
            </a:r>
            <a:endParaRPr lang="ru-RU" dirty="0" smtClean="0"/>
          </a:p>
          <a:p>
            <a:r>
              <a:rPr lang="ru-RU" dirty="0" smtClean="0"/>
              <a:t>Расставить </a:t>
            </a:r>
            <a:r>
              <a:rPr lang="ru-RU" dirty="0" smtClean="0"/>
              <a:t>в предложении все необходимые знаки препинания. </a:t>
            </a:r>
            <a:endParaRPr lang="ru-RU" dirty="0" smtClean="0"/>
          </a:p>
          <a:p>
            <a:r>
              <a:rPr lang="ru-RU" dirty="0" smtClean="0"/>
              <a:t>Еще </a:t>
            </a:r>
            <a:r>
              <a:rPr lang="ru-RU" dirty="0" smtClean="0"/>
              <a:t>раз перечитать задание и выписать цифры, которым соответствует указанный в задании знак препинания (это может быть запятая, тире или двоеточие).</a:t>
            </a:r>
            <a:br>
              <a:rPr lang="ru-RU" dirty="0" smtClean="0"/>
            </a:br>
            <a:r>
              <a:rPr lang="ru-RU" dirty="0" smtClean="0"/>
              <a:t/>
            </a:r>
            <a:br>
              <a:rPr lang="ru-RU" dirty="0" smtClean="0"/>
            </a:br>
            <a:endParaRPr lang="ru-RU" dirty="0" smtClean="0"/>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stretch>
            <a:fillRect/>
          </a:stretch>
        </p:blipFill>
        <p:spPr>
          <a:xfrm>
            <a:off x="1727689" y="636108"/>
            <a:ext cx="5717198" cy="5585263"/>
          </a:xfrm>
          <a:prstGeom prst="rect">
            <a:avLst/>
          </a:prstGeom>
        </p:spPr>
      </p:pic>
    </p:spTree>
    <p:extLst>
      <p:ext uri="{BB962C8B-B14F-4D97-AF65-F5344CB8AC3E}">
        <p14:creationId xmlns="" xmlns:p14="http://schemas.microsoft.com/office/powerpoint/2010/main" val="20803609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74638"/>
            <a:ext cx="8219256" cy="850106"/>
          </a:xfrm>
        </p:spPr>
        <p:txBody>
          <a:bodyPr>
            <a:noAutofit/>
          </a:bodyPr>
          <a:lstStyle/>
          <a:p>
            <a:r>
              <a:rPr lang="ru-RU" sz="3200" b="1" dirty="0" smtClean="0">
                <a:solidFill>
                  <a:schemeClr val="accent6">
                    <a:lumMod val="50000"/>
                  </a:schemeClr>
                </a:solidFill>
                <a:latin typeface="Monotype Corsiva" pitchFamily="66" charset="0"/>
              </a:rPr>
              <a:t>Знаки препинания в сложном предложении</a:t>
            </a:r>
            <a:endParaRPr lang="ru-RU" sz="3200" dirty="0">
              <a:solidFill>
                <a:schemeClr val="accent6">
                  <a:lumMod val="50000"/>
                </a:schemeClr>
              </a:solidFill>
              <a:latin typeface="Monotype Corsiva" pitchFamily="66" charset="0"/>
            </a:endParaRPr>
          </a:p>
        </p:txBody>
      </p:sp>
      <p:sp>
        <p:nvSpPr>
          <p:cNvPr id="3" name="Объект 2"/>
          <p:cNvSpPr>
            <a:spLocks noGrp="1"/>
          </p:cNvSpPr>
          <p:nvPr>
            <p:ph idx="1"/>
          </p:nvPr>
        </p:nvSpPr>
        <p:spPr>
          <a:xfrm>
            <a:off x="467544" y="1124744"/>
            <a:ext cx="8219256" cy="5001419"/>
          </a:xfrm>
        </p:spPr>
        <p:txBody>
          <a:bodyPr>
            <a:normAutofit fontScale="92500"/>
          </a:bodyPr>
          <a:lstStyle/>
          <a:p>
            <a:pPr marL="0" indent="0" fontAlgn="base">
              <a:buNone/>
            </a:pPr>
            <a:r>
              <a:rPr lang="ru-RU" b="1" dirty="0"/>
              <a:t> </a:t>
            </a:r>
            <a:r>
              <a:rPr lang="ru-RU" b="1" dirty="0" smtClean="0"/>
              <a:t> Запятая </a:t>
            </a:r>
            <a:r>
              <a:rPr lang="ru-RU" b="1" dirty="0"/>
              <a:t>в </a:t>
            </a:r>
            <a:r>
              <a:rPr lang="ru-RU" b="1" dirty="0" err="1"/>
              <a:t>сложносочинённом</a:t>
            </a:r>
            <a:r>
              <a:rPr lang="ru-RU" b="1" dirty="0"/>
              <a:t> предложении </a:t>
            </a:r>
          </a:p>
          <a:p>
            <a:pPr fontAlgn="base"/>
            <a:r>
              <a:rPr lang="ru-RU" dirty="0"/>
              <a:t>ССП – это сложное предложение, состоящее из двух и более грамматических основ, связанных сочинительными союзами.</a:t>
            </a:r>
            <a:br>
              <a:rPr lang="ru-RU" dirty="0"/>
            </a:br>
            <a:r>
              <a:rPr lang="ru-RU" b="1" dirty="0" smtClean="0"/>
              <a:t>Запятая </a:t>
            </a:r>
            <a:r>
              <a:rPr lang="ru-RU" b="1" dirty="0"/>
              <a:t>в ССП ставится:</a:t>
            </a:r>
            <a:br>
              <a:rPr lang="ru-RU" b="1" dirty="0"/>
            </a:br>
            <a:r>
              <a:rPr lang="ru-RU" dirty="0"/>
              <a:t>перед сочинительными союзами ( и, или, но, а, тоже, зато, однако и др.) в большинстве случаев.</a:t>
            </a:r>
          </a:p>
          <a:p>
            <a:pPr marL="0" indent="0" algn="ctr">
              <a:buNone/>
            </a:pPr>
            <a:r>
              <a:rPr lang="ru-RU" i="1" dirty="0"/>
              <a:t>Уже садилось солнце, </a:t>
            </a:r>
            <a:r>
              <a:rPr lang="ru-RU" i="1" dirty="0" smtClean="0"/>
              <a:t/>
            </a:r>
            <a:br>
              <a:rPr lang="ru-RU" i="1" dirty="0" smtClean="0"/>
            </a:br>
            <a:r>
              <a:rPr lang="ru-RU" i="1" dirty="0" smtClean="0"/>
              <a:t>и </a:t>
            </a:r>
            <a:r>
              <a:rPr lang="ru-RU" i="1" dirty="0"/>
              <a:t>горизонт пылал тихим огнем.</a:t>
            </a:r>
            <a:endParaRPr lang="ru-RU" dirty="0"/>
          </a:p>
        </p:txBody>
      </p:sp>
    </p:spTree>
    <p:extLst>
      <p:ext uri="{BB962C8B-B14F-4D97-AF65-F5344CB8AC3E}">
        <p14:creationId xmlns="" xmlns:p14="http://schemas.microsoft.com/office/powerpoint/2010/main" val="5995848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274638"/>
            <a:ext cx="7859216" cy="346050"/>
          </a:xfrm>
        </p:spPr>
        <p:txBody>
          <a:bodyPr>
            <a:normAutofit fontScale="90000"/>
          </a:bodyPr>
          <a:lstStyle/>
          <a:p>
            <a:endParaRPr lang="ru-RU" dirty="0"/>
          </a:p>
        </p:txBody>
      </p:sp>
      <p:sp>
        <p:nvSpPr>
          <p:cNvPr id="3" name="Объект 2"/>
          <p:cNvSpPr>
            <a:spLocks noGrp="1"/>
          </p:cNvSpPr>
          <p:nvPr>
            <p:ph idx="1"/>
          </p:nvPr>
        </p:nvSpPr>
        <p:spPr>
          <a:xfrm>
            <a:off x="539552" y="764704"/>
            <a:ext cx="8147248" cy="5361459"/>
          </a:xfrm>
        </p:spPr>
        <p:txBody>
          <a:bodyPr>
            <a:normAutofit fontScale="92500" lnSpcReduction="10000"/>
          </a:bodyPr>
          <a:lstStyle/>
          <a:p>
            <a:pPr fontAlgn="base"/>
            <a:r>
              <a:rPr lang="ru-RU" b="1" dirty="0" smtClean="0"/>
              <a:t>		</a:t>
            </a:r>
            <a:r>
              <a:rPr lang="ru-RU" b="1" dirty="0" smtClean="0">
                <a:solidFill>
                  <a:schemeClr val="accent6">
                    <a:lumMod val="50000"/>
                  </a:schemeClr>
                </a:solidFill>
              </a:rPr>
              <a:t>Запятая </a:t>
            </a:r>
            <a:r>
              <a:rPr lang="ru-RU" b="1" dirty="0">
                <a:solidFill>
                  <a:schemeClr val="accent6">
                    <a:lumMod val="50000"/>
                  </a:schemeClr>
                </a:solidFill>
              </a:rPr>
              <a:t>в ССП не </a:t>
            </a:r>
            <a:r>
              <a:rPr lang="ru-RU" b="1" dirty="0" smtClean="0">
                <a:solidFill>
                  <a:schemeClr val="accent6">
                    <a:lumMod val="50000"/>
                  </a:schemeClr>
                </a:solidFill>
              </a:rPr>
              <a:t>ставится:</a:t>
            </a:r>
            <a:br>
              <a:rPr lang="ru-RU" b="1" dirty="0" smtClean="0">
                <a:solidFill>
                  <a:schemeClr val="accent6">
                    <a:lumMod val="50000"/>
                  </a:schemeClr>
                </a:solidFill>
              </a:rPr>
            </a:br>
            <a:r>
              <a:rPr lang="ru-RU" dirty="0" smtClean="0"/>
              <a:t>если </a:t>
            </a:r>
            <a:r>
              <a:rPr lang="ru-RU" dirty="0"/>
              <a:t>у двух предложений в составе ССП есть общий второстепенный член</a:t>
            </a:r>
          </a:p>
          <a:p>
            <a:pPr fontAlgn="base"/>
            <a:r>
              <a:rPr lang="ru-RU" i="1" dirty="0" smtClean="0"/>
              <a:t>	На </a:t>
            </a:r>
            <a:r>
              <a:rPr lang="ru-RU" i="1" dirty="0"/>
              <a:t>улице ярко светит солнце и </a:t>
            </a:r>
            <a:r>
              <a:rPr lang="ru-RU" i="1" dirty="0" smtClean="0"/>
              <a:t/>
            </a:r>
            <a:br>
              <a:rPr lang="ru-RU" i="1" dirty="0" smtClean="0"/>
            </a:br>
            <a:r>
              <a:rPr lang="ru-RU" i="1" dirty="0" smtClean="0"/>
              <a:t>			поют </a:t>
            </a:r>
            <a:r>
              <a:rPr lang="ru-RU" i="1" dirty="0"/>
              <a:t>птицы.</a:t>
            </a:r>
            <a:r>
              <a:rPr lang="ru-RU" dirty="0"/>
              <a:t/>
            </a:r>
            <a:br>
              <a:rPr lang="ru-RU" dirty="0"/>
            </a:br>
            <a:r>
              <a:rPr lang="ru-RU" dirty="0" smtClean="0"/>
              <a:t>если </a:t>
            </a:r>
            <a:r>
              <a:rPr lang="ru-RU" dirty="0"/>
              <a:t>сочинительный союз соединяет два вопросительных, восклицательных, побудительных, назывных или безличных предложения.</a:t>
            </a:r>
          </a:p>
          <a:p>
            <a:pPr marL="0" indent="0" algn="ctr">
              <a:buNone/>
            </a:pPr>
            <a:r>
              <a:rPr lang="ru-RU" i="1" dirty="0"/>
              <a:t>Кто вы такие и что вам здесь нужно?</a:t>
            </a:r>
            <a:br>
              <a:rPr lang="ru-RU" i="1" dirty="0"/>
            </a:br>
            <a:r>
              <a:rPr lang="ru-RU" i="1" dirty="0" smtClean="0"/>
              <a:t>Жарко </a:t>
            </a:r>
            <a:r>
              <a:rPr lang="ru-RU" i="1" dirty="0"/>
              <a:t>и холодно.</a:t>
            </a:r>
            <a:r>
              <a:rPr lang="ru-RU" dirty="0"/>
              <a:t/>
            </a:r>
            <a:br>
              <a:rPr lang="ru-RU" dirty="0"/>
            </a:br>
            <a:r>
              <a:rPr lang="ru-RU" dirty="0"/>
              <a:t>Д</a:t>
            </a:r>
            <a:r>
              <a:rPr lang="ru-RU" i="1" dirty="0" smtClean="0"/>
              <a:t>а </a:t>
            </a:r>
            <a:r>
              <a:rPr lang="ru-RU" i="1" dirty="0"/>
              <a:t>будет свет и  пусть скроется тьма!</a:t>
            </a:r>
            <a:endParaRPr lang="ru-RU" dirty="0"/>
          </a:p>
        </p:txBody>
      </p:sp>
    </p:spTree>
    <p:extLst>
      <p:ext uri="{BB962C8B-B14F-4D97-AF65-F5344CB8AC3E}">
        <p14:creationId xmlns="" xmlns:p14="http://schemas.microsoft.com/office/powerpoint/2010/main" val="27360044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8650" y="357353"/>
            <a:ext cx="7886700" cy="5819611"/>
          </a:xfrm>
        </p:spPr>
        <p:txBody>
          <a:bodyPr>
            <a:normAutofit fontScale="92500" lnSpcReduction="10000"/>
          </a:bodyPr>
          <a:lstStyle/>
          <a:p>
            <a:pPr marL="0" indent="0" algn="ctr" fontAlgn="base">
              <a:buNone/>
            </a:pPr>
            <a:r>
              <a:rPr lang="ru-RU" b="1" dirty="0">
                <a:solidFill>
                  <a:srgbClr val="C00000"/>
                </a:solidFill>
              </a:rPr>
              <a:t>Знаки препинания в </a:t>
            </a:r>
            <a:r>
              <a:rPr lang="ru-RU" b="1" dirty="0" err="1">
                <a:solidFill>
                  <a:srgbClr val="C00000"/>
                </a:solidFill>
              </a:rPr>
              <a:t>сложноподчинённом</a:t>
            </a:r>
            <a:r>
              <a:rPr lang="ru-RU" b="1" dirty="0">
                <a:solidFill>
                  <a:srgbClr val="C00000"/>
                </a:solidFill>
              </a:rPr>
              <a:t> предложении </a:t>
            </a:r>
          </a:p>
          <a:p>
            <a:pPr marL="0" indent="0" fontAlgn="base">
              <a:buNone/>
            </a:pPr>
            <a:r>
              <a:rPr lang="ru-RU" sz="2200" b="1" dirty="0"/>
              <a:t>СПП</a:t>
            </a:r>
            <a:r>
              <a:rPr lang="ru-RU" sz="2200" dirty="0"/>
              <a:t> - это сложное предложение, состоящее из главного и зависимого (придаточного) предложения, связанных подчинительными союзами (что, когда, если, хотя, потому что, чтобы и т.д.).</a:t>
            </a:r>
            <a:r>
              <a:rPr lang="ru-RU" sz="2200" dirty="0" smtClean="0"/>
              <a:t/>
            </a:r>
            <a:br>
              <a:rPr lang="ru-RU" sz="2200" dirty="0" smtClean="0"/>
            </a:br>
            <a:r>
              <a:rPr lang="ru-RU" sz="2200" dirty="0"/>
              <a:t>В СПП от главного предложения задается вопрос в придаточному.</a:t>
            </a:r>
            <a:r>
              <a:rPr lang="ru-RU" sz="2200" dirty="0" smtClean="0"/>
              <a:t/>
            </a:r>
            <a:br>
              <a:rPr lang="ru-RU" sz="2200" dirty="0" smtClean="0"/>
            </a:br>
            <a:r>
              <a:rPr lang="ru-RU" sz="2200" dirty="0"/>
              <a:t>В СПП может быть 1 или несколько придаточных частей.</a:t>
            </a:r>
            <a:r>
              <a:rPr lang="ru-RU" sz="2200" dirty="0" smtClean="0"/>
              <a:t/>
            </a:r>
            <a:br>
              <a:rPr lang="ru-RU" sz="2200" dirty="0" smtClean="0"/>
            </a:br>
            <a:r>
              <a:rPr lang="ru-RU" sz="2200" dirty="0" smtClean="0"/>
              <a:t/>
            </a:r>
            <a:br>
              <a:rPr lang="ru-RU" sz="2200" dirty="0" smtClean="0"/>
            </a:br>
            <a:r>
              <a:rPr lang="ru-RU" sz="2200" b="1" dirty="0"/>
              <a:t>1 Придаточная часть может находиться </a:t>
            </a:r>
            <a:r>
              <a:rPr lang="ru-RU" sz="2200" dirty="0"/>
              <a:t>Перед главной частью: </a:t>
            </a:r>
            <a:r>
              <a:rPr lang="ru-RU" sz="2200" b="1" dirty="0"/>
              <a:t>(...),[...].</a:t>
            </a:r>
            <a:endParaRPr lang="ru-RU" sz="2200" dirty="0"/>
          </a:p>
          <a:p>
            <a:pPr marL="0" indent="0" fontAlgn="base">
              <a:buNone/>
            </a:pPr>
            <a:r>
              <a:rPr lang="ru-RU" sz="2200" i="1" dirty="0"/>
              <a:t>(Когда взошло солнце), мне стало радостно. (ставится 1 запятая между двумя частями)</a:t>
            </a:r>
            <a:r>
              <a:rPr lang="ru-RU" sz="2200" dirty="0"/>
              <a:t>После главной части: </a:t>
            </a:r>
            <a:r>
              <a:rPr lang="ru-RU" sz="2200" b="1" dirty="0"/>
              <a:t>[...],(...).</a:t>
            </a:r>
            <a:endParaRPr lang="ru-RU" sz="2200" dirty="0"/>
          </a:p>
          <a:p>
            <a:pPr marL="0" indent="0" fontAlgn="base">
              <a:buNone/>
            </a:pPr>
            <a:r>
              <a:rPr lang="ru-RU" sz="2200" i="1" dirty="0"/>
              <a:t>Я пошел домой, (когда начался дождь). (ставится 1 запятая между двумя частями)</a:t>
            </a:r>
            <a:r>
              <a:rPr lang="ru-RU" sz="2200" dirty="0" smtClean="0"/>
              <a:t/>
            </a:r>
            <a:br>
              <a:rPr lang="ru-RU" sz="2200" dirty="0" smtClean="0"/>
            </a:br>
            <a:r>
              <a:rPr lang="ru-RU" sz="2200" dirty="0" smtClean="0"/>
              <a:t/>
            </a:r>
            <a:br>
              <a:rPr lang="ru-RU" sz="2200" dirty="0" smtClean="0"/>
            </a:br>
            <a:r>
              <a:rPr lang="ru-RU" sz="2200" dirty="0"/>
              <a:t>В главной части (разрывать ее): </a:t>
            </a:r>
            <a:r>
              <a:rPr lang="ru-RU" sz="2200" b="1" dirty="0"/>
              <a:t>[...,(...),...].</a:t>
            </a:r>
            <a:endParaRPr lang="ru-RU" sz="2200" dirty="0"/>
          </a:p>
          <a:p>
            <a:pPr marL="0" indent="0">
              <a:buNone/>
            </a:pPr>
            <a:r>
              <a:rPr lang="ru-RU" sz="2200" i="1" dirty="0"/>
              <a:t>Книга, (которую подарил мне друг), оказалась очень интересной. (придаточная выделяется с обеих сторон 2 запятыми)</a:t>
            </a:r>
            <a:endParaRPr lang="ru-RU" sz="2200" dirty="0"/>
          </a:p>
        </p:txBody>
      </p:sp>
    </p:spTree>
    <p:extLst>
      <p:ext uri="{BB962C8B-B14F-4D97-AF65-F5344CB8AC3E}">
        <p14:creationId xmlns:p14="http://schemas.microsoft.com/office/powerpoint/2010/main" xmlns="" val="120584759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967</TotalTime>
  <Words>804</Words>
  <Application>Microsoft Office PowerPoint</Application>
  <PresentationFormat>Экран (4:3)</PresentationFormat>
  <Paragraphs>92</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Тема Office</vt:lpstr>
      <vt:lpstr>       Подготовка к ОГЭ.      Пунктуационный     анализ сложного предложения (задание 3 ОГЭ)</vt:lpstr>
      <vt:lpstr>Слайд 2</vt:lpstr>
      <vt:lpstr>Кодификатор 2021 г.</vt:lpstr>
      <vt:lpstr>Содержание:</vt:lpstr>
      <vt:lpstr>Алгоритм выполнения задания 3</vt:lpstr>
      <vt:lpstr>Слайд 6</vt:lpstr>
      <vt:lpstr>Знаки препинания в сложном предложении</vt:lpstr>
      <vt:lpstr>Слайд 8</vt:lpstr>
      <vt:lpstr>Слайд 9</vt:lpstr>
      <vt:lpstr>Слайд 10</vt:lpstr>
      <vt:lpstr>Слайд 11</vt:lpstr>
      <vt:lpstr>Слайд 12</vt:lpstr>
      <vt:lpstr>Слайд 13</vt:lpstr>
      <vt:lpstr>Слайд 14</vt:lpstr>
      <vt:lpstr>Слайд 15</vt:lpstr>
      <vt:lpstr>Спасибо за внимание!</vt:lpstr>
      <vt:lpstr>Слайд 17</vt:lpstr>
      <vt:lpstr>Расставьте запятые, подчеркните грамматические основы. Объясните выделенные орфограммы.</vt:lpstr>
      <vt:lpstr>Проверь себя!</vt:lpstr>
      <vt:lpstr>Слайд 20</vt:lpstr>
      <vt:lpstr>Слайд 21</vt:lpstr>
      <vt:lpstr>Слайд 22</vt:lpstr>
      <vt:lpstr>Слайд 23</vt:lpstr>
      <vt:lpstr>Слайд 24</vt:lpstr>
      <vt:lpstr>Слайд 25</vt:lpstr>
      <vt:lpstr>Слайд 26</vt:lpstr>
      <vt:lpstr>Слайд 27</vt:lpstr>
      <vt:lpstr>Слайд 28</vt:lpstr>
      <vt:lpstr>        Только знание правил и постоянные практические занятия, помогут вам верно выполнить данное задание.  Тренируйтесь! Удачи на экзамене!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Samsung</dc:creator>
  <cp:lastModifiedBy>Пользователь Windows</cp:lastModifiedBy>
  <cp:revision>60</cp:revision>
  <dcterms:created xsi:type="dcterms:W3CDTF">2017-11-28T16:44:30Z</dcterms:created>
  <dcterms:modified xsi:type="dcterms:W3CDTF">2021-03-04T21:55:31Z</dcterms:modified>
</cp:coreProperties>
</file>