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0" r:id="rId4"/>
    <p:sldId id="266" r:id="rId5"/>
    <p:sldId id="267" r:id="rId6"/>
    <p:sldId id="268" r:id="rId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5" d="100"/>
          <a:sy n="65" d="100"/>
        </p:scale>
        <p:origin x="145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6179" y="2367502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8A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Семинар – практикум </a:t>
            </a:r>
          </a:p>
          <a:p>
            <a:pPr algn="ctr"/>
            <a:r>
              <a:rPr lang="ru-RU" sz="3200" b="1" dirty="0">
                <a:solidFill>
                  <a:srgbClr val="8A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классных руководителей по теме:</a:t>
            </a:r>
          </a:p>
          <a:p>
            <a:pPr algn="ctr"/>
            <a:r>
              <a:rPr lang="ru-RU" sz="3200" b="1" dirty="0">
                <a:solidFill>
                  <a:srgbClr val="8A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«Диагностика эффективности деятельности классного руководителя»</a:t>
            </a:r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03648" y="404664"/>
            <a:ext cx="1857375" cy="1852612"/>
            <a:chOff x="7289" y="1016"/>
            <a:chExt cx="2588" cy="2706"/>
          </a:xfrm>
        </p:grpSpPr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10" name="Picture 3" descr="j041048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1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12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ст.Павловская</a:t>
                  </a:r>
                </a:p>
              </p:txBody>
            </p:sp>
            <p:sp>
              <p:nvSpPr>
                <p:cNvPr id="14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5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9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МКУО     РИМЦ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60232" y="5953928"/>
            <a:ext cx="2078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04.10.2018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2273" y="130622"/>
            <a:ext cx="7704856" cy="41805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уровня развития классного коллектива</a:t>
            </a:r>
            <a:endParaRPr lang="ru-RU" sz="24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476672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Оценивание идет по 5-балльной шкале: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– соответствует тому, что эта характеристика свойственна вашему коллективу, проявляется всегда в жизни вашего коллектива;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– проявляется часто;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– бывает редко (иногда);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– этого у нас нет;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1 - у нас другая позиция, противоположная той, которая здесь описана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Характеристики: 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развития ученического самоуправления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Взаимоотношение в классном коллективе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Мотивированность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классного коллектива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Степень удовлетворенности деятельностью классного коллектива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развития блока характеристик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– 12    баллов – очень низкий уровень развития;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13 – 18  баллов – низкий уровень развития;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 – 24  баллов – средний уровень;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25 – 30  баллов – высокий.</a:t>
            </a:r>
          </a:p>
          <a:p>
            <a:pPr>
              <a:spcAft>
                <a:spcPts val="0"/>
              </a:spcAft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19958"/>
              </p:ext>
            </p:extLst>
          </p:nvPr>
        </p:nvGraphicFramePr>
        <p:xfrm>
          <a:off x="1349876" y="5450160"/>
          <a:ext cx="6357620" cy="1219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178810">
                  <a:extLst>
                    <a:ext uri="{9D8B030D-6E8A-4147-A177-3AD203B41FA5}">
                      <a16:colId xmlns:a16="http://schemas.microsoft.com/office/drawing/2014/main" val="3685722401"/>
                    </a:ext>
                  </a:extLst>
                </a:gridCol>
                <a:gridCol w="3178810">
                  <a:extLst>
                    <a:ext uri="{9D8B030D-6E8A-4147-A177-3AD203B41FA5}">
                      <a16:colId xmlns:a16="http://schemas.microsoft.com/office/drawing/2014/main" val="3763811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Суммарное число баллов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развития коллектива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4855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– 48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– 72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 – 96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97 - 120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низкий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478546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6742" y="5085184"/>
            <a:ext cx="67236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 развития коллектива определяется суммой баллов: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990245" y="548680"/>
            <a:ext cx="7704856" cy="41805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Самоаудит</a:t>
            </a:r>
            <a:r>
              <a:rPr lang="ru-RU" sz="24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анализа работы</a:t>
            </a:r>
            <a:endParaRPr lang="ru-RU" sz="24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4301" y="1340768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Найдите пожалуйста цели и задачи, которые ставились на учебный год. Подчеркните их. А теперь, найдите пожалуйста, как были реализованы ваши задачи и достигнуты ли цели. Подчеркните их. </a:t>
            </a:r>
          </a:p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Все ли воспитательные компоненты прослеживаются в анализе. Подчеркните пожалуйста, как они были реализованы. </a:t>
            </a:r>
          </a:p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Какие вопросы были решены, а какие не полностью или вообще не удались. Подчеркните пожалуйста это в своем анализе.</a:t>
            </a:r>
          </a:p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На что был сделан упор в работе в прошедшем учебном году, удалось ли реализовать запланированное. Подчеркните.</a:t>
            </a:r>
          </a:p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Выводы по вашему анализу и вытекают ли из ваших выводов задачи на следующий год. Подчеркните. </a:t>
            </a:r>
          </a:p>
          <a:p>
            <a:pPr indent="45974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Чем бы вы дополнили ваш анализ работы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indent="459740" algn="just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9740" algn="just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Выводы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15617" y="188640"/>
            <a:ext cx="7704856" cy="41805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</a:t>
            </a:r>
            <a:endParaRPr lang="ru-RU" sz="24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48070"/>
              </p:ext>
            </p:extLst>
          </p:nvPr>
        </p:nvGraphicFramePr>
        <p:xfrm>
          <a:off x="1331640" y="692696"/>
          <a:ext cx="7632848" cy="57761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val="244349933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96337342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51694704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636286606"/>
                    </a:ext>
                  </a:extLst>
                </a:gridCol>
              </a:tblGrid>
              <a:tr h="375649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деятельности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Ответственные, сотрудничество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255764290"/>
                  </a:ext>
                </a:extLst>
              </a:tr>
              <a:tr h="21538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Гражданско-патриотическое воспитание.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1039855428"/>
                  </a:ext>
                </a:extLst>
              </a:tr>
              <a:tr h="26160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Нравственное и духовное воспитание.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3444081551"/>
                  </a:ext>
                </a:extLst>
              </a:tr>
              <a:tr h="50597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положительного отношения к труду и творчеству.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659640"/>
                  </a:ext>
                </a:extLst>
              </a:tr>
              <a:tr h="21410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Интеллектуальное воспитание.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924457712"/>
                  </a:ext>
                </a:extLst>
              </a:tr>
              <a:tr h="375649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Здоровьесберегающее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410926130"/>
                  </a:ext>
                </a:extLst>
              </a:tr>
              <a:tr h="375649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SzPts val="1800"/>
                        <a:buFont typeface="+mj-lt"/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Социокультурное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медиакультурное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воспитание.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4091952759"/>
                  </a:ext>
                </a:extLst>
              </a:tr>
              <a:tr h="337318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Культуротворческое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эстетическое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186089436"/>
                  </a:ext>
                </a:extLst>
              </a:tr>
              <a:tr h="337318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Правовое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и культура безопасности.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431823588"/>
                  </a:ext>
                </a:extLst>
              </a:tr>
              <a:tr h="186808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семейных ценностей.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3551881313"/>
                  </a:ext>
                </a:extLst>
              </a:tr>
              <a:tr h="239996">
                <a:tc>
                  <a:txBody>
                    <a:bodyPr/>
                    <a:lstStyle/>
                    <a:p>
                      <a:pPr marL="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коммуникативной культуры. 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534950381"/>
                  </a:ext>
                </a:extLst>
              </a:tr>
              <a:tr h="186808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Экологическое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16330507"/>
                  </a:ext>
                </a:extLst>
              </a:tr>
              <a:tr h="375649">
                <a:tc>
                  <a:txBody>
                    <a:bodyPr/>
                    <a:lstStyle/>
                    <a:p>
                      <a:pPr marL="0" indent="-27051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 работа  с учащимися и родителями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1033226086"/>
                  </a:ext>
                </a:extLst>
              </a:tr>
              <a:tr h="375649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учащимися требующими особого педагогического внимания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2040495502"/>
                  </a:ext>
                </a:extLst>
              </a:tr>
              <a:tr h="186808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Классные часы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898" marR="51898" marT="0" marB="0"/>
                </a:tc>
                <a:extLst>
                  <a:ext uri="{0D108BD9-81ED-4DB2-BD59-A6C34878D82A}">
                    <a16:rowId xmlns:a16="http://schemas.microsoft.com/office/drawing/2014/main" val="3106551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15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15616" y="476672"/>
            <a:ext cx="7704856" cy="41805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мероприятия</a:t>
            </a:r>
            <a:endParaRPr lang="ru-RU" sz="24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7" y="1166843"/>
            <a:ext cx="727280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Насколько удалось достигнуть поставленных целей и задач. Причины успехов, неудач и ошибок.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Общая оценка воспитательной ценности проведенной работы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Интерес участников к мероприятию (явка, дисциплинированность, эмоциональное возбуждение, активность и др. признаки); 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4) Удовлетворенность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участников мероприятием (удовлетворенность ожиданий, хорошее настроение, оптимизм, желание повторить мероприятие); 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5) Качество и количество побочных продуктов (рисунков, поделок, рефератов, инсценировок, фотографий, сообщений и т.п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</a:p>
          <a:p>
            <a:pPr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Выводы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15616" y="476672"/>
            <a:ext cx="7704856" cy="41805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семинара</a:t>
            </a:r>
            <a:endParaRPr lang="ru-RU" sz="24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91182"/>
              </p:ext>
            </p:extLst>
          </p:nvPr>
        </p:nvGraphicFramePr>
        <p:xfrm>
          <a:off x="1396578" y="1208351"/>
          <a:ext cx="7416824" cy="24366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466333">
                  <a:extLst>
                    <a:ext uri="{9D8B030D-6E8A-4147-A177-3AD203B41FA5}">
                      <a16:colId xmlns:a16="http://schemas.microsoft.com/office/drawing/2014/main" val="2213217303"/>
                    </a:ext>
                  </a:extLst>
                </a:gridCol>
                <a:gridCol w="659463">
                  <a:extLst>
                    <a:ext uri="{9D8B030D-6E8A-4147-A177-3AD203B41FA5}">
                      <a16:colId xmlns:a16="http://schemas.microsoft.com/office/drawing/2014/main" val="3052503790"/>
                    </a:ext>
                  </a:extLst>
                </a:gridCol>
                <a:gridCol w="658688">
                  <a:extLst>
                    <a:ext uri="{9D8B030D-6E8A-4147-A177-3AD203B41FA5}">
                      <a16:colId xmlns:a16="http://schemas.microsoft.com/office/drawing/2014/main" val="2017633514"/>
                    </a:ext>
                  </a:extLst>
                </a:gridCol>
                <a:gridCol w="632340">
                  <a:extLst>
                    <a:ext uri="{9D8B030D-6E8A-4147-A177-3AD203B41FA5}">
                      <a16:colId xmlns:a16="http://schemas.microsoft.com/office/drawing/2014/main" val="948076815"/>
                    </a:ext>
                  </a:extLst>
                </a:gridCol>
              </a:tblGrid>
              <a:tr h="406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7069421"/>
                  </a:ext>
                </a:extLst>
              </a:tr>
              <a:tr h="406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нового вы узнали из проведенного семинара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719047"/>
                  </a:ext>
                </a:extLst>
              </a:tr>
              <a:tr h="812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воспользуетесь ли вы представленным материалом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6814312"/>
                  </a:ext>
                </a:extLst>
              </a:tr>
              <a:tr h="812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насколько полезна для вас была представленная информация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936081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33525" y="4236184"/>
            <a:ext cx="7142931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 данная информация не новая и не актуальна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 информация не настолько новая и актуальная чтобы использовать в работе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 информация полезна и актуальна, пригодна для использования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9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4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522</Words>
  <Application>Microsoft Office PowerPoint</Application>
  <PresentationFormat>Экран (4:3)</PresentationFormat>
  <Paragraphs>134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Times New Roman</vt:lpstr>
      <vt:lpstr>Calibri</vt:lpstr>
      <vt:lpstr>Arial</vt:lpstr>
      <vt:lpstr>1_Тема Office</vt:lpstr>
      <vt:lpstr>Презентация PowerPoint</vt:lpstr>
      <vt:lpstr>Диагностика уровня развития классного коллектива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1</cp:lastModifiedBy>
  <cp:revision>77</cp:revision>
  <dcterms:created xsi:type="dcterms:W3CDTF">2014-07-06T18:18:01Z</dcterms:created>
  <dcterms:modified xsi:type="dcterms:W3CDTF">2018-10-01T06:48:52Z</dcterms:modified>
</cp:coreProperties>
</file>