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56" r:id="rId11"/>
    <p:sldId id="273" r:id="rId12"/>
    <p:sldId id="257" r:id="rId13"/>
    <p:sldId id="274" r:id="rId14"/>
    <p:sldId id="258" r:id="rId15"/>
    <p:sldId id="275" r:id="rId16"/>
    <p:sldId id="293" r:id="rId17"/>
    <p:sldId id="294" r:id="rId18"/>
    <p:sldId id="259" r:id="rId19"/>
    <p:sldId id="276" r:id="rId20"/>
    <p:sldId id="260" r:id="rId21"/>
    <p:sldId id="277" r:id="rId22"/>
    <p:sldId id="261" r:id="rId23"/>
    <p:sldId id="278" r:id="rId24"/>
    <p:sldId id="262" r:id="rId25"/>
    <p:sldId id="279" r:id="rId26"/>
    <p:sldId id="263" r:id="rId27"/>
    <p:sldId id="280" r:id="rId28"/>
    <p:sldId id="264" r:id="rId29"/>
    <p:sldId id="281" r:id="rId30"/>
    <p:sldId id="265" r:id="rId31"/>
    <p:sldId id="282" r:id="rId32"/>
    <p:sldId id="266" r:id="rId33"/>
    <p:sldId id="283" r:id="rId34"/>
    <p:sldId id="267" r:id="rId35"/>
    <p:sldId id="271" r:id="rId36"/>
    <p:sldId id="268" r:id="rId37"/>
    <p:sldId id="272" r:id="rId38"/>
    <p:sldId id="269" r:id="rId39"/>
    <p:sldId id="270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8" r:id="rId53"/>
    <p:sldId id="313" r:id="rId54"/>
    <p:sldId id="309" r:id="rId55"/>
    <p:sldId id="314" r:id="rId56"/>
    <p:sldId id="316" r:id="rId57"/>
    <p:sldId id="310" r:id="rId58"/>
    <p:sldId id="317" r:id="rId59"/>
    <p:sldId id="315" r:id="rId60"/>
    <p:sldId id="318" r:id="rId6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152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0F24A-CC9E-4119-9354-BA3B70E2AD2A}" type="datetimeFigureOut">
              <a:rPr lang="ru-RU" smtClean="0"/>
              <a:pPr/>
              <a:t>14.11.2020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377054-DC8D-4385-B9D7-08562B2A22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500174"/>
            <a:ext cx="721523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Самостоятельная работа </a:t>
            </a:r>
            <a:r>
              <a:rPr lang="ru-RU" sz="2800" smtClean="0"/>
              <a:t>по теме:</a:t>
            </a:r>
            <a:endParaRPr lang="ru-RU" sz="2800" dirty="0" smtClean="0"/>
          </a:p>
          <a:p>
            <a:pPr algn="ctr"/>
            <a:r>
              <a:rPr lang="ru-RU" sz="2800" dirty="0" smtClean="0"/>
              <a:t>«</a:t>
            </a:r>
            <a:r>
              <a:rPr lang="ru-RU" sz="2800" dirty="0"/>
              <a:t>Т</a:t>
            </a:r>
            <a:r>
              <a:rPr lang="ru-RU" sz="2800" dirty="0" smtClean="0"/>
              <a:t>кани растений. Физиология растений. Агротехнические приемы»</a:t>
            </a:r>
          </a:p>
          <a:p>
            <a:pPr algn="ctr"/>
            <a:endParaRPr lang="ru-RU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8024" t="22705" r="9765" b="43603"/>
          <a:stretch>
            <a:fillRect/>
          </a:stretch>
        </p:blipFill>
        <p:spPr bwMode="auto">
          <a:xfrm>
            <a:off x="928662" y="285728"/>
            <a:ext cx="803832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8024" t="22705" r="9765" b="43603"/>
          <a:stretch>
            <a:fillRect/>
          </a:stretch>
        </p:blipFill>
        <p:spPr bwMode="auto">
          <a:xfrm>
            <a:off x="928662" y="285728"/>
            <a:ext cx="8038328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1000100" y="3857628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356</a:t>
            </a:r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6234" t="30029" r="11523" b="35547"/>
          <a:stretch>
            <a:fillRect/>
          </a:stretch>
        </p:blipFill>
        <p:spPr bwMode="auto">
          <a:xfrm>
            <a:off x="857224" y="500042"/>
            <a:ext cx="8001056" cy="3050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l="16234" t="30029" r="11523" b="35547"/>
          <a:stretch>
            <a:fillRect/>
          </a:stretch>
        </p:blipFill>
        <p:spPr bwMode="auto">
          <a:xfrm>
            <a:off x="857224" y="500042"/>
            <a:ext cx="8001056" cy="3050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928662" y="3857628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136</a:t>
            </a:r>
            <a:endParaRPr lang="ru-RU" sz="28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6862" t="45410" r="11523" b="20898"/>
          <a:stretch>
            <a:fillRect/>
          </a:stretch>
        </p:blipFill>
        <p:spPr bwMode="auto">
          <a:xfrm>
            <a:off x="785786" y="500042"/>
            <a:ext cx="7858180" cy="2957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6862" t="45410" r="11523" b="20898"/>
          <a:stretch>
            <a:fillRect/>
          </a:stretch>
        </p:blipFill>
        <p:spPr bwMode="auto">
          <a:xfrm>
            <a:off x="785786" y="500042"/>
            <a:ext cx="7858180" cy="2957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928662" y="3857628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345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285720" y="214290"/>
            <a:ext cx="850109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Установите соответствие между характеристиками и частями стебля, обозначенными на рисунке цифрами 1 и 2: к каждой позиции, данной в первом столбце, подберите соответствующую позицию из второго столбца.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01" name="Рисунок 1" descr="https://bio-ege.sdamgia.ru/get_file?id=516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699582" cy="3643338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00430" y="1500174"/>
          <a:ext cx="5185410" cy="3688588"/>
        </p:xfrm>
        <a:graphic>
          <a:graphicData uri="http://schemas.openxmlformats.org/drawingml/2006/table">
            <a:tbl>
              <a:tblPr/>
              <a:tblGrid>
                <a:gridCol w="3655060"/>
                <a:gridCol w="153035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3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ХАРАКТЕРИСТИКИ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3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ЧАСТИ СТЕБЛЯ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расположение в коре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наличие ситовидных трубок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наличие лубяных волокон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проводящие элементы мёртвые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ток веществ только восходящий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транспорт растворённых в воде минеральных веществ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285720" y="214290"/>
            <a:ext cx="8501090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Установите соответствие между характеристиками и частями стебля, обозначенными на рисунке цифрами 1 и 2: к каждой позиции, данной в первом столбце, подберите соответствующую позицию из второго столбца.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01" name="Рисунок 1" descr="https://bio-ege.sdamgia.ru/get_file?id=5162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699582" cy="3643338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00430" y="1500174"/>
          <a:ext cx="5185410" cy="3688588"/>
        </p:xfrm>
        <a:graphic>
          <a:graphicData uri="http://schemas.openxmlformats.org/drawingml/2006/table">
            <a:tbl>
              <a:tblPr/>
              <a:tblGrid>
                <a:gridCol w="3655060"/>
                <a:gridCol w="153035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35"/>
                        </a:spcBef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ХАРАКТЕРИСТИКИ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535"/>
                        </a:spcBef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ЧАСТИ СТЕБЛЯ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расположение в коре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наличие ситовидных трубок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наличие лубяных волокон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Г) проводящие элементы мёртвые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Д) ток веществ только восходящий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Е) транспорт растворённых в воде минеральных веществ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1) 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indent="3409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2) 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4610" marR="54610" marT="54610" marB="5461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285720" y="5643578"/>
            <a:ext cx="213231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111222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214282" y="285728"/>
            <a:ext cx="6929486" cy="5881735"/>
            <a:chOff x="214282" y="285728"/>
            <a:chExt cx="6929486" cy="588173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/>
            <a:srcRect l="16899" t="24902" r="10937" b="12109"/>
            <a:stretch>
              <a:fillRect/>
            </a:stretch>
          </p:blipFill>
          <p:spPr bwMode="auto">
            <a:xfrm>
              <a:off x="714348" y="285728"/>
              <a:ext cx="6429420" cy="4489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/>
            <a:srcRect l="12500" t="44141" r="18945" b="36816"/>
            <a:stretch>
              <a:fillRect/>
            </a:stretch>
          </p:blipFill>
          <p:spPr bwMode="auto">
            <a:xfrm>
              <a:off x="214282" y="4786323"/>
              <a:ext cx="6215106" cy="1381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"/>
          <p:cNvGrpSpPr/>
          <p:nvPr/>
        </p:nvGrpSpPr>
        <p:grpSpPr>
          <a:xfrm>
            <a:off x="214282" y="285728"/>
            <a:ext cx="6929486" cy="5881735"/>
            <a:chOff x="214282" y="285728"/>
            <a:chExt cx="6929486" cy="5881735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2"/>
            <a:srcRect l="16899" t="24902" r="10937" b="12109"/>
            <a:stretch>
              <a:fillRect/>
            </a:stretch>
          </p:blipFill>
          <p:spPr bwMode="auto">
            <a:xfrm>
              <a:off x="714348" y="285728"/>
              <a:ext cx="6429420" cy="4489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/>
            <a:srcRect l="12500" t="44141" r="18945" b="36816"/>
            <a:stretch>
              <a:fillRect/>
            </a:stretch>
          </p:blipFill>
          <p:spPr bwMode="auto">
            <a:xfrm>
              <a:off x="214282" y="4786323"/>
              <a:ext cx="6215106" cy="1381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5" name="TextBox 4"/>
          <p:cNvSpPr txBox="1"/>
          <p:nvPr/>
        </p:nvSpPr>
        <p:spPr>
          <a:xfrm>
            <a:off x="428596" y="6215082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123231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642918"/>
            <a:ext cx="91440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функции покровной ткани растения. Ответ запишите цифрами без пробелов.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регуляция газообмена в растении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защита от механических повреждений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формирование скелета растения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проведение органических веществ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проведение неорганических веществ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защита от перепада температур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7737" t="21240" r="10937" b="11377"/>
          <a:stretch>
            <a:fillRect/>
          </a:stretch>
        </p:blipFill>
        <p:spPr bwMode="auto">
          <a:xfrm>
            <a:off x="928662" y="571480"/>
            <a:ext cx="7358114" cy="5561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7045" t="21240" r="10937" b="11377"/>
          <a:stretch>
            <a:fillRect/>
          </a:stretch>
        </p:blipFill>
        <p:spPr bwMode="auto">
          <a:xfrm>
            <a:off x="857224" y="571480"/>
            <a:ext cx="7429552" cy="5561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71472" y="6143644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112122</a:t>
            </a:r>
            <a:endParaRPr lang="ru-RU" sz="28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8113" t="26367" r="10351" b="18701"/>
          <a:stretch>
            <a:fillRect/>
          </a:stretch>
        </p:blipFill>
        <p:spPr bwMode="auto">
          <a:xfrm>
            <a:off x="928662" y="500042"/>
            <a:ext cx="7715304" cy="473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 l="18113" t="26367" r="10351" b="18701"/>
          <a:stretch>
            <a:fillRect/>
          </a:stretch>
        </p:blipFill>
        <p:spPr bwMode="auto">
          <a:xfrm>
            <a:off x="928662" y="500042"/>
            <a:ext cx="7715304" cy="473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500034" y="5500702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221121</a:t>
            </a:r>
            <a:endParaRPr lang="ru-RU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19209" t="18310" r="9765" b="13574"/>
          <a:stretch>
            <a:fillRect/>
          </a:stretch>
        </p:blipFill>
        <p:spPr bwMode="auto">
          <a:xfrm>
            <a:off x="571472" y="214290"/>
            <a:ext cx="4929222" cy="378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 l="14258" t="36816" r="12500" b="31689"/>
          <a:stretch>
            <a:fillRect/>
          </a:stretch>
        </p:blipFill>
        <p:spPr bwMode="auto">
          <a:xfrm>
            <a:off x="142844" y="4000504"/>
            <a:ext cx="6143668" cy="2113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l="19209" t="18310" r="9765" b="13574"/>
          <a:stretch>
            <a:fillRect/>
          </a:stretch>
        </p:blipFill>
        <p:spPr bwMode="auto">
          <a:xfrm>
            <a:off x="571472" y="214290"/>
            <a:ext cx="4929222" cy="378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 l="14258" t="36816" r="12500" b="31689"/>
          <a:stretch>
            <a:fillRect/>
          </a:stretch>
        </p:blipFill>
        <p:spPr bwMode="auto">
          <a:xfrm>
            <a:off x="142844" y="4000504"/>
            <a:ext cx="6143668" cy="2113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57158" y="6143644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322131</a:t>
            </a:r>
            <a:endParaRPr lang="ru-RU" sz="28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21094" t="26367" r="16211" b="9912"/>
          <a:stretch>
            <a:fillRect/>
          </a:stretch>
        </p:blipFill>
        <p:spPr bwMode="auto">
          <a:xfrm>
            <a:off x="1071538" y="285728"/>
            <a:ext cx="764386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l="21094" t="26367" r="16211" b="9912"/>
          <a:stretch>
            <a:fillRect/>
          </a:stretch>
        </p:blipFill>
        <p:spPr bwMode="auto">
          <a:xfrm>
            <a:off x="1071538" y="142852"/>
            <a:ext cx="764386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85720" y="6215082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112332</a:t>
            </a:r>
            <a:endParaRPr lang="ru-RU" sz="2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21680" t="44678" r="15039" b="24560"/>
          <a:stretch>
            <a:fillRect/>
          </a:stretch>
        </p:blipFill>
        <p:spPr bwMode="auto">
          <a:xfrm>
            <a:off x="928662" y="428604"/>
            <a:ext cx="77153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l="21680" t="44678" r="15039" b="24560"/>
          <a:stretch>
            <a:fillRect/>
          </a:stretch>
        </p:blipFill>
        <p:spPr bwMode="auto">
          <a:xfrm>
            <a:off x="928662" y="428604"/>
            <a:ext cx="77153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928662" y="3857628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561423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642918"/>
            <a:ext cx="914400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функции покровной ткани растения. Ответ запишите цифрами без пробелов.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регуляция газообмена в растении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защита от механических повреждений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формирование скелета растения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проведение органических веществ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проведение неорганических веществ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защита от перепада температур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126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22266" t="39551" r="14453" b="33349"/>
          <a:stretch>
            <a:fillRect/>
          </a:stretch>
        </p:blipFill>
        <p:spPr bwMode="auto">
          <a:xfrm>
            <a:off x="1000100" y="571480"/>
            <a:ext cx="771530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 l="22266" t="39551" r="14453" b="33349"/>
          <a:stretch>
            <a:fillRect/>
          </a:stretch>
        </p:blipFill>
        <p:spPr bwMode="auto">
          <a:xfrm>
            <a:off x="1000100" y="571480"/>
            <a:ext cx="771530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928662" y="3857628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24351</a:t>
            </a:r>
            <a:endParaRPr lang="ru-RU" sz="2800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21680" t="27832" r="15039" b="43603"/>
          <a:stretch>
            <a:fillRect/>
          </a:stretch>
        </p:blipFill>
        <p:spPr bwMode="auto">
          <a:xfrm>
            <a:off x="928662" y="428604"/>
            <a:ext cx="771530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 l="21680" t="27832" r="15039" b="43603"/>
          <a:stretch>
            <a:fillRect/>
          </a:stretch>
        </p:blipFill>
        <p:spPr bwMode="auto">
          <a:xfrm>
            <a:off x="928662" y="428604"/>
            <a:ext cx="771530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928662" y="3857628"/>
            <a:ext cx="50006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Ответ: 316254</a:t>
            </a:r>
            <a:endParaRPr lang="ru-RU" sz="2800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 l="21679" t="39550" r="20312" b="25293"/>
          <a:stretch>
            <a:fillRect/>
          </a:stretch>
        </p:blipFill>
        <p:spPr bwMode="auto">
          <a:xfrm>
            <a:off x="571472" y="398297"/>
            <a:ext cx="8072494" cy="3913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 l="10547" t="53467" r="4492" b="26025"/>
          <a:stretch>
            <a:fillRect/>
          </a:stretch>
        </p:blipFill>
        <p:spPr bwMode="auto">
          <a:xfrm>
            <a:off x="214282" y="4643446"/>
            <a:ext cx="8572560" cy="1655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l="21679" t="39550" r="20312" b="25293"/>
          <a:stretch>
            <a:fillRect/>
          </a:stretch>
        </p:blipFill>
        <p:spPr bwMode="auto">
          <a:xfrm>
            <a:off x="571472" y="398297"/>
            <a:ext cx="8072494" cy="3913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 l="25781" t="32959" r="16211" b="23828"/>
          <a:stretch>
            <a:fillRect/>
          </a:stretch>
        </p:blipFill>
        <p:spPr bwMode="auto">
          <a:xfrm>
            <a:off x="571472" y="214290"/>
            <a:ext cx="8001056" cy="476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11719" t="46875" r="4492" b="14306"/>
          <a:stretch>
            <a:fillRect/>
          </a:stretch>
        </p:blipFill>
        <p:spPr bwMode="auto">
          <a:xfrm>
            <a:off x="142844" y="3500438"/>
            <a:ext cx="8786874" cy="3256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rcRect l="25781" t="32959" r="16211" b="23828"/>
          <a:stretch>
            <a:fillRect/>
          </a:stretch>
        </p:blipFill>
        <p:spPr bwMode="auto">
          <a:xfrm>
            <a:off x="1571604" y="194807"/>
            <a:ext cx="5786478" cy="344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l="25195" t="24902" r="17382" b="29688"/>
          <a:stretch>
            <a:fillRect/>
          </a:stretch>
        </p:blipFill>
        <p:spPr bwMode="auto">
          <a:xfrm>
            <a:off x="1214414" y="142852"/>
            <a:ext cx="7000924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12305" t="54199" r="5078" b="26758"/>
          <a:stretch>
            <a:fillRect/>
          </a:stretch>
        </p:blipFill>
        <p:spPr bwMode="auto">
          <a:xfrm>
            <a:off x="285720" y="4857760"/>
            <a:ext cx="8572560" cy="1580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 l="25195" t="24902" r="17382" b="29688"/>
          <a:stretch>
            <a:fillRect/>
          </a:stretch>
        </p:blipFill>
        <p:spPr bwMode="auto">
          <a:xfrm>
            <a:off x="1214414" y="142852"/>
            <a:ext cx="7000924" cy="442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Какие из перечисленных признаков характерны для ксилемы? Выберите три верных признака из шести и запишите цифры, под которыми они указаны.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является основной тканью растения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служит для проведения воды от корней к листьям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клетки имеют сильно вытянутую форму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в клетках есть хлоропласты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стенки клеток утолщены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клетки живые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285720" y="357166"/>
            <a:ext cx="82867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Какие зоны корня обозначены на рис. цифрами 2, 4, 5? Какие функции они выполняют?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3249" name="Рисунок 5" descr="https://bio-ege.sdamgia.ru/get_file?id=6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142984"/>
            <a:ext cx="1828800" cy="3714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285720" y="357166"/>
            <a:ext cx="82867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Какие зоны корня обозначены на рис. цифрами 2, 4, 5? Какие функции они выполняют?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3249" name="Рисунок 5" descr="https://bio-ege.sdamgia.ru/get_file?id=65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142984"/>
            <a:ext cx="1828800" cy="3714750"/>
          </a:xfrm>
          <a:prstGeom prst="rect">
            <a:avLst/>
          </a:prstGeom>
          <a:noFill/>
        </p:spPr>
      </p:pic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3357554" y="2643182"/>
            <a:ext cx="5786446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Элементы ответа: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2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зона деления, увеличение количества клеток.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4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зона всасывания, поглощение воды и минеральных веществ.</a:t>
            </a: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5 — зона проведения, транспорт веществ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428596" y="428604"/>
            <a:ext cx="8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Какая часть листа обозначена на рисунке буквой А и из каких структур она состоит? Какие функции выполняют эти структуры?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7" name="Рисунок 7" descr="https://bio-ege.sdamgia.ru/get_file?id=25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214422"/>
            <a:ext cx="4000528" cy="26628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428596" y="428604"/>
            <a:ext cx="82153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Какая часть листа обозначена на рисунке буквой А и из каких структур она состоит? Какие функции выполняют эти структуры?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5297" name="Рисунок 7" descr="https://bio-ege.sdamgia.ru/get_file?id=25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214422"/>
            <a:ext cx="4000528" cy="2662851"/>
          </a:xfrm>
          <a:prstGeom prst="rect">
            <a:avLst/>
          </a:prstGeom>
          <a:noFill/>
        </p:spPr>
      </p:pic>
      <p:sp>
        <p:nvSpPr>
          <p:cNvPr id="55299" name="Rectangle 3"/>
          <p:cNvSpPr>
            <a:spLocks noChangeArrowheads="1"/>
          </p:cNvSpPr>
          <p:nvPr/>
        </p:nvSpPr>
        <p:spPr bwMode="auto">
          <a:xfrm>
            <a:off x="0" y="3687901"/>
            <a:ext cx="9144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Элементы ответа: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На рисунке обозначен сосудисто-волокнистый пучок (центральная жила листовой пластины; в состав пучка входят сосуды, ситовидные трубки, механическая ткань).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Состоит из проводящей ткани: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сосуды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доставляют воду с минеральными веществами от корня; ситовидные трубки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отводят воду с органическими веществами к стеблю.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и механической ткани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волокна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опорная функция, придают листу упругость.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714348" y="500043"/>
            <a:ext cx="842965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Что обозначено на рисунке цифрами 1, 2, 3? Какие функции выполняют указанные структуры?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7345" name="Рисунок 9" descr="https://bio-ege.sdamgia.ru/get_file?id=120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323460"/>
            <a:ext cx="4000528" cy="378997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ChangeArrowheads="1"/>
          </p:cNvSpPr>
          <p:nvPr/>
        </p:nvSpPr>
        <p:spPr bwMode="auto">
          <a:xfrm>
            <a:off x="714348" y="500043"/>
            <a:ext cx="842965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Что обозначено на рисунке цифрами 1, 2, 3? Какие функции выполняют указанные структуры?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7345" name="Рисунок 9" descr="https://bio-ege.sdamgia.ru/get_file?id=1206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1323460"/>
            <a:ext cx="4000528" cy="3789974"/>
          </a:xfrm>
          <a:prstGeom prst="rect">
            <a:avLst/>
          </a:prstGeom>
          <a:noFill/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5000636"/>
            <a:ext cx="9144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Элементы ответа: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Жилка листа, выполняющая опорную и проводящую функции.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Столбчатая, фотосинтезирующая ткань.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Губчатая, фотосинтезирующая ткань.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428596" y="428604"/>
            <a:ext cx="821533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Какие клетки листа растения обозначены на рисунке цифрой 1, какие функции они выполняют? В какой ткани листа располагаются эти клетки и чем они отличаются от других клеток этой ткани?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3" name="Рисунок 11" descr="https://bio-ege.sdamgia.ru/get_file?id=352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959210"/>
            <a:ext cx="2571768" cy="21984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428596" y="428604"/>
            <a:ext cx="821533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Какие клетки листа растения обозначены на рисунке цифрой 1, какие функции они выполняют? В какой ткани листа располагаются эти клетки и чем они отличаются от других клеток этой ткани?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9393" name="Рисунок 11" descr="https://bio-ege.sdamgia.ru/get_file?id=3525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1959210"/>
            <a:ext cx="2571768" cy="2198447"/>
          </a:xfrm>
          <a:prstGeom prst="rect">
            <a:avLst/>
          </a:prstGeom>
          <a:noFill/>
        </p:spPr>
      </p:pic>
      <p:sp>
        <p:nvSpPr>
          <p:cNvPr id="59395" name="Rectangle 3"/>
          <p:cNvSpPr>
            <a:spLocks noChangeArrowheads="1"/>
          </p:cNvSpPr>
          <p:nvPr/>
        </p:nvSpPr>
        <p:spPr bwMode="auto">
          <a:xfrm>
            <a:off x="428596" y="4000504"/>
            <a:ext cx="871540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Элементы ответа: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1. Цифрой 1 обозначены замыкающие клетки устьица;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2. Они регулируют интенсивность испарения воды и газообмена;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3. Замыкающие клетки располагаются в покровной ткани (кожице) листа;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4. Они отличаются от других клеток наличием хлоропластов, в них и происходит фотосинтез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 l="2929" t="13916" r="54883" b="79255"/>
          <a:stretch>
            <a:fillRect/>
          </a:stretch>
        </p:blipFill>
        <p:spPr bwMode="auto">
          <a:xfrm>
            <a:off x="285720" y="285728"/>
            <a:ext cx="8274384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 l="2929" t="13916" r="54883" b="52392"/>
          <a:stretch>
            <a:fillRect/>
          </a:stretch>
        </p:blipFill>
        <p:spPr bwMode="auto">
          <a:xfrm>
            <a:off x="285720" y="285728"/>
            <a:ext cx="827438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Какие из перечисленных признаков характерны для ксилемы? Выберите три верных признака из шести и запишите цифры, под которыми они указаны.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является основной тканью растения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служит для проведения воды от корней к листьям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клетки имеют сильно вытянутую форму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в клетках есть хлоропласты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стенки клеток утолщены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клетки живые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235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 l="50391" t="12451" r="5078" b="78887"/>
          <a:stretch>
            <a:fillRect/>
          </a:stretch>
        </p:blipFill>
        <p:spPr bwMode="auto">
          <a:xfrm>
            <a:off x="459879" y="0"/>
            <a:ext cx="7804573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 l="50391" t="12451" r="5078" b="40674"/>
          <a:stretch>
            <a:fillRect/>
          </a:stretch>
        </p:blipFill>
        <p:spPr bwMode="auto">
          <a:xfrm>
            <a:off x="459879" y="0"/>
            <a:ext cx="7804573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65108" y="428604"/>
            <a:ext cx="867889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dirty="0"/>
              <a:t>Какой </a:t>
            </a:r>
            <a:r>
              <a:rPr lang="ru-RU" sz="2800" dirty="0" err="1"/>
              <a:t>агроприём</a:t>
            </a:r>
            <a:r>
              <a:rPr lang="ru-RU" sz="2800" dirty="0"/>
              <a:t> изображён на рисунке? С какой целью его применяют?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35013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102" name="Picture 6" descr="Изображение 1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1628775"/>
            <a:ext cx="36480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4076700"/>
            <a:ext cx="8229600" cy="4525963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ru-RU" sz="2000" b="1" smtClean="0"/>
              <a:t>Пикировка – отщипывание корня и посадка рассады в ямки, сделанные пикой (палочкой).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000" b="1" smtClean="0"/>
              <a:t>Увеличивает число боковых корней в верхнем плодородном слое почвы.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ru-RU" sz="2000" b="1" smtClean="0"/>
              <a:t>Это способствует повышению урожайности.</a:t>
            </a:r>
          </a:p>
          <a:p>
            <a:pPr marL="609600" indent="-609600" eaLnBrk="1" hangingPunct="1">
              <a:buFontTx/>
              <a:buNone/>
            </a:pPr>
            <a:endParaRPr lang="ru-RU" sz="2000" b="1" smtClean="0"/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65108" y="428604"/>
            <a:ext cx="867889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800" dirty="0"/>
              <a:t>Какой </a:t>
            </a:r>
            <a:r>
              <a:rPr lang="ru-RU" sz="2800" dirty="0" err="1"/>
              <a:t>агроприём</a:t>
            </a:r>
            <a:r>
              <a:rPr lang="ru-RU" sz="2800" dirty="0"/>
              <a:t> изображён на рисунке? С какой целью его применяют?</a:t>
            </a:r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35013" y="15763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102" name="Picture 6" descr="Изображение 1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1628775"/>
            <a:ext cx="364807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79388" y="188913"/>
            <a:ext cx="853916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dirty="0"/>
              <a:t>Опытные агрономы рекомендуют садоводам – любителям не распределять удобрения равномерно по всей площади приствольных кругов плодовых растений, а вносить удобрения в бороздки, расположенные по краям этих кругов. Объясните этот агротехнический приём.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79388" y="188913"/>
            <a:ext cx="853916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dirty="0"/>
              <a:t>Опытные агрономы рекомендуют садоводам – любителям не распределять удобрения равномерно по всей площади приствольных кругов плодовых растений, а вносить удобрения в бороздки, расположенные по краям этих кругов. Объясните этот агротехнический приём.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57563"/>
            <a:ext cx="8229600" cy="2714643"/>
          </a:xfrm>
        </p:spPr>
        <p:txBody>
          <a:bodyPr/>
          <a:lstStyle/>
          <a:p>
            <a:pPr marL="609600" indent="-609600" eaLnBrk="1" hangingPunct="1">
              <a:buFont typeface="+mj-lt"/>
              <a:buAutoNum type="arabicPeriod"/>
            </a:pPr>
            <a:r>
              <a:rPr lang="ru-RU" sz="2800" dirty="0" smtClean="0"/>
              <a:t>Известно, что корневая система постоянно разрастается, а зона всасывания (корневых волосков) перемещается за верхушкой корня.</a:t>
            </a:r>
          </a:p>
          <a:p>
            <a:pPr marL="609600" indent="-609600" eaLnBrk="1" hangingPunct="1">
              <a:buFont typeface="+mj-lt"/>
              <a:buAutoNum type="arabicPeriod"/>
            </a:pPr>
            <a:r>
              <a:rPr lang="ru-RU" sz="2800" dirty="0" smtClean="0"/>
              <a:t>Корни с развитой зоной всасывания находятся по краям приствольных кругов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179388" y="188913"/>
            <a:ext cx="853916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dirty="0"/>
              <a:t>Опытные агрономы рекомендуют садоводам – любителям не распределять удобрения равномерно по всей площади приствольных кругов плодовых растений, а вносить удобрения в бороздки, расположенные по краям этих кругов. Объясните этот агротехнический приём.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68313" y="115888"/>
            <a:ext cx="81486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dirty="0"/>
              <a:t>В закрытых  и отапливаемых теплицах часто повышают концентрацию углекислого газа. С какой целью производится этот приём?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133600"/>
            <a:ext cx="8229600" cy="4525963"/>
          </a:xfrm>
        </p:spPr>
        <p:txBody>
          <a:bodyPr/>
          <a:lstStyle/>
          <a:p>
            <a:pPr marL="609600" indent="-609600" eaLnBrk="1" hangingPunct="1">
              <a:buFont typeface="+mj-lt"/>
              <a:buAutoNum type="arabicPeriod"/>
            </a:pPr>
            <a:r>
              <a:rPr lang="ru-RU" sz="2800" dirty="0" smtClean="0"/>
              <a:t>Углекислый газ является сырьём для производства в процессе фотосинтеза.</a:t>
            </a:r>
          </a:p>
          <a:p>
            <a:pPr marL="609600" indent="-609600" eaLnBrk="1" hangingPunct="1">
              <a:buFont typeface="+mj-lt"/>
              <a:buAutoNum type="arabicPeriod"/>
            </a:pPr>
            <a:r>
              <a:rPr lang="ru-RU" sz="2800" dirty="0" smtClean="0"/>
              <a:t>Увеличение концентрации углекислого газа в теплице приводит к повышению эффективности фотосинтеза и, следовательно, к повышению урожайности.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468313" y="115888"/>
            <a:ext cx="81486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 dirty="0"/>
              <a:t>В закрытых  и отапливаемых теплицах часто повышают концентрацию углекислого газа. С какой целью производится этот приём?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79388" y="188913"/>
            <a:ext cx="87852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dirty="0"/>
              <a:t>Прежде, чем засеять поле или засадить огород почву вспахивают или перекапывают. Какое значение имеет вспашка и копка земли для жизни культурных растений?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714356"/>
            <a:ext cx="9144000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Какие из перечисленных признаков характерны для флоэмы? Выберите три верных признака из шести и запишите цифры, под которыми они указаны.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служит для проведения воды от корней к листьям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является проводящей тканью растения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клетки лишены клеточной стенки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клетки содержат хлоропласты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клетки лишены ядер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клетки имеют клетки-спутницы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133600"/>
            <a:ext cx="8229600" cy="4525963"/>
          </a:xfrm>
        </p:spPr>
        <p:txBody>
          <a:bodyPr/>
          <a:lstStyle/>
          <a:p>
            <a:pPr marL="609600" indent="-609600" eaLnBrk="1" hangingPunct="1">
              <a:buFont typeface="+mj-lt"/>
              <a:buAutoNum type="arabicPeriod"/>
            </a:pPr>
            <a:r>
              <a:rPr lang="ru-RU" sz="2400" i="1" dirty="0" smtClean="0"/>
              <a:t>Копка и вспашка</a:t>
            </a:r>
            <a:r>
              <a:rPr lang="ru-RU" sz="2400" dirty="0" smtClean="0"/>
              <a:t> уничтожают большинство сорняков, разрушая их корневые системы.</a:t>
            </a:r>
          </a:p>
          <a:p>
            <a:pPr marL="609600" indent="-609600" eaLnBrk="1" hangingPunct="1">
              <a:buFont typeface="+mj-lt"/>
              <a:buAutoNum type="arabicPeriod"/>
            </a:pPr>
            <a:r>
              <a:rPr lang="ru-RU" sz="2400" i="1" dirty="0" smtClean="0"/>
              <a:t>Уничтожая сорняки</a:t>
            </a:r>
            <a:r>
              <a:rPr lang="ru-RU" sz="2400" dirty="0" smtClean="0"/>
              <a:t> человек избавляет культурные растения от конкуренции и межвидовой борьбы с сорняками за воду, минеральные соли и солнечную энергию.</a:t>
            </a:r>
          </a:p>
          <a:p>
            <a:pPr marL="609600" indent="-609600" eaLnBrk="1" hangingPunct="1">
              <a:buFont typeface="+mj-lt"/>
              <a:buAutoNum type="arabicPeriod"/>
            </a:pPr>
            <a:r>
              <a:rPr lang="ru-RU" sz="2400" i="1" dirty="0" smtClean="0"/>
              <a:t>Копка и вспашка</a:t>
            </a:r>
            <a:r>
              <a:rPr lang="ru-RU" sz="2400" dirty="0" smtClean="0"/>
              <a:t> перемешивают почву и равномерно распределяют в ней перегной, поэтому корни культурных растений могут располагаться глубже.</a:t>
            </a:r>
          </a:p>
          <a:p>
            <a:pPr marL="609600" indent="-609600" eaLnBrk="1" hangingPunct="1">
              <a:buFont typeface="+mj-lt"/>
              <a:buAutoNum type="arabicPeriod"/>
            </a:pPr>
            <a:r>
              <a:rPr lang="ru-RU" sz="2400" i="1" dirty="0" smtClean="0"/>
              <a:t>Копка и вспашка</a:t>
            </a:r>
            <a:r>
              <a:rPr lang="ru-RU" sz="2400" dirty="0" smtClean="0"/>
              <a:t> разрыхляют почву и делают её легко проницаемой для воздуха и воды. 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179388" y="188913"/>
            <a:ext cx="878522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400" dirty="0"/>
              <a:t>Прежде, чем засеять поле или засадить огород почву вспахивают или перекапывают. Какое значение имеет вспашка и копка земли для жизни культурных растений?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0" y="714356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Какие из перечисленных признаков характерны для флоэмы? Выберите три верных признака из шести и запишите цифры, под которыми они указаны.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служит для проведения воды от корней к листьям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является проводящей тканью растения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клетки лишены клеточной стенки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клетки содержат хлоропласты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клетки лишены ядер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клетки имеют клетки-спутницы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256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три верных ответа из шести и запишите в таблицу цифры, под которыми они указаны. Рыхление почвы и прополку сорняков в посевах культурных растений проводят для: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улучшения дыхания растений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уменьшения испарения воды из почвы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сокращения испарения воды растениями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усиления оттока органических веществ из листьев к корням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улучшения снабжения растений неорганических веществами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ослабления конкуренции между культурными и сорными растениями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0" y="0"/>
            <a:ext cx="9144000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13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Выберите три верных ответа из шести и запишите в таблицу цифры, под которыми они указаны. Рыхление почвы и прополку сорняков в посевах культурных растений проводят для: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1) улучшения дыхания растений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2) уменьшения испарения воды из почвы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3) сокращения испарения воды растениями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4) усиления оттока органических веществ из листьев к корням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5) улучшения снабжения растений неорганических веществами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6) ослабления конкуренции между культурными и сорными растениями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13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Ответ: 126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1081</Words>
  <Application>Microsoft Office PowerPoint</Application>
  <PresentationFormat>Экран (4:3)</PresentationFormat>
  <Paragraphs>156</Paragraphs>
  <Slides>60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60</vt:i4>
      </vt:variant>
    </vt:vector>
  </HeadingPairs>
  <TitlesOfParts>
    <vt:vector size="6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БИОЛОГИЯ</dc:creator>
  <cp:lastModifiedBy>Биология</cp:lastModifiedBy>
  <cp:revision>8</cp:revision>
  <dcterms:created xsi:type="dcterms:W3CDTF">2020-06-22T08:45:28Z</dcterms:created>
  <dcterms:modified xsi:type="dcterms:W3CDTF">2020-11-14T12:56:31Z</dcterms:modified>
</cp:coreProperties>
</file>