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63" r:id="rId4"/>
    <p:sldId id="261" r:id="rId5"/>
    <p:sldId id="264" r:id="rId6"/>
    <p:sldId id="262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  <p:transition spd="slow">
    <p:pul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25.03.2019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pull/>
  </p:transition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rot="19140000">
            <a:off x="1970015" y="3117988"/>
            <a:ext cx="5648623" cy="1204306"/>
          </a:xfrm>
        </p:spPr>
        <p:txBody>
          <a:bodyPr/>
          <a:lstStyle/>
          <a:p>
            <a:r>
              <a:rPr lang="ru-RU" dirty="0" smtClean="0"/>
              <a:t>Нетрадиционные техники рисования КАК ОДИН ИЗ СПОСОБОВ РАЗВИТИЯ КРЕАТИВНОГО МЫШЛЕНИЯ И КОММУНИКАТИВНЫХ НАВЫКОВ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rot="19140000">
            <a:off x="2873685" y="4392035"/>
            <a:ext cx="5496286" cy="389919"/>
          </a:xfrm>
          <a:solidFill>
            <a:schemeClr val="accent3">
              <a:lumMod val="20000"/>
              <a:lumOff val="80000"/>
            </a:schemeClr>
          </a:solidFill>
        </p:spPr>
        <p:txBody>
          <a:bodyPr>
            <a:normAutofit fontScale="92500"/>
          </a:bodyPr>
          <a:lstStyle/>
          <a:p>
            <a:r>
              <a:rPr lang="ru-RU" dirty="0" smtClean="0"/>
              <a:t>П</a:t>
            </a:r>
            <a:r>
              <a:rPr lang="ru-RU" cap="none" dirty="0" smtClean="0"/>
              <a:t>одготовила</a:t>
            </a:r>
            <a:r>
              <a:rPr lang="ru-RU" dirty="0" smtClean="0"/>
              <a:t> Гончарова Н.В. МБОУ СОШ№3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9879135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60000"/>
              <a:lumOff val="40000"/>
            </a:schemeClr>
          </a:solidFill>
        </p:spPr>
        <p:txBody>
          <a:bodyPr/>
          <a:lstStyle/>
          <a:p>
            <a:pPr algn="ctr"/>
            <a:r>
              <a:rPr lang="ru-RU" sz="3600" dirty="0" smtClean="0"/>
              <a:t>КЛЯКСОГРАФИЯ</a:t>
            </a:r>
            <a:endParaRPr lang="ru-RU" sz="360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3528" y="1124744"/>
            <a:ext cx="2681865" cy="3579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Текст 3"/>
          <p:cNvSpPr>
            <a:spLocks noGrp="1"/>
          </p:cNvSpPr>
          <p:nvPr>
            <p:ph type="body" sz="half" idx="4294967295"/>
          </p:nvPr>
        </p:nvSpPr>
        <p:spPr>
          <a:xfrm>
            <a:off x="3131840" y="1124744"/>
            <a:ext cx="5794375" cy="623887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		</a:t>
            </a:r>
            <a:r>
              <a:rPr lang="ru-RU" sz="2800" b="1" dirty="0" err="1" smtClean="0"/>
              <a:t>Кляксография</a:t>
            </a:r>
            <a:r>
              <a:rPr lang="ru-RU" sz="2800" dirty="0"/>
              <a:t> – это техника рисования на основе спонтанных пятен и </a:t>
            </a:r>
            <a:r>
              <a:rPr lang="ru-RU" sz="2800" dirty="0" smtClean="0"/>
              <a:t>брызг, заключающаяся </a:t>
            </a:r>
            <a:r>
              <a:rPr lang="ru-RU" sz="2800" dirty="0"/>
              <a:t>в </a:t>
            </a:r>
            <a:r>
              <a:rPr lang="ru-RU" sz="2800" dirty="0" smtClean="0"/>
              <a:t>нанесении </a:t>
            </a:r>
            <a:r>
              <a:rPr lang="ru-RU" sz="2800" dirty="0"/>
              <a:t>на бумагу </a:t>
            </a:r>
            <a:r>
              <a:rPr lang="ru-RU" sz="2800" dirty="0" smtClean="0"/>
              <a:t>«</a:t>
            </a:r>
            <a:r>
              <a:rPr lang="ru-RU" sz="2800" dirty="0"/>
              <a:t>клякс» и в дальнейшем </a:t>
            </a:r>
            <a:r>
              <a:rPr lang="ru-RU" sz="2800" dirty="0" err="1" smtClean="0"/>
              <a:t>дорисовывании</a:t>
            </a:r>
            <a:r>
              <a:rPr lang="ru-RU" sz="2800" dirty="0" smtClean="0"/>
              <a:t> их до </a:t>
            </a:r>
            <a:r>
              <a:rPr lang="ru-RU" sz="2800" dirty="0"/>
              <a:t>узнаваемого художественного изображения.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/>
              <a:t/>
            </a:r>
            <a:br>
              <a:rPr lang="ru-RU" sz="2800" dirty="0"/>
            </a:b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4418759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60000"/>
              <a:lumOff val="40000"/>
            </a:schemeClr>
          </a:solidFill>
        </p:spPr>
        <p:txBody>
          <a:bodyPr/>
          <a:lstStyle/>
          <a:p>
            <a:pPr algn="ctr"/>
            <a:r>
              <a:rPr lang="ru-RU" sz="3600" dirty="0" smtClean="0"/>
              <a:t>МОНОТИПИЯ</a:t>
            </a:r>
            <a:endParaRPr lang="ru-RU" sz="36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29"/>
          <a:stretch/>
        </p:blipFill>
        <p:spPr bwMode="auto">
          <a:xfrm>
            <a:off x="107504" y="1268760"/>
            <a:ext cx="3996537" cy="2736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070924" y="1124744"/>
            <a:ext cx="5060531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	Монотипия  </a:t>
            </a:r>
            <a:r>
              <a:rPr lang="ru-RU" sz="2400" b="1" dirty="0"/>
              <a:t>(от греч. «моно» - один и «</a:t>
            </a:r>
            <a:r>
              <a:rPr lang="ru-RU" sz="2400" b="1" dirty="0" err="1"/>
              <a:t>typos</a:t>
            </a:r>
            <a:r>
              <a:rPr lang="ru-RU" sz="2400" b="1" dirty="0"/>
              <a:t>» — отпечаток, оттиск, касание, образ...) </a:t>
            </a:r>
            <a:r>
              <a:rPr lang="ru-RU" sz="2400" b="1" dirty="0" smtClean="0"/>
              <a:t>– это техника </a:t>
            </a:r>
            <a:r>
              <a:rPr lang="ru-RU" sz="2400" b="1" dirty="0"/>
              <a:t>рисования с помощью уникального </a:t>
            </a:r>
            <a:r>
              <a:rPr lang="ru-RU" sz="2400" b="1" dirty="0" smtClean="0"/>
              <a:t>отпечатка. </a:t>
            </a:r>
          </a:p>
          <a:p>
            <a:r>
              <a:rPr lang="ru-RU" sz="2400" b="1" dirty="0" smtClean="0"/>
              <a:t>	После </a:t>
            </a:r>
            <a:r>
              <a:rPr lang="ru-RU" sz="2400" b="1" dirty="0"/>
              <a:t>этого полученные изображения либо оставляют в первоначальном виде, либо придумывают, на что они похожи, и дорисовывают недостающие детали.</a:t>
            </a:r>
          </a:p>
        </p:txBody>
      </p:sp>
    </p:spTree>
    <p:extLst>
      <p:ext uri="{BB962C8B-B14F-4D97-AF65-F5344CB8AC3E}">
        <p14:creationId xmlns:p14="http://schemas.microsoft.com/office/powerpoint/2010/main" val="131425439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60000"/>
              <a:lumOff val="40000"/>
            </a:schemeClr>
          </a:solidFill>
        </p:spPr>
        <p:txBody>
          <a:bodyPr/>
          <a:lstStyle/>
          <a:p>
            <a:pPr algn="ctr"/>
            <a:r>
              <a:rPr lang="ru-RU" sz="3600" dirty="0" smtClean="0"/>
              <a:t>ГРАТТАЖ</a:t>
            </a:r>
            <a:endParaRPr lang="ru-RU" sz="36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504" y="1268760"/>
            <a:ext cx="3806825" cy="285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139952" y="1124744"/>
            <a:ext cx="4896544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	Буквальный </a:t>
            </a:r>
            <a:r>
              <a:rPr lang="ru-RU" sz="2800" b="1" dirty="0"/>
              <a:t>перевод этого термина – «царапанье» (что происходит от французского глагола </a:t>
            </a:r>
            <a:r>
              <a:rPr lang="ru-RU" sz="2800" b="1" dirty="0" err="1"/>
              <a:t>gratter</a:t>
            </a:r>
            <a:r>
              <a:rPr lang="ru-RU" sz="2800" b="1" dirty="0"/>
              <a:t>, в переводе "царапать"). </a:t>
            </a:r>
            <a:endParaRPr lang="ru-RU" sz="2800" b="1" dirty="0" smtClean="0"/>
          </a:p>
          <a:p>
            <a:r>
              <a:rPr lang="ru-RU" sz="2800" b="1" dirty="0" smtClean="0"/>
              <a:t>	</a:t>
            </a:r>
            <a:r>
              <a:rPr lang="ru-RU" sz="2800" b="1" dirty="0" err="1" smtClean="0"/>
              <a:t>Граттаж</a:t>
            </a:r>
            <a:r>
              <a:rPr lang="ru-RU" sz="2800" b="1" dirty="0" smtClean="0"/>
              <a:t> </a:t>
            </a:r>
            <a:r>
              <a:rPr lang="ru-RU" sz="2800" b="1" dirty="0"/>
              <a:t>– это своеобразная имитация гравюры, выполненная на картоне или очень плотной бумаге.</a:t>
            </a:r>
          </a:p>
        </p:txBody>
      </p:sp>
    </p:spTree>
    <p:extLst>
      <p:ext uri="{BB962C8B-B14F-4D97-AF65-F5344CB8AC3E}">
        <p14:creationId xmlns:p14="http://schemas.microsoft.com/office/powerpoint/2010/main" val="43160617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21787" y="332656"/>
            <a:ext cx="8670693" cy="548640"/>
          </a:xfrm>
          <a:solidFill>
            <a:schemeClr val="accent3">
              <a:lumMod val="60000"/>
              <a:lumOff val="40000"/>
            </a:schemeClr>
          </a:solidFill>
        </p:spPr>
        <p:txBody>
          <a:bodyPr/>
          <a:lstStyle/>
          <a:p>
            <a:r>
              <a:rPr lang="ru-RU" dirty="0" smtClean="0"/>
              <a:t>ПУАНТИЛИЗМ (РИСОВАНИЕ ВАТНЫМИ ПАЛОЧКАМИ)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788" y="1281378"/>
            <a:ext cx="3558124" cy="2664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792697" y="1052736"/>
            <a:ext cx="522007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/>
              <a:t>	Пуантилизм (фр. </a:t>
            </a:r>
            <a:r>
              <a:rPr lang="ru-RU" sz="2800" b="1" dirty="0" err="1"/>
              <a:t>Pointillisme</a:t>
            </a:r>
            <a:r>
              <a:rPr lang="ru-RU" sz="2800" b="1" dirty="0"/>
              <a:t>, буквально «</a:t>
            </a:r>
            <a:r>
              <a:rPr lang="ru-RU" sz="2800" b="1" dirty="0" err="1"/>
              <a:t>точечность</a:t>
            </a:r>
            <a:r>
              <a:rPr lang="ru-RU" sz="2800" b="1" dirty="0" smtClean="0"/>
              <a:t>»), </a:t>
            </a:r>
            <a:r>
              <a:rPr lang="ru-RU" sz="2800" b="1" dirty="0"/>
              <a:t>или </a:t>
            </a:r>
            <a:r>
              <a:rPr lang="ru-RU" sz="2800" b="1" dirty="0" err="1"/>
              <a:t>дивизионизм</a:t>
            </a:r>
            <a:r>
              <a:rPr lang="ru-RU" sz="2800" b="1" dirty="0"/>
              <a:t> — стилистическое направление в живописи </a:t>
            </a:r>
            <a:r>
              <a:rPr lang="ru-RU" sz="2800" b="1" dirty="0" smtClean="0"/>
              <a:t>неоимпрессионизма</a:t>
            </a:r>
            <a:r>
              <a:rPr lang="ru-RU" sz="2800" b="1" dirty="0"/>
              <a:t>.</a:t>
            </a:r>
            <a:r>
              <a:rPr lang="ru-RU" sz="2800" b="1" dirty="0" smtClean="0"/>
              <a:t> </a:t>
            </a:r>
          </a:p>
          <a:p>
            <a:r>
              <a:rPr lang="ru-RU" sz="2800" b="1" dirty="0"/>
              <a:t>	</a:t>
            </a:r>
            <a:r>
              <a:rPr lang="ru-RU" sz="2800" b="1" dirty="0" smtClean="0"/>
              <a:t>Основан на эффекте </a:t>
            </a:r>
            <a:r>
              <a:rPr lang="ru-RU" sz="2800" b="1" dirty="0" err="1" smtClean="0"/>
              <a:t>пространственно</a:t>
            </a:r>
            <a:r>
              <a:rPr lang="ru-RU" sz="2800" b="1" dirty="0" smtClean="0"/>
              <a:t> - оптического </a:t>
            </a:r>
            <a:r>
              <a:rPr lang="ru-RU" sz="2800" b="1" dirty="0"/>
              <a:t>смешения </a:t>
            </a:r>
            <a:r>
              <a:rPr lang="ru-RU" sz="2800" b="1" dirty="0" smtClean="0"/>
              <a:t>цветов.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126109140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1299" y="332656"/>
            <a:ext cx="7520940" cy="548640"/>
          </a:xfrm>
          <a:solidFill>
            <a:schemeClr val="accent3">
              <a:lumMod val="60000"/>
              <a:lumOff val="40000"/>
            </a:schemeClr>
          </a:solidFill>
        </p:spPr>
        <p:txBody>
          <a:bodyPr/>
          <a:lstStyle/>
          <a:p>
            <a:pPr algn="ctr"/>
            <a:r>
              <a:rPr lang="ru-RU" sz="3600" dirty="0" smtClean="0"/>
              <a:t>АППЛИКАЦИИ ИЗ</a:t>
            </a:r>
            <a:endParaRPr lang="ru-RU" sz="3600" dirty="0"/>
          </a:p>
        </p:txBody>
      </p:sp>
      <p:pic>
        <p:nvPicPr>
          <p:cNvPr id="2056" name="Picture 8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08543"/>
            <a:ext cx="3203848" cy="1716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9101" y="1628800"/>
            <a:ext cx="2669310" cy="20019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2872" y="1580996"/>
            <a:ext cx="2734397" cy="2049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4502" y="3854619"/>
            <a:ext cx="2494466" cy="1869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444" y="1740604"/>
            <a:ext cx="2400267" cy="18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8720" y="4086846"/>
            <a:ext cx="2905280" cy="1634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ая выноска 15"/>
          <p:cNvSpPr/>
          <p:nvPr/>
        </p:nvSpPr>
        <p:spPr>
          <a:xfrm>
            <a:off x="3389299" y="5875653"/>
            <a:ext cx="2529669" cy="830610"/>
          </a:xfrm>
          <a:prstGeom prst="wedgeRectCallout">
            <a:avLst>
              <a:gd name="adj1" fmla="val -5118"/>
              <a:gd name="adj2" fmla="val -81125"/>
            </a:avLst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МАКАРОННЫХ ИЗДЕЛИЙ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7" name="Прямоугольная выноска 16"/>
          <p:cNvSpPr/>
          <p:nvPr/>
        </p:nvSpPr>
        <p:spPr>
          <a:xfrm>
            <a:off x="6568850" y="5875653"/>
            <a:ext cx="2292183" cy="612648"/>
          </a:xfrm>
          <a:prstGeom prst="wedgeRectCallout">
            <a:avLst>
              <a:gd name="adj1" fmla="val 926"/>
              <a:gd name="adj2" fmla="val -100323"/>
            </a:avLst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ФОАМИРАНА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8" name="Прямоугольная выноска 17"/>
          <p:cNvSpPr/>
          <p:nvPr/>
        </p:nvSpPr>
        <p:spPr>
          <a:xfrm>
            <a:off x="3381350" y="1057426"/>
            <a:ext cx="2292183" cy="787398"/>
          </a:xfrm>
          <a:prstGeom prst="wedgeRectCallout">
            <a:avLst>
              <a:gd name="adj1" fmla="val -5118"/>
              <a:gd name="adj2" fmla="val 89636"/>
            </a:avLst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ЯИЧНОЙ СКОРЛУПЫ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9" name="Прямоугольная выноска 18"/>
          <p:cNvSpPr/>
          <p:nvPr/>
        </p:nvSpPr>
        <p:spPr>
          <a:xfrm>
            <a:off x="323528" y="1039809"/>
            <a:ext cx="2292183" cy="612648"/>
          </a:xfrm>
          <a:prstGeom prst="wedgeRectCallout">
            <a:avLst>
              <a:gd name="adj1" fmla="val -1492"/>
              <a:gd name="adj2" fmla="val 89637"/>
            </a:avLst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НИТОК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0" name="Прямоугольная выноска 19"/>
          <p:cNvSpPr/>
          <p:nvPr/>
        </p:nvSpPr>
        <p:spPr>
          <a:xfrm>
            <a:off x="6537837" y="968349"/>
            <a:ext cx="2292183" cy="612648"/>
          </a:xfrm>
          <a:prstGeom prst="wedgeRectCallout">
            <a:avLst>
              <a:gd name="adj1" fmla="val 926"/>
              <a:gd name="adj2" fmla="val 91898"/>
            </a:avLst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ТКАНИ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6" name="Прямоугольная выноска 5"/>
          <p:cNvSpPr/>
          <p:nvPr/>
        </p:nvSpPr>
        <p:spPr>
          <a:xfrm>
            <a:off x="539552" y="5809230"/>
            <a:ext cx="2292183" cy="612648"/>
          </a:xfrm>
          <a:prstGeom prst="wedgeRectCallout">
            <a:avLst>
              <a:gd name="adj1" fmla="val -283"/>
              <a:gd name="adj2" fmla="val -91277"/>
            </a:avLst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БУМАГИ</a:t>
            </a:r>
            <a:endParaRPr lang="ru-RU" sz="2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18901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Углы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Углы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Углы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345</TotalTime>
  <Words>40</Words>
  <Application>Microsoft Office PowerPoint</Application>
  <PresentationFormat>Экран (4:3)</PresentationFormat>
  <Paragraphs>20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Углы</vt:lpstr>
      <vt:lpstr>Нетрадиционные техники рисования КАК ОДИН ИЗ СПОСОБОВ РАЗВИТИЯ КРЕАТИВНОГО МЫШЛЕНИЯ И КОММУНИКАТИВНЫХ НАВЫКОВ</vt:lpstr>
      <vt:lpstr>КЛЯКСОГРАФИЯ</vt:lpstr>
      <vt:lpstr>МОНОТИПИЯ</vt:lpstr>
      <vt:lpstr>ГРАТТАЖ</vt:lpstr>
      <vt:lpstr>ПУАНТИЛИЗМ (РИСОВАНИЕ ВАТНЫМИ ПАЛОЧКАМИ)</vt:lpstr>
      <vt:lpstr>АППЛИКАЦИИ ИЗ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user</cp:lastModifiedBy>
  <cp:revision>25</cp:revision>
  <dcterms:modified xsi:type="dcterms:W3CDTF">2019-03-25T15:41:41Z</dcterms:modified>
</cp:coreProperties>
</file>