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069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13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2652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189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8531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455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0569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750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839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76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789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655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154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959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224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813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627C8-3DA2-4BF9-BC12-9E02443C454B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9A74B54-9493-451E-8985-088E107623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880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1237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Использование приемов формирующего оценивания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на </a:t>
            </a:r>
            <a:r>
              <a:rPr lang="ru-RU" b="1" dirty="0" smtClean="0"/>
              <a:t>разных </a:t>
            </a:r>
            <a:r>
              <a:rPr lang="ru-RU" b="1" dirty="0"/>
              <a:t>этапах урока английского </a:t>
            </a:r>
            <a:r>
              <a:rPr lang="ru-RU" b="1" dirty="0" smtClean="0"/>
              <a:t>языка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952246"/>
            <a:ext cx="9144000" cy="1321805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1800" dirty="0" smtClean="0"/>
              <a:t>                                                                                                                        </a:t>
            </a:r>
            <a:r>
              <a:rPr lang="ru-RU" sz="1800" b="1" dirty="0" err="1" smtClean="0">
                <a:solidFill>
                  <a:schemeClr val="tx1"/>
                </a:solidFill>
              </a:rPr>
              <a:t>Бурковская</a:t>
            </a:r>
            <a:r>
              <a:rPr lang="ru-RU" sz="1800" b="1" dirty="0" smtClean="0">
                <a:solidFill>
                  <a:schemeClr val="tx1"/>
                </a:solidFill>
              </a:rPr>
              <a:t> А.А.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    Учитель английского языка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    МАОУ СОШ № 10 </a:t>
            </a:r>
            <a:r>
              <a:rPr lang="ru-RU" sz="1800" b="1" dirty="0" err="1" smtClean="0">
                <a:solidFill>
                  <a:schemeClr val="tx1"/>
                </a:solidFill>
              </a:rPr>
              <a:t>им.А.А.Забары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    </a:t>
            </a:r>
            <a:r>
              <a:rPr lang="ru-RU" sz="1800" b="1" dirty="0" err="1" smtClean="0">
                <a:solidFill>
                  <a:schemeClr val="tx1"/>
                </a:solidFill>
              </a:rPr>
              <a:t>ст.Павловская</a:t>
            </a:r>
            <a:endParaRPr lang="ru-RU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96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Прием «корзина идей»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8394" y="2160588"/>
            <a:ext cx="5175249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95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b="1" dirty="0"/>
              <a:t>Если ученики поймут, что диагностики, карты понятий, и  даже недельные отчеты читаются учителем, имеют обратную связь и демонстрируют ученикам прогресс в учебе, ими достигнутый, то формирующее оценивание будет оказывать большой мотивационный эффект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20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62543"/>
            <a:ext cx="8596668" cy="2199991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4008" y="5748950"/>
            <a:ext cx="81481" cy="7242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09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err="1"/>
              <a:t>Associations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чащиеся </a:t>
            </a:r>
            <a:r>
              <a:rPr lang="ru-RU" dirty="0"/>
              <a:t>пишут свои ассоциации с названием темы на небольшом листе бумаги или на доске, тем самым повторяя ранее изученный лексический материал и применяя его для новой темы</a:t>
            </a:r>
          </a:p>
        </p:txBody>
      </p:sp>
    </p:spTree>
    <p:extLst>
      <p:ext uri="{BB962C8B-B14F-4D97-AF65-F5344CB8AC3E}">
        <p14:creationId xmlns:p14="http://schemas.microsoft.com/office/powerpoint/2010/main" val="201551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err="1"/>
              <a:t>Corners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читель </a:t>
            </a:r>
            <a:r>
              <a:rPr lang="ru-RU" dirty="0"/>
              <a:t>предлагает вопрос и четыре вероятных ответа на него располагает по углам </a:t>
            </a:r>
            <a:r>
              <a:rPr lang="ru-RU" dirty="0" smtClean="0"/>
              <a:t>класса. </a:t>
            </a:r>
            <a:r>
              <a:rPr lang="ru-RU" dirty="0"/>
              <a:t>Ученики встают рядом с ответом, который кажется им правильным, и в группе разрабатывают аргументацию, доказывающую их точку зрения</a:t>
            </a:r>
          </a:p>
        </p:txBody>
      </p:sp>
    </p:spTree>
    <p:extLst>
      <p:ext uri="{BB962C8B-B14F-4D97-AF65-F5344CB8AC3E}">
        <p14:creationId xmlns:p14="http://schemas.microsoft.com/office/powerpoint/2010/main" val="89670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err="1"/>
              <a:t>Know-Want</a:t>
            </a:r>
            <a:r>
              <a:rPr lang="ru-RU" b="1" i="1" dirty="0"/>
              <a:t> </a:t>
            </a:r>
            <a:r>
              <a:rPr lang="ru-RU" b="1" i="1" dirty="0" err="1"/>
              <a:t>to</a:t>
            </a:r>
            <a:r>
              <a:rPr lang="ru-RU" b="1" i="1" dirty="0"/>
              <a:t> </a:t>
            </a:r>
            <a:r>
              <a:rPr lang="ru-RU" b="1" i="1" dirty="0" err="1"/>
              <a:t>Learn-Learned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чащиеся </a:t>
            </a:r>
            <a:r>
              <a:rPr lang="ru-RU" dirty="0"/>
              <a:t>заполняют таблицу Знаю-Интересуюсь-Узнал, в первом столбце записывая то, что они знают по теме, во втором – что хотели бы узнать, в третьем – по прохождении темы отмечают, были ли выяснены интересовавшие моменты</a:t>
            </a:r>
          </a:p>
        </p:txBody>
      </p:sp>
    </p:spTree>
    <p:extLst>
      <p:ext uri="{BB962C8B-B14F-4D97-AF65-F5344CB8AC3E}">
        <p14:creationId xmlns:p14="http://schemas.microsoft.com/office/powerpoint/2010/main" val="130677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BLOB’s</a:t>
            </a:r>
            <a:r>
              <a:rPr lang="ru-RU" b="1" i="1" dirty="0"/>
              <a:t> </a:t>
            </a:r>
            <a:r>
              <a:rPr lang="ru-RU" b="1" i="1" dirty="0" err="1" smtClean="0"/>
              <a:t>Tree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2000" dirty="0">
                <a:solidFill>
                  <a:schemeClr val="tx1"/>
                </a:solidFill>
              </a:rPr>
              <a:t>Перед детьми стоит задача оценить свои знания по грамматическому или лексическому материалу, на начало урока, и обозначить себя на «</a:t>
            </a:r>
            <a:r>
              <a:rPr lang="ru-RU" sz="2000" dirty="0" err="1">
                <a:solidFill>
                  <a:schemeClr val="tx1"/>
                </a:solidFill>
              </a:rPr>
              <a:t>Blob’s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tree</a:t>
            </a:r>
            <a:r>
              <a:rPr lang="ru-RU" sz="2000" dirty="0">
                <a:solidFill>
                  <a:schemeClr val="tx1"/>
                </a:solidFill>
              </a:rPr>
              <a:t>», объяснить, почему ученик так думает, и поместил себя на определенной ветке, высоте. При объяснении, каждый ребенок сможет определить свои знания по грамматическому или лексическому материалу, и наметить пути самопознания в процессе изучения грамматического или лексического материала. Учащиеся смогут прийти к единому мнению, что необходимо повторить</a:t>
            </a:r>
          </a:p>
        </p:txBody>
      </p:sp>
      <p:pic>
        <p:nvPicPr>
          <p:cNvPr id="4" name="Объект 3" descr="https://fsd.multiurok.ru/html/2022/10/03/s_633a59b21ff34/php71pU43_Priyomy-FO-na-urokah-anglijskogo-yazyka_html_5bcacb1875c6b815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142" y="3784348"/>
            <a:ext cx="6931753" cy="27794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394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«Светофор»</a:t>
            </a:r>
            <a:r>
              <a:rPr lang="ru-RU" i="1" dirty="0"/>
              <a:t>.</a:t>
            </a:r>
            <a:r>
              <a:rPr lang="ru-RU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Сигналы посылаются учителю в реальном времени в ходе урока. У учащихся для этого есть три карточки: красная, жёлтая и зелёная. Получив задание учителя, учащиеся оценивают свои возможности и поднимают карточки, сообщая о том, на сколько им под силу выполнить данное задание: красная – я не могу выполнить, я не понял; желтая – я не совсем разобрался с данным заданием; зеленая – мне всё ясно, я с этим заданием справлюсь. Зажигая вместе светофор на разных этапах урока, учитель имеет возможность быстро увидеть готов ли класс продолжить занятие дальше или необходимо задержаться на данном этапе.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67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Прием «</a:t>
            </a:r>
            <a:r>
              <a:rPr lang="ru-RU" b="1" dirty="0" err="1"/>
              <a:t>Самооценивание</a:t>
            </a:r>
            <a:r>
              <a:rPr lang="ru-RU" b="1" dirty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9729226"/>
              </p:ext>
            </p:extLst>
          </p:nvPr>
        </p:nvGraphicFramePr>
        <p:xfrm>
          <a:off x="1176950" y="2018923"/>
          <a:ext cx="8845235" cy="42279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93114"/>
                <a:gridCol w="1656582"/>
                <a:gridCol w="1656582"/>
                <a:gridCol w="1838957"/>
              </a:tblGrid>
              <a:tr h="64554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75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050">
                          <a:effectLst/>
                        </a:rPr>
                        <a:t>Я знаю, что такое Страдательный Залог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Да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Не очень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</a:tr>
              <a:tr h="131237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75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050">
                          <a:effectLst/>
                        </a:rPr>
                        <a:t>Я могу преобразовать предложение из Действительного Залога в Страдательный.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Да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Не очень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</a:tr>
              <a:tr h="64554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75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050">
                          <a:effectLst/>
                        </a:rPr>
                        <a:t>Глагол времени</a:t>
                      </a:r>
                      <a:r>
                        <a:rPr lang="en-US" sz="1050">
                          <a:effectLst/>
                        </a:rPr>
                        <a:t> Past Simple Passive </a:t>
                      </a:r>
                      <a:r>
                        <a:rPr lang="ru-RU" sz="1050">
                          <a:effectLst/>
                        </a:rPr>
                        <a:t>строится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Had + V3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Did + V3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Was/were + V3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</a:tr>
              <a:tr h="64554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75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050">
                          <a:effectLst/>
                        </a:rPr>
                        <a:t>Предложение</a:t>
                      </a:r>
                      <a:r>
                        <a:rPr lang="en-US" sz="1050">
                          <a:effectLst/>
                        </a:rPr>
                        <a:t> “The letter will be sent” </a:t>
                      </a:r>
                      <a:r>
                        <a:rPr lang="ru-RU" sz="1050">
                          <a:effectLst/>
                        </a:rPr>
                        <a:t>переводится</a:t>
                      </a:r>
                      <a:r>
                        <a:rPr lang="en-US" sz="1050">
                          <a:effectLst/>
                        </a:rPr>
                        <a:t>: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Письмо было отправлено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Письмо будет отправлено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Письмо отправляется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</a:tr>
              <a:tr h="97895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75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050">
                          <a:effectLst/>
                        </a:rPr>
                        <a:t>Предложение</a:t>
                      </a:r>
                      <a:r>
                        <a:rPr lang="en-US" sz="1050">
                          <a:effectLst/>
                        </a:rPr>
                        <a:t> “The experts have examined the details” </a:t>
                      </a:r>
                      <a:r>
                        <a:rPr lang="ru-RU" sz="1050">
                          <a:effectLst/>
                        </a:rPr>
                        <a:t>построено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В активном залоге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effectLst/>
                        </a:rPr>
                        <a:t>В пассивном залоге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174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Недельный отчет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1. Чему я научился за эту неделю?</a:t>
            </a:r>
          </a:p>
          <a:p>
            <a:r>
              <a:rPr lang="ru-RU" sz="2400" dirty="0"/>
              <a:t>2. Какой изученный материал остался для меня неясным?</a:t>
            </a:r>
          </a:p>
          <a:p>
            <a:r>
              <a:rPr lang="ru-RU" sz="2400" dirty="0"/>
              <a:t>3. Если бы я был учителем, какие вопросы я задал бы ученикам для проверки понимания изученной темы?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316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 </a:t>
            </a:r>
            <a:br>
              <a:rPr lang="ru-RU" dirty="0"/>
            </a:br>
            <a:r>
              <a:rPr lang="ru-RU" b="1" dirty="0"/>
              <a:t>Перевод информации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Учащимся предлагается преобразовать один вид информации в другой, например текст в таблицу, таблицу в текст, текст в картинку, график в текст и т. д. Данный вид работы выполняется в письменной форме.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700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</TotalTime>
  <Words>443</Words>
  <Application>Microsoft Office PowerPoint</Application>
  <PresentationFormat>Широкоэкранный</PresentationFormat>
  <Paragraphs>43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 3</vt:lpstr>
      <vt:lpstr>Грань</vt:lpstr>
      <vt:lpstr>Использование приемов формирующего оценивания на разных этапах урока английского языка </vt:lpstr>
      <vt:lpstr>Associations</vt:lpstr>
      <vt:lpstr>Corners</vt:lpstr>
      <vt:lpstr>Know-Want to Learn-Learned</vt:lpstr>
      <vt:lpstr>BLOB’s Tree Перед детьми стоит задача оценить свои знания по грамматическому или лексическому материалу, на начало урока, и обозначить себя на «Blob’s tree», объяснить, почему ученик так думает, и поместил себя на определенной ветке, высоте. При объяснении, каждый ребенок сможет определить свои знания по грамматическому или лексическому материалу, и наметить пути самопознания в процессе изучения грамматического или лексического материала. Учащиеся смогут прийти к единому мнению, что необходимо повторить</vt:lpstr>
      <vt:lpstr>«Светофор». </vt:lpstr>
      <vt:lpstr>Прием «Самооценивание» </vt:lpstr>
      <vt:lpstr>Недельный отчет </vt:lpstr>
      <vt:lpstr>  Перевод информации </vt:lpstr>
      <vt:lpstr>Прием «корзина идей» </vt:lpstr>
      <vt:lpstr>Если ученики поймут, что диагностики, карты понятий, и  даже недельные отчеты читаются учителем, имеют обратную связь и демонстрируют ученикам прогресс в учебе, ими достигнутый, то формирующее оценивание будет оказывать большой мотивационный эффект</vt:lpstr>
      <vt:lpstr>СПАСИБО ЗА ВНИМАНИЕ!!!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приемов формирующего оценивания на разных этапах урока английского языка </dc:title>
  <dc:creator>Digma</dc:creator>
  <cp:lastModifiedBy>Digma</cp:lastModifiedBy>
  <cp:revision>6</cp:revision>
  <dcterms:created xsi:type="dcterms:W3CDTF">2023-10-06T14:51:40Z</dcterms:created>
  <dcterms:modified xsi:type="dcterms:W3CDTF">2023-10-16T12:56:05Z</dcterms:modified>
</cp:coreProperties>
</file>