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2" r:id="rId6"/>
    <p:sldId id="259" r:id="rId7"/>
    <p:sldId id="264" r:id="rId8"/>
    <p:sldId id="267" r:id="rId9"/>
    <p:sldId id="260" r:id="rId10"/>
    <p:sldId id="266" r:id="rId11"/>
    <p:sldId id="261" r:id="rId12"/>
    <p:sldId id="268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01"/>
    <a:srgbClr val="FF66FF"/>
    <a:srgbClr val="89D9EF"/>
    <a:srgbClr val="F5EE65"/>
    <a:srgbClr val="6CC4D6"/>
    <a:srgbClr val="EFAFBD"/>
    <a:srgbClr val="0FD4E3"/>
    <a:srgbClr val="966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69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338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83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577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047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292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64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3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24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362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3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D554F-AA22-473D-84A0-CBBF282F634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367F-E2DE-4AB1-A8F2-BC5BFC5F1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3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434" y="1745117"/>
            <a:ext cx="10987303" cy="2800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Досуг и увлечения (хобби)</a:t>
            </a:r>
          </a:p>
          <a:p>
            <a:pPr algn="ctr"/>
            <a:r>
              <a:rPr lang="ru-RU" sz="8800" b="1" cap="none" spc="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 современного подростка</a:t>
            </a:r>
            <a:endParaRPr lang="ru-RU" sz="8800" b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5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624" y="211465"/>
            <a:ext cx="87396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задание по грамматике</a:t>
            </a:r>
            <a:endParaRPr lang="en-US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2b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444071" y="1962235"/>
            <a:ext cx="43271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Ответы к упражнению:</a:t>
            </a:r>
          </a:p>
          <a:p>
            <a:endParaRPr lang="ru-RU" sz="2400" dirty="0" smtClean="0"/>
          </a:p>
          <a:p>
            <a:r>
              <a:rPr lang="ru-RU" sz="2400" dirty="0" smtClean="0"/>
              <a:t>1)</a:t>
            </a:r>
            <a:r>
              <a:rPr lang="en-US" sz="2400" dirty="0" smtClean="0"/>
              <a:t> Present Perfect Passive</a:t>
            </a:r>
            <a:endParaRPr lang="ru-RU" sz="2400" dirty="0" smtClean="0"/>
          </a:p>
          <a:p>
            <a:r>
              <a:rPr lang="ru-RU" sz="2400" dirty="0" smtClean="0"/>
              <a:t>2)</a:t>
            </a:r>
            <a:r>
              <a:rPr lang="en-US" sz="2400" dirty="0" smtClean="0"/>
              <a:t> Past Perfect Passive</a:t>
            </a:r>
            <a:endParaRPr lang="ru-RU" sz="2400" dirty="0" smtClean="0"/>
          </a:p>
          <a:p>
            <a:r>
              <a:rPr lang="ru-RU" sz="2400" dirty="0" smtClean="0"/>
              <a:t>3)</a:t>
            </a:r>
            <a:r>
              <a:rPr lang="en-US" sz="2400" dirty="0" smtClean="0"/>
              <a:t> Present Perfect Passive</a:t>
            </a:r>
            <a:endParaRPr lang="ru-RU" sz="2400" dirty="0" smtClean="0"/>
          </a:p>
          <a:p>
            <a:r>
              <a:rPr lang="ru-RU" sz="2400" dirty="0" smtClean="0"/>
              <a:t>4)</a:t>
            </a:r>
            <a:r>
              <a:rPr lang="en-US" sz="2400" dirty="0" smtClean="0"/>
              <a:t> Past Perfect Passive</a:t>
            </a:r>
            <a:endParaRPr lang="ru-RU" sz="2400" dirty="0" smtClean="0"/>
          </a:p>
          <a:p>
            <a:r>
              <a:rPr lang="ru-RU" sz="2400" dirty="0" smtClean="0"/>
              <a:t>5)</a:t>
            </a:r>
            <a:r>
              <a:rPr lang="en-US" sz="2400" dirty="0" smtClean="0"/>
              <a:t> Past Perfect Passive</a:t>
            </a:r>
            <a:endParaRPr lang="ru-RU" sz="2400" dirty="0" smtClean="0"/>
          </a:p>
          <a:p>
            <a:r>
              <a:rPr lang="ru-RU" sz="2400" dirty="0" smtClean="0"/>
              <a:t>6)</a:t>
            </a:r>
            <a:r>
              <a:rPr lang="en-US" sz="2400" dirty="0" smtClean="0"/>
              <a:t> Past Perfect Passive</a:t>
            </a:r>
            <a:endParaRPr lang="ru-RU" sz="2400" dirty="0" smtClean="0"/>
          </a:p>
          <a:p>
            <a:r>
              <a:rPr lang="ru-RU" sz="2400" dirty="0" smtClean="0"/>
              <a:t>7)</a:t>
            </a:r>
            <a:r>
              <a:rPr lang="en-US" sz="2400" dirty="0" smtClean="0"/>
              <a:t> Present Perfect Passive</a:t>
            </a:r>
            <a:endParaRPr lang="ru-RU" sz="2400" dirty="0" smtClean="0"/>
          </a:p>
          <a:p>
            <a:r>
              <a:rPr lang="ru-RU" sz="2400" dirty="0" smtClean="0"/>
              <a:t>8)</a:t>
            </a:r>
            <a:r>
              <a:rPr lang="en-US" sz="2400" dirty="0" smtClean="0"/>
              <a:t> Past Perfect Passive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59829"/>
              </p:ext>
            </p:extLst>
          </p:nvPr>
        </p:nvGraphicFramePr>
        <p:xfrm>
          <a:off x="4961300" y="1473349"/>
          <a:ext cx="6384704" cy="3398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4704"/>
              </a:tblGrid>
              <a:tr h="653594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Оценочная карточка</a:t>
                      </a:r>
                      <a:endParaRPr lang="ru-RU" sz="32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29582">
                <a:tc>
                  <a:txBody>
                    <a:bodyPr/>
                    <a:lstStyle/>
                    <a:p>
                      <a:r>
                        <a:rPr lang="ru-RU" sz="2800" i="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оценивания:</a:t>
                      </a:r>
                    </a:p>
                    <a:p>
                      <a:r>
                        <a:rPr lang="en-US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7-8</a:t>
                      </a:r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предложений </a:t>
                      </a:r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«5 баллов»</a:t>
                      </a:r>
                    </a:p>
                    <a:p>
                      <a:r>
                        <a:rPr lang="en-US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5-6 </a:t>
                      </a:r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предложений «4 балла»</a:t>
                      </a:r>
                    </a:p>
                    <a:p>
                      <a:r>
                        <a:rPr lang="en-US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предложения «3 балла»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5241">
                <a:tc>
                  <a:txBody>
                    <a:bodyPr/>
                    <a:lstStyle/>
                    <a:p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48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7230" y="2199992"/>
            <a:ext cx="55497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en-US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page 33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33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39288" y="1431129"/>
            <a:ext cx="693318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Оцени себя сам: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18-20 баллов оценка 5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12-17 баллов оценка 4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6-11 баллов оценка 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72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226" y="314606"/>
            <a:ext cx="8350313" cy="6262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65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2832" y="-54321"/>
            <a:ext cx="7175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Повторяем изученное</a:t>
            </a:r>
            <a:endParaRPr lang="ru-RU" sz="3600" b="1" i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00838"/>
              </p:ext>
            </p:extLst>
          </p:nvPr>
        </p:nvGraphicFramePr>
        <p:xfrm>
          <a:off x="4584281" y="484446"/>
          <a:ext cx="7456828" cy="658368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567065"/>
                <a:gridCol w="3889763"/>
              </a:tblGrid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Humiliate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Новостная программа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Instead (of)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стыд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rude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shame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Вместо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Shoot</a:t>
                      </a: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шпионить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society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Грубый, невоспитанный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7)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spoil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обсуждать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Spy</a:t>
                      </a: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h)</a:t>
                      </a:r>
                      <a:r>
                        <a:rPr lang="en-US" sz="18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стрелять;</a:t>
                      </a:r>
                      <a:r>
                        <a:rPr lang="en-US" sz="18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ru-RU" sz="18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нимать</a:t>
                      </a:r>
                      <a:r>
                        <a:rPr lang="ru-RU" sz="18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(фильм) фотографировать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9)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Threat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Discuss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Испортить избаловать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Опасность, угроза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News</a:t>
                      </a: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l) </a:t>
                      </a:r>
                      <a:r>
                        <a:rPr lang="ru-RU" sz="1800" b="1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Служение,служба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услуга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news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унижать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service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Новость, новости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15) 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Stand for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o)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Употребляться вместо, обозначать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192529" y="3388903"/>
            <a:ext cx="3674614" cy="525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шпионить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61908" y="3942535"/>
            <a:ext cx="3674614" cy="380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опасность, угроза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83685" y="2915853"/>
            <a:ext cx="3674614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испортить избаловать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92529" y="2526048"/>
            <a:ext cx="3674614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83685" y="1983587"/>
            <a:ext cx="3674614" cy="5441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Стрелять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снимать фильм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фотографировать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83685" y="1552094"/>
            <a:ext cx="3674614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стыд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61908" y="1157429"/>
            <a:ext cx="3873141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грубый, невоспитанный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49186" y="841371"/>
            <a:ext cx="3687336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168269" y="431738"/>
            <a:ext cx="3674614" cy="38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унижать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92530" y="6035915"/>
            <a:ext cx="3674612" cy="380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служение, служба: услуга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83685" y="4319306"/>
            <a:ext cx="3674614" cy="380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61908" y="5111274"/>
            <a:ext cx="3674405" cy="4829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новость, новости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155547" y="4718931"/>
            <a:ext cx="3674614" cy="380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92529" y="6477756"/>
            <a:ext cx="4017372" cy="4926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o)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употребляться вместо: услуга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192529" y="5644855"/>
            <a:ext cx="3674613" cy="380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m)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новостная программа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3326"/>
            <a:ext cx="4743370" cy="321883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6131" y="486820"/>
            <a:ext cx="39919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перевод слов разбежался по таблице,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верните каждое значение слова в свою ячейку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цифру с буквой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97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776638"/>
              </p:ext>
            </p:extLst>
          </p:nvPr>
        </p:nvGraphicFramePr>
        <p:xfrm>
          <a:off x="1869038" y="1190446"/>
          <a:ext cx="8128000" cy="3011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Оценочная карточка</a:t>
                      </a:r>
                      <a:endParaRPr lang="ru-RU" sz="32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35361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оценивания:</a:t>
                      </a:r>
                    </a:p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13-15 слов</a:t>
                      </a:r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«5 баллов»</a:t>
                      </a:r>
                    </a:p>
                    <a:p>
                      <a:pPr algn="ctr"/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12-10 слов «4 балла»</a:t>
                      </a:r>
                    </a:p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7-9 слов «3 балла»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742">
                <a:tc>
                  <a:txBody>
                    <a:bodyPr/>
                    <a:lstStyle/>
                    <a:p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2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6821" y="174794"/>
            <a:ext cx="49027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Фразовые глаголы</a:t>
            </a:r>
            <a:endParaRPr lang="ru-RU" sz="40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721797" y="1981535"/>
            <a:ext cx="2388477" cy="1983864"/>
          </a:xfrm>
          <a:prstGeom prst="ellipse">
            <a:avLst/>
          </a:prstGeom>
          <a:solidFill>
            <a:srgbClr val="0F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3769695" y="1918258"/>
            <a:ext cx="783229" cy="4826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3413156" y="2935774"/>
            <a:ext cx="1056707" cy="376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565151" y="3560603"/>
            <a:ext cx="823243" cy="3039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7274465" y="1918258"/>
            <a:ext cx="846287" cy="4919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7443677" y="2973467"/>
            <a:ext cx="1077276" cy="80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443677" y="3524122"/>
            <a:ext cx="1061284" cy="4600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2562131" y="1043482"/>
            <a:ext cx="1099334" cy="726081"/>
          </a:xfrm>
          <a:prstGeom prst="ellipse">
            <a:avLst/>
          </a:prstGeom>
          <a:solidFill>
            <a:srgbClr val="F5EE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131238" y="2365723"/>
            <a:ext cx="1130026" cy="924631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131238" y="3787497"/>
            <a:ext cx="1195872" cy="835126"/>
          </a:xfrm>
          <a:prstGeom prst="ellipse">
            <a:avLst/>
          </a:prstGeom>
          <a:solidFill>
            <a:srgbClr val="EFA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8700110" y="3787497"/>
            <a:ext cx="1448554" cy="910801"/>
          </a:xfrm>
          <a:prstGeom prst="ellipse">
            <a:avLst/>
          </a:prstGeom>
          <a:solidFill>
            <a:srgbClr val="FFBC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8761302" y="2508965"/>
            <a:ext cx="1196001" cy="853617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284943" y="1063192"/>
            <a:ext cx="1227282" cy="1006867"/>
          </a:xfrm>
          <a:prstGeom prst="ellipse">
            <a:avLst/>
          </a:prstGeom>
          <a:solidFill>
            <a:srgbClr val="6CC4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092" y="1063192"/>
            <a:ext cx="2046083" cy="6203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into-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превратиться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092" y="2598254"/>
            <a:ext cx="1982709" cy="6203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on-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включить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8529" y="4312445"/>
            <a:ext cx="1982709" cy="620356"/>
          </a:xfrm>
          <a:prstGeom prst="rect">
            <a:avLst/>
          </a:prstGeom>
          <a:solidFill>
            <a:srgbClr val="EFA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up-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делать </a:t>
            </a:r>
            <a:r>
              <a:rPr lang="ru-RU" dirty="0" err="1" smtClean="0">
                <a:solidFill>
                  <a:schemeClr val="tx1"/>
                </a:solidFill>
              </a:rPr>
              <a:t>погромче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776233" y="1256447"/>
            <a:ext cx="1982709" cy="620356"/>
          </a:xfrm>
          <a:prstGeom prst="rect">
            <a:avLst/>
          </a:prstGeom>
          <a:solidFill>
            <a:srgbClr val="6CC4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over-</a:t>
            </a:r>
            <a:r>
              <a:rPr lang="ru-RU" dirty="0" smtClean="0">
                <a:solidFill>
                  <a:schemeClr val="tx1"/>
                </a:solidFill>
              </a:rPr>
              <a:t> перевернуть(</a:t>
            </a:r>
            <a:r>
              <a:rPr lang="ru-RU" dirty="0" err="1" smtClean="0">
                <a:solidFill>
                  <a:schemeClr val="tx1"/>
                </a:solidFill>
              </a:rPr>
              <a:t>ся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123292" y="2625595"/>
            <a:ext cx="1982709" cy="620356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off-</a:t>
            </a:r>
            <a:r>
              <a:rPr lang="ru-RU" dirty="0" smtClean="0">
                <a:solidFill>
                  <a:schemeClr val="tx1"/>
                </a:solidFill>
              </a:rPr>
              <a:t>выключить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148664" y="4312445"/>
            <a:ext cx="1982709" cy="6203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turn down</a:t>
            </a:r>
            <a:r>
              <a:rPr lang="ru-RU" dirty="0" smtClean="0">
                <a:solidFill>
                  <a:schemeClr val="tx1"/>
                </a:solidFill>
              </a:rPr>
              <a:t>- сделать </a:t>
            </a:r>
            <a:r>
              <a:rPr lang="ru-RU" dirty="0" err="1" smtClean="0">
                <a:solidFill>
                  <a:schemeClr val="tx1"/>
                </a:solidFill>
              </a:rPr>
              <a:t>потише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6821" y="174794"/>
            <a:ext cx="49027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Фразовые глаголы</a:t>
            </a:r>
            <a:endParaRPr lang="ru-RU" sz="40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523362" y="1896893"/>
            <a:ext cx="2898842" cy="2169268"/>
          </a:xfrm>
          <a:prstGeom prst="ellipse">
            <a:avLst/>
          </a:prstGeom>
          <a:solidFill>
            <a:srgbClr val="0F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3049622" y="1507508"/>
            <a:ext cx="1186776" cy="8949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597285" y="2981527"/>
            <a:ext cx="163911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830749" y="3560603"/>
            <a:ext cx="1405649" cy="74903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7652420" y="1608761"/>
            <a:ext cx="1214334" cy="8013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786990" y="3059348"/>
            <a:ext cx="157588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595673" y="3628695"/>
            <a:ext cx="1327829" cy="6809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1716126" y="593387"/>
            <a:ext cx="1420238" cy="1015374"/>
          </a:xfrm>
          <a:prstGeom prst="ellipse">
            <a:avLst/>
          </a:prstGeom>
          <a:solidFill>
            <a:srgbClr val="F5EE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033565" y="2319512"/>
            <a:ext cx="1420238" cy="101537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323777" y="4129385"/>
            <a:ext cx="1420238" cy="1015374"/>
          </a:xfrm>
          <a:prstGeom prst="ellipse">
            <a:avLst/>
          </a:prstGeom>
          <a:solidFill>
            <a:srgbClr val="EFA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9362874" y="4205060"/>
            <a:ext cx="1582765" cy="1015374"/>
          </a:xfrm>
          <a:prstGeom prst="ellipse">
            <a:avLst/>
          </a:prstGeom>
          <a:solidFill>
            <a:srgbClr val="FFBC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9598773" y="2545229"/>
            <a:ext cx="1420238" cy="1015374"/>
          </a:xfrm>
          <a:prstGeom prst="ellipse">
            <a:avLst/>
          </a:prstGeom>
          <a:solidFill>
            <a:srgbClr val="9660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9172370" y="745787"/>
            <a:ext cx="1420238" cy="1015374"/>
          </a:xfrm>
          <a:prstGeom prst="ellipse">
            <a:avLst/>
          </a:prstGeom>
          <a:solidFill>
            <a:srgbClr val="6CC4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98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949332"/>
              </p:ext>
            </p:extLst>
          </p:nvPr>
        </p:nvGraphicFramePr>
        <p:xfrm>
          <a:off x="926123" y="549812"/>
          <a:ext cx="4525108" cy="5699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89276"/>
                <a:gridCol w="3535832"/>
              </a:tblGrid>
              <a:tr h="450119">
                <a:tc gridSpan="2">
                  <a:txBody>
                    <a:bodyPr/>
                    <a:lstStyle/>
                    <a:p>
                      <a:r>
                        <a:rPr lang="en-US" sz="2800" dirty="0" smtClean="0"/>
                        <a:t>Ex</a:t>
                      </a:r>
                      <a:r>
                        <a:rPr lang="ru-RU" sz="2800" dirty="0" smtClean="0"/>
                        <a:t>.</a:t>
                      </a:r>
                      <a:r>
                        <a:rPr lang="en-US" sz="2800" dirty="0" smtClean="0"/>
                        <a:t> 3 page 23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On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Down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Into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4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Up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5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Over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6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Off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7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Off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8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on/off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9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over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011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10</a:t>
                      </a:r>
                      <a:r>
                        <a:rPr lang="ru-RU" sz="2800" dirty="0" smtClean="0"/>
                        <a:t>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up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https://xn--80ahbomx.xn--p1acf/wp-content/uploads/2017/08/19-16-05-2012-Tema-1-Cumprir-os-compromiss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75" y="468922"/>
            <a:ext cx="5861540" cy="5861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39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194974"/>
              </p:ext>
            </p:extLst>
          </p:nvPr>
        </p:nvGraphicFramePr>
        <p:xfrm>
          <a:off x="1977679" y="1570692"/>
          <a:ext cx="8128000" cy="3011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Оценочная карточка</a:t>
                      </a:r>
                      <a:endParaRPr lang="ru-RU" sz="32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35361">
                <a:tc>
                  <a:txBody>
                    <a:bodyPr/>
                    <a:lstStyle/>
                    <a:p>
                      <a:pPr algn="ctr"/>
                      <a:r>
                        <a:rPr lang="ru-RU" sz="2800" i="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оценивания:</a:t>
                      </a:r>
                    </a:p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9-10 предложений </a:t>
                      </a:r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«5 баллов»</a:t>
                      </a:r>
                    </a:p>
                    <a:p>
                      <a:pPr algn="ctr"/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6-8 предложений «4 балла»</a:t>
                      </a:r>
                    </a:p>
                    <a:p>
                      <a:pPr algn="ctr"/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4-5 предложений «3 балла»</a:t>
                      </a:r>
                      <a:endParaRPr lang="ru-RU" sz="2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742">
                <a:tc>
                  <a:txBody>
                    <a:bodyPr/>
                    <a:lstStyle/>
                    <a:p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35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283" y="1683946"/>
            <a:ext cx="4318503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472897"/>
              </p:ext>
            </p:extLst>
          </p:nvPr>
        </p:nvGraphicFramePr>
        <p:xfrm>
          <a:off x="4997513" y="1575304"/>
          <a:ext cx="6538614" cy="3746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8614"/>
              </a:tblGrid>
              <a:tr h="471247">
                <a:tc>
                  <a:txBody>
                    <a:bodyPr/>
                    <a:lstStyle/>
                    <a:p>
                      <a:pPr algn="ctr"/>
                      <a:r>
                        <a:rPr lang="ru-RU" sz="32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Оценочная карточка</a:t>
                      </a:r>
                      <a:endParaRPr lang="ru-RU" sz="32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10579">
                <a:tc>
                  <a:txBody>
                    <a:bodyPr/>
                    <a:lstStyle/>
                    <a:p>
                      <a:r>
                        <a:rPr lang="ru-RU" sz="2800" i="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оценивания:</a:t>
                      </a:r>
                    </a:p>
                    <a:p>
                      <a:endParaRPr lang="ru-RU" sz="2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 1 утверждение </a:t>
                      </a:r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«3 балла»</a:t>
                      </a:r>
                    </a:p>
                    <a:p>
                      <a:r>
                        <a:rPr lang="ru-RU" sz="2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 2 утверждения «4 балла»</a:t>
                      </a:r>
                    </a:p>
                    <a:p>
                      <a:r>
                        <a:rPr lang="ru-RU" sz="2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Верны 3 утверждения «5 баллов»</a:t>
                      </a:r>
                    </a:p>
                    <a:p>
                      <a:endParaRPr lang="ru-RU" sz="2800" i="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5694">
                <a:tc>
                  <a:txBody>
                    <a:bodyPr/>
                    <a:lstStyle/>
                    <a:p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7283" y="145880"/>
            <a:ext cx="1308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Прослушайте и выполните задание по аудированию</a:t>
            </a:r>
            <a:endParaRPr lang="en-US" sz="3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</a:p>
          <a:p>
            <a:endParaRPr lang="en-US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8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241904"/>
                  </p:ext>
                </p:extLst>
              </p:nvPr>
            </p:nvGraphicFramePr>
            <p:xfrm>
              <a:off x="289711" y="0"/>
              <a:ext cx="11588436" cy="6986427"/>
            </p:xfrm>
            <a:graphic>
              <a:graphicData uri="http://schemas.openxmlformats.org/drawingml/2006/table">
                <a:tbl>
                  <a:tblPr firstRow="1" bandRow="1">
                    <a:tableStyleId>{AF606853-7671-496A-8E4F-DF71F8EC918B}</a:tableStyleId>
                  </a:tblPr>
                  <a:tblGrid>
                    <a:gridCol w="5839262"/>
                    <a:gridCol w="5749174"/>
                  </a:tblGrid>
                  <a:tr h="73441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Present Perfect Passive</a:t>
                          </a:r>
                          <a:endParaRPr lang="ru-RU" sz="28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prst="relaxedInset"/>
                          <a:lightRig rig="flood" dir="t"/>
                        </a:cell3D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Past Perfect Passive</a:t>
                          </a:r>
                          <a:endParaRPr lang="ru-RU" sz="28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prst="relaxedInset"/>
                          <a:lightRig rig="flood" dir="t"/>
                        </a:cell3D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2721664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2800" i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Данное время служит для выражения результата прошедшего действия и говорящий акцентирует наше внимание</a:t>
                          </a:r>
                          <a:r>
                            <a:rPr lang="ru-RU" sz="2800" i="0" baseline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 результате этого действия, а не на времени когда оно произошло</a:t>
                          </a:r>
                          <a:endParaRPr lang="ru-RU" sz="2800" i="0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2800" i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Данное время служит для выражения результата прошедшего действия которое произошло до определённого момента в прошлом или до</a:t>
                          </a:r>
                          <a:r>
                            <a:rPr lang="ru-RU" sz="2800" i="0" baseline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начала другого прошедшего действия.</a:t>
                          </a:r>
                          <a:endParaRPr lang="ru-RU" sz="2800" i="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</a:tr>
                  <a:tr h="561613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! На месте подлежащего стоит объект действия (то, над чем</a:t>
                          </a:r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/</a:t>
                          </a:r>
                          <a:r>
                            <a:rPr lang="ru-RU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кем</a:t>
                          </a:r>
                          <a:r>
                            <a:rPr lang="ru-RU" sz="28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проводится действие)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753482">
                    <a:tc>
                      <a:txBody>
                        <a:bodyPr/>
                        <a:lstStyle/>
                        <a:p>
                          <a:r>
                            <a:rPr lang="ru-RU" sz="2400" dirty="0" smtClean="0">
                              <a:solidFill>
                                <a:schemeClr val="tx1"/>
                              </a:solidFill>
                            </a:rPr>
                            <a:t>У)</a:t>
                          </a:r>
                          <a:r>
                            <a:rPr lang="ru-RU" sz="2800" baseline="0" dirty="0" smtClean="0"/>
                            <a:t> </a:t>
                          </a:r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[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𝑎𝑣𝑒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h𝑎𝑠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 been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=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280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aseline="0" dirty="0" smtClean="0"/>
                            <a:t> 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У)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 </a:t>
                          </a:r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[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     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had been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=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180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</a:tr>
                  <a:tr h="525612">
                    <a:tc>
                      <a:txBody>
                        <a:bodyPr/>
                        <a:lstStyle/>
                        <a:p>
                          <a:r>
                            <a:rPr lang="ru-RU" sz="2400" dirty="0" smtClean="0">
                              <a:solidFill>
                                <a:schemeClr val="tx1"/>
                              </a:solidFill>
                            </a:rPr>
                            <a:t>В) </a:t>
                          </a:r>
                          <a:r>
                            <a:rPr lang="en-US" sz="3200" dirty="0" smtClean="0">
                              <a:solidFill>
                                <a:schemeClr val="tx1"/>
                              </a:solidFill>
                            </a:rPr>
                            <a:t>[</a:t>
                          </a:r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𝑎𝑣𝑒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𝐻𝑎𝑠</m:t>
                                    </m:r>
                                  </m:e>
                                </m:mr>
                              </m:m>
                              <m: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       been =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280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B)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[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Had      been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=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240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</a:tr>
                  <a:tr h="679379">
                    <a:tc>
                      <a:txBody>
                        <a:bodyPr/>
                        <a:lstStyle/>
                        <a:p>
                          <a:r>
                            <a:rPr lang="ru-RU" sz="2400" dirty="0" smtClean="0">
                              <a:solidFill>
                                <a:schemeClr val="tx1"/>
                              </a:solidFill>
                            </a:rPr>
                            <a:t>О)</a:t>
                          </a:r>
                          <a:r>
                            <a:rPr lang="en-US" sz="3200" dirty="0" smtClean="0">
                              <a:solidFill>
                                <a:schemeClr val="tx1"/>
                              </a:solidFill>
                            </a:rPr>
                            <a:t> [</a:t>
                          </a:r>
                          <a:r>
                            <a:rPr lang="ru-RU" sz="3200" baseline="0" dirty="0" smtClean="0">
                              <a:solidFill>
                                <a:schemeClr val="tx1"/>
                              </a:solidFill>
                            </a:rPr>
                            <a:t>   </a:t>
                          </a:r>
                          <a:r>
                            <a:rPr lang="ru-RU" sz="320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𝑎𝑣𝑒𝑛</m:t>
                                    </m:r>
                                    <m:r>
                                      <a:rPr lang="ru-RU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h𝑎𝑠𝑛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</m:mr>
                              </m:m>
                              <m: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  </a:t>
                          </a:r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</a:rPr>
                            <a:t>+ </a:t>
                          </a:r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  been =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2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dirty="0" smtClean="0">
                              <a:solidFill>
                                <a:schemeClr val="tx1"/>
                              </a:solidFill>
                            </a:rPr>
                            <a:t>O)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[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      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hadn‘t  been</a:t>
                          </a:r>
                          <a:r>
                            <a:rPr lang="ru-RU" sz="2400" baseline="0" dirty="0" smtClean="0">
                              <a:solidFill>
                                <a:schemeClr val="tx1"/>
                              </a:solidFill>
                            </a:rPr>
                            <a:t>=</a:t>
                          </a:r>
                          <a:r>
                            <a:rPr lang="en-US" sz="240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ru-RU" sz="240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𝐼𝐼𝐼</m:t>
                                    </m:r>
                                    <m:r>
                                      <a:rPr lang="ru-RU" sz="24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ф.</m:t>
                                    </m:r>
                                  </m:e>
                                </m:mr>
                              </m:m>
                            </m:oMath>
                          </a14:m>
                          <a:r>
                            <a:rPr lang="en-US" sz="3200" baseline="0" dirty="0" smtClean="0">
                              <a:solidFill>
                                <a:schemeClr val="tx1"/>
                              </a:solidFill>
                            </a:rPr>
                            <a:t>]</a:t>
                          </a:r>
                          <a:endParaRPr lang="ru-RU" sz="2400" dirty="0"/>
                        </a:p>
                        <a:p>
                          <a:endParaRPr lang="ru-RU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241904"/>
                  </p:ext>
                </p:extLst>
              </p:nvPr>
            </p:nvGraphicFramePr>
            <p:xfrm>
              <a:off x="289711" y="0"/>
              <a:ext cx="11588436" cy="6986427"/>
            </p:xfrm>
            <a:graphic>
              <a:graphicData uri="http://schemas.openxmlformats.org/drawingml/2006/table">
                <a:tbl>
                  <a:tblPr firstRow="1" bandRow="1">
                    <a:tableStyleId>{AF606853-7671-496A-8E4F-DF71F8EC918B}</a:tableStyleId>
                  </a:tblPr>
                  <a:tblGrid>
                    <a:gridCol w="5839262"/>
                    <a:gridCol w="5749174"/>
                  </a:tblGrid>
                  <a:tr h="73441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Present Perfect Passive</a:t>
                          </a:r>
                          <a:endParaRPr lang="ru-RU" sz="28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prst="relaxedInset"/>
                          <a:lightRig rig="flood" dir="t"/>
                        </a:cell3D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Past Perfect Passive</a:t>
                          </a:r>
                          <a:endParaRPr lang="ru-RU" sz="280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prst="relaxedInset"/>
                          <a:lightRig rig="flood" dir="t"/>
                        </a:cell3D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2721664"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2800" i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Данное время служит для выражения результата прошедшего действия и говорящий акцентирует наше внимание</a:t>
                          </a:r>
                          <a:r>
                            <a:rPr lang="ru-RU" sz="2800" i="0" baseline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 результате этого действия, а не на времени когда оно произошло</a:t>
                          </a:r>
                          <a:endParaRPr lang="ru-RU" sz="2800" i="0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2800" i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Данное время служит для выражения результата прошедшего действия которое произошло до определённого момента в прошлом или до</a:t>
                          </a:r>
                          <a:r>
                            <a:rPr lang="ru-RU" sz="2800" i="0" baseline="0" dirty="0" smtClean="0">
                              <a:solidFill>
                                <a:srgbClr val="00206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начала другого прошедшего действия.</a:t>
                          </a:r>
                          <a:endParaRPr lang="ru-RU" sz="2800" i="0" dirty="0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</a:tr>
                  <a:tr h="9448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! На месте подлежащего стоит объект действия (то, над чем</a:t>
                          </a:r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/</a:t>
                          </a:r>
                          <a:r>
                            <a:rPr lang="ru-RU" sz="28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кем</a:t>
                          </a:r>
                          <a:r>
                            <a:rPr lang="ru-RU" sz="2800" baseline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проводится действие)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solidFill>
                          <a:srgbClr val="89D9E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77038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09" t="-581746" r="-98747" b="-23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1695" t="-581746" r="-212" b="-238095"/>
                          </a:stretch>
                        </a:blipFill>
                      </a:tcPr>
                    </a:tc>
                  </a:tr>
                  <a:tr h="77038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09" t="-681746" r="-98747" b="-13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1695" t="-681746" r="-212" b="-138095"/>
                          </a:stretch>
                        </a:blipFill>
                      </a:tcPr>
                    </a:tc>
                  </a:tr>
                  <a:tr h="104470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209" t="-572674" r="-98747" b="-11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cell3D prstMaterial="dkEdge">
                          <a:bevel w="77470" h="12700" prst="softRound"/>
                          <a:lightRig rig="flood" dir="t"/>
                        </a:cell3D>
                        <a:blipFill rotWithShape="0">
                          <a:blip r:embed="rId2"/>
                          <a:stretch>
                            <a:fillRect l="-101695" t="-572674" r="-212" b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4" name="Прямая соединительная линия 3"/>
          <p:cNvCxnSpPr/>
          <p:nvPr/>
        </p:nvCxnSpPr>
        <p:spPr>
          <a:xfrm>
            <a:off x="2643611" y="4771176"/>
            <a:ext cx="633742" cy="9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56372" y="5558826"/>
            <a:ext cx="35308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78177" y="5522611"/>
            <a:ext cx="633742" cy="9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45941" y="6319317"/>
            <a:ext cx="633742" cy="9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215612" y="5549773"/>
            <a:ext cx="2716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464990" y="5549773"/>
            <a:ext cx="5703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941806" y="6319317"/>
            <a:ext cx="48285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537419" y="4780229"/>
            <a:ext cx="4979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240324" y="4843604"/>
            <a:ext cx="668449" cy="9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864604" y="5549773"/>
            <a:ext cx="728806" cy="90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48554" y="6328370"/>
            <a:ext cx="76049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37031" y="6328370"/>
            <a:ext cx="3032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64604" y="4852657"/>
            <a:ext cx="3032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75008" y="4823988"/>
            <a:ext cx="3032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698051" y="6344965"/>
            <a:ext cx="3032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68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585</Words>
  <Application>Microsoft Office PowerPoint</Application>
  <PresentationFormat>Широкоэкранный</PresentationFormat>
  <Paragraphs>158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52</cp:revision>
  <dcterms:created xsi:type="dcterms:W3CDTF">2023-10-09T18:46:39Z</dcterms:created>
  <dcterms:modified xsi:type="dcterms:W3CDTF">2023-10-18T04:08:56Z</dcterms:modified>
</cp:coreProperties>
</file>