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77" r:id="rId4"/>
    <p:sldId id="260" r:id="rId5"/>
    <p:sldId id="261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8" r:id="rId19"/>
    <p:sldId id="276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598" autoAdjust="0"/>
  </p:normalViewPr>
  <p:slideViewPr>
    <p:cSldViewPr>
      <p:cViewPr varScale="1">
        <p:scale>
          <a:sx n="67" d="100"/>
          <a:sy n="67" d="100"/>
        </p:scale>
        <p:origin x="-94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750E2B-DB59-433E-9407-8F27B796EA4F}" type="datetimeFigureOut">
              <a:rPr lang="ru-RU"/>
              <a:pPr>
                <a:defRPr/>
              </a:pPr>
              <a:t>19.01.2018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1866AE-253C-4EB5-924D-6D727B0650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0E3E99-08DE-446C-A166-39CA5D4CE194}" type="datetimeFigureOut">
              <a:rPr lang="ru-RU"/>
              <a:pPr>
                <a:defRPr/>
              </a:pPr>
              <a:t>19.01.2018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DF2576-0FD4-4162-98B1-8BB3634BD9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25D9B-3FC1-4EE1-AE7A-28E9AB27CB96}" type="datetimeFigureOut">
              <a:rPr lang="ru-RU"/>
              <a:pPr>
                <a:defRPr/>
              </a:pPr>
              <a:t>19.01.2018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6F849-834D-414E-A583-BB81409807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1F109-594C-4472-8D9B-7ADC66603E7D}" type="datetimeFigureOut">
              <a:rPr lang="ru-RU"/>
              <a:pPr>
                <a:defRPr/>
              </a:pPr>
              <a:t>19.01.2018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6B4146-039C-471D-B449-9639517BD7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0EC2D-34DD-472A-B627-63D0208D59BF}" type="datetimeFigureOut">
              <a:rPr lang="ru-RU"/>
              <a:pPr>
                <a:defRPr/>
              </a:pPr>
              <a:t>19.01.2018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84F65-0C90-49E2-802F-38657835E4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68D69-7B80-4CDE-969B-51134109E490}" type="datetimeFigureOut">
              <a:rPr lang="ru-RU"/>
              <a:pPr>
                <a:defRPr/>
              </a:pPr>
              <a:t>19.01.2018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F82C1C-23C0-4137-B832-F2E7889E30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B7412-F69B-4C9E-8812-B710E570CF32}" type="datetimeFigureOut">
              <a:rPr lang="ru-RU"/>
              <a:pPr>
                <a:defRPr/>
              </a:pPr>
              <a:t>19.01.2018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1DCC3D-877B-4648-A52C-CB622FA281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CED50-E169-4B76-93B0-8D35138657FF}" type="datetimeFigureOut">
              <a:rPr lang="ru-RU"/>
              <a:pPr>
                <a:defRPr/>
              </a:pPr>
              <a:t>19.01.2018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A3A76A-15CB-4F85-AC0E-84D3A20884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A62CB-5410-4DB8-AA8F-E323D4428156}" type="datetimeFigureOut">
              <a:rPr lang="ru-RU"/>
              <a:pPr>
                <a:defRPr/>
              </a:pPr>
              <a:t>19.01.2018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9190EE-1370-429D-BC1A-9EB85DF28B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E6F0AF-52DE-43C4-977B-960D01D3053D}" type="datetimeFigureOut">
              <a:rPr lang="ru-RU"/>
              <a:pPr>
                <a:defRPr/>
              </a:pPr>
              <a:t>19.01.2018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F1947-47E8-452F-8672-5D8A868C45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20B9B6-08ED-4091-8CC3-F9C70FA757C4}" type="datetimeFigureOut">
              <a:rPr lang="ru-RU"/>
              <a:pPr>
                <a:defRPr/>
              </a:pPr>
              <a:t>19.01.2018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82992-DCCC-4356-AE23-34BE66E494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01892F3-CF65-4644-B0D7-0ECCBA404F22}" type="datetimeFigureOut">
              <a:rPr lang="ru-RU"/>
              <a:pPr>
                <a:defRPr/>
              </a:pPr>
              <a:t>19.01.2018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DAF272A-7072-470F-BEFD-0D9112E1BD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3" r:id="rId4"/>
    <p:sldLayoutId id="2147483807" r:id="rId5"/>
    <p:sldLayoutId id="2147483802" r:id="rId6"/>
    <p:sldLayoutId id="2147483808" r:id="rId7"/>
    <p:sldLayoutId id="2147483809" r:id="rId8"/>
    <p:sldLayoutId id="2147483810" r:id="rId9"/>
    <p:sldLayoutId id="2147483801" r:id="rId10"/>
    <p:sldLayoutId id="2147483811" r:id="rId11"/>
  </p:sldLayoutIdLst>
  <p:transition>
    <p:newsflash/>
  </p:transition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857232"/>
            <a:ext cx="8458200" cy="5572163"/>
          </a:xfr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0">
              <a:defRPr/>
            </a:pPr>
            <a:r>
              <a:rPr lang="ru-RU" sz="1400" b="1" i="1" kern="0" cap="none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            Муниципальное автономное  дошкольное образовательное учреждение </a:t>
            </a:r>
            <a:br>
              <a:rPr lang="ru-RU" sz="1400" b="1" i="1" kern="0" cap="none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400" b="1" i="1" kern="0" cap="none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                                   детский сад №1 станицы Павловской </a:t>
            </a:r>
            <a:br>
              <a:rPr lang="ru-RU" sz="1400" b="1" i="1" kern="0" cap="none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400" b="1" i="1" kern="0" cap="none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i="1" kern="0" cap="none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400" b="1" i="1" kern="0" cap="none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kern="0" cap="none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Методическое объединение  для учителей-логопедов по теме: «Методы и приемы учителя-логопеда по совершенствованию и коррекции грамматического строя речи.»</a:t>
            </a:r>
            <a:r>
              <a:rPr lang="ru-RU" sz="1400" b="1" i="1" kern="0" cap="none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i="1" kern="0" cap="none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400" b="1" i="1" kern="0" cap="none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i="1" kern="0" cap="none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400" b="1" i="1" kern="0" cap="none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Тема: «Развитие речевых возможностей детей старшего дошкольного возраста с грамматическими нарушениями через использование дидактических игр»</a:t>
            </a:r>
            <a:b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ru-RU" sz="2000" b="1" i="1" kern="0" cap="none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Выполнила учитель-логопед МАДОУ детский сад №1    </a:t>
            </a:r>
            <a:br>
              <a:rPr lang="ru-RU" sz="2000" b="1" i="1" kern="0" cap="none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kern="0" cap="none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ru-RU" sz="2000" b="1" i="1" kern="0" cap="none" dirty="0" err="1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Остапенко</a:t>
            </a:r>
            <a:r>
              <a:rPr lang="ru-RU" sz="2000" b="1" i="1" kern="0" cap="none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Фаина Васильевна</a:t>
            </a:r>
            <a:endParaRPr lang="ru-RU" sz="2000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04800" y="1000125"/>
            <a:ext cx="8686800" cy="5080000"/>
          </a:xfrm>
        </p:spPr>
        <p:txBody>
          <a:bodyPr>
            <a:normAutofit/>
          </a:bodyPr>
          <a:lstStyle/>
          <a:p>
            <a:pPr marL="514350" indent="-514350" algn="ctr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ru-RU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согласование числительных с </a:t>
            </a:r>
          </a:p>
          <a:p>
            <a:pPr marL="514350" indent="-514350" algn="ctr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существительными: 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b="1" i="1" dirty="0" smtClean="0"/>
              <a:t>                               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«Мы считаем»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«Кто больше назовет»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«Расставь картинки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4" descr="DSC0695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714620"/>
            <a:ext cx="4071966" cy="30718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571500"/>
            <a:ext cx="8777287" cy="5508625"/>
          </a:xfrm>
        </p:spPr>
        <p:txBody>
          <a:bodyPr>
            <a:normAutofit/>
          </a:bodyPr>
          <a:lstStyle/>
          <a:p>
            <a:pPr marL="514350" indent="-514350"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3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образование родительного падежа </a:t>
            </a:r>
          </a:p>
          <a:p>
            <a:pPr marL="514350" indent="-514350"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3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существительных единственного и </a:t>
            </a:r>
          </a:p>
          <a:p>
            <a:pPr marL="514350" indent="-514350"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3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множественного числа: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«Чего нет?»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«Чего не хватает?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«Кого нет в ряду?»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«Без чего?»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«Машин сад»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«Закрытая корзина»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«Кого без чего не бывает?»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071934" y="2357430"/>
            <a:ext cx="4812023" cy="3286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857250"/>
            <a:ext cx="8686800" cy="5222875"/>
          </a:xfrm>
        </p:spPr>
        <p:txBody>
          <a:bodyPr>
            <a:normAutofit/>
          </a:bodyPr>
          <a:lstStyle/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33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образование винительного падежа 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33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существительных единственного числа: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 smtClean="0"/>
              <a:t>                          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«Чудесный мешочек»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«Что достал?»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«Что нарисовал?»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«Что я несу?»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«Из чего что готовят?»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«Повар»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«День рождения у зайца»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28596" y="2357430"/>
            <a:ext cx="4369570" cy="32941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" y="785813"/>
            <a:ext cx="8686800" cy="5222875"/>
          </a:xfrm>
        </p:spPr>
        <p:txBody>
          <a:bodyPr>
            <a:normAutofit/>
          </a:bodyPr>
          <a:lstStyle/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8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образование предложного падежа 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8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существительных единственного числа: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 smtClean="0"/>
              <a:t>             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«Где что растет?»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   «Где лежит?»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8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образование дательного падежа 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8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существительных единственного числа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 smtClean="0"/>
              <a:t>             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«Что кому нужно?»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642938"/>
            <a:ext cx="8686800" cy="5437187"/>
          </a:xfrm>
        </p:spPr>
        <p:txBody>
          <a:bodyPr>
            <a:normAutofit fontScale="62500" lnSpcReduction="20000"/>
          </a:bodyPr>
          <a:lstStyle/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4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образование творительного падежа имени 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4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существительного: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4000" b="1" i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3400" dirty="0" smtClean="0"/>
              <a:t>                            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«Кто чем защищается?»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                               «Кто с кем?»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                               «Кто чем питается?»</a:t>
            </a:r>
          </a:p>
          <a:p>
            <a:pPr marL="514350" indent="-51435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образование сложных слов:</a:t>
            </a:r>
          </a:p>
          <a:p>
            <a:pPr marL="514350" indent="-514350" fontAlgn="auto">
              <a:spcAft>
                <a:spcPts val="0"/>
              </a:spcAft>
              <a:buFont typeface="Wingdings 2"/>
              <a:buNone/>
              <a:defRPr/>
            </a:pPr>
            <a:endParaRPr lang="ru-RU" sz="4000" b="1" i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 smtClean="0"/>
              <a:t>                               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«Кто что делает?»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4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образование притяжательных прилагательных: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 smtClean="0"/>
              <a:t>                              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«Чей хвост</a:t>
            </a:r>
            <a:r>
              <a:rPr lang="en-US" sz="3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 чья голова?»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                              «Чьи вещи?»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                              «Найди свой домик»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                              «Путаница»</a:t>
            </a:r>
            <a:endParaRPr lang="en-US" sz="34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85875"/>
            <a:ext cx="8686800" cy="4794250"/>
          </a:xfrm>
        </p:spPr>
        <p:txBody>
          <a:bodyPr>
            <a:normAutofit/>
          </a:bodyPr>
          <a:lstStyle/>
          <a:p>
            <a:pPr marL="514350" indent="-51435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8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образование относительных </a:t>
            </a:r>
          </a:p>
          <a:p>
            <a:pPr marL="514350" indent="-51435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8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прилагательных: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 smtClean="0"/>
              <a:t>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«Какой сок?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«Какое варенье?»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«Какой суп?»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«Мастер»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«Из чего сделана посуда?»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2123157"/>
            <a:ext cx="4379979" cy="3284984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14438"/>
            <a:ext cx="8686800" cy="4865687"/>
          </a:xfrm>
        </p:spPr>
        <p:txBody>
          <a:bodyPr>
            <a:normAutofit/>
          </a:bodyPr>
          <a:lstStyle/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8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Предложные конструкции: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 smtClean="0"/>
              <a:t>                        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«Где лежат вещи?»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«Где стоит машина?»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«Где что растет?»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«Ложка и стакан»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«Котенок»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«Кормушка»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«Незнайка»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DSC0696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357430"/>
            <a:ext cx="4143404" cy="29813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143000"/>
            <a:ext cx="8686800" cy="4937125"/>
          </a:xfrm>
        </p:spPr>
        <p:txBody>
          <a:bodyPr>
            <a:normAutofit/>
          </a:bodyPr>
          <a:lstStyle/>
          <a:p>
            <a:pPr marL="514350" indent="-51435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8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образование  приставочных глаголов:</a:t>
            </a:r>
            <a:endParaRPr lang="ru-RU" sz="28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«Назови новое 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«Слово-действие»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«Портной»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«Ехали мы ехали»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        «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214282" y="2143116"/>
            <a:ext cx="4548218" cy="34111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14438"/>
            <a:ext cx="8686800" cy="4865687"/>
          </a:xfrm>
        </p:spPr>
        <p:txBody>
          <a:bodyPr>
            <a:normAutofit fontScale="25000" lnSpcReduction="20000"/>
          </a:bodyPr>
          <a:lstStyle/>
          <a:p>
            <a:pPr algn="just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В дидактических играх перед детьми ставятся те или иные задачи, решение  которых</a:t>
            </a:r>
          </a:p>
          <a:p>
            <a:pPr algn="just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требует сосредоточенности, внимания, умственного усилия, умение осмыслить</a:t>
            </a:r>
          </a:p>
          <a:p>
            <a:pPr algn="just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правила, последовательность действий, преодолеть трудности. Они содействуют</a:t>
            </a:r>
          </a:p>
          <a:p>
            <a:pPr algn="just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развитию у дошкольников ощущений и восприятий, формированию представлений,</a:t>
            </a:r>
          </a:p>
          <a:p>
            <a:pPr algn="just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усвоению знаний. Эти игры дают возможность обучать детей разнообразным</a:t>
            </a:r>
          </a:p>
          <a:p>
            <a:pPr algn="just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экономным и рациональным способом решения тех или иных умственных и</a:t>
            </a:r>
          </a:p>
          <a:p>
            <a:pPr algn="just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практических задач.</a:t>
            </a:r>
          </a:p>
          <a:p>
            <a:pPr algn="just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В работе с детьми с ОНР дидактической игре отводится большое место в</a:t>
            </a:r>
          </a:p>
          <a:p>
            <a:pPr algn="just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коррекционной работе. С помощью дидактической игры ребенок приобретает</a:t>
            </a:r>
          </a:p>
          <a:p>
            <a:pPr algn="just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новые знания, общаясь с воспитателем, со своими сверстниками в процессе</a:t>
            </a:r>
          </a:p>
          <a:p>
            <a:pPr algn="just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наблюдения за играющими, их высказываниями, накапливает словарь, учится</a:t>
            </a:r>
          </a:p>
          <a:p>
            <a:pPr algn="just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правильно строить свои речевые высказывания, закрепляется словарь детей</a:t>
            </a:r>
          </a:p>
          <a:p>
            <a:pPr algn="just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(существительные, прилагательные, глаголы, названия цвета, пространственные</a:t>
            </a:r>
          </a:p>
          <a:p>
            <a:pPr algn="just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понятия, предлоги и т.д.), развивается речь, память, внимание, логическое</a:t>
            </a:r>
          </a:p>
          <a:p>
            <a:pPr algn="just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мышление, зрительная память, закрепляется культура поведения, навыки общения.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sz="2400" dirty="0" smtClean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6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</a:t>
            </a:r>
            <a:r>
              <a:rPr lang="ru-RU" sz="6000" b="1" i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внимание!</a:t>
            </a:r>
            <a:endParaRPr lang="ru-RU" sz="6000" b="1" i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Классики об игре</a:t>
            </a:r>
            <a:endParaRPr lang="ru-RU" sz="2800" b="1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«И я как педагог должен с ними немножко играть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Если я буду только приучать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требовать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наставлять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я буду посторонней силой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может быть полезной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но не близкой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Я должен обязательно немножко играть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и я этого требовал от всех своих коллег»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Макаренко)</a:t>
            </a:r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«Без игры нет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и не может быть полноценного умственного развития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Игра – это огромное светлое окно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через которое в духовный мир ребенка вливается живительный поток представлений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понятий об окружающем мире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Игра – это искра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зажигающая огонек пытливости и любознательности»</a:t>
            </a:r>
            <a:endParaRPr lang="en-US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Сухомлинский)</a:t>
            </a: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Актуальность проблемы</a:t>
            </a:r>
            <a:endParaRPr lang="ru-RU" sz="2800" b="1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362" name="Содержимое 2"/>
          <p:cNvSpPr>
            <a:spLocks noGrp="1"/>
          </p:cNvSpPr>
          <p:nvPr>
            <p:ph idx="1"/>
          </p:nvPr>
        </p:nvSpPr>
        <p:spPr>
          <a:xfrm>
            <a:off x="214313" y="1214438"/>
            <a:ext cx="8777287" cy="5214937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Изучением лексико-грамматического строя речи у детей с ОНР занимались такие</a:t>
            </a:r>
          </a:p>
          <a:p>
            <a:pPr>
              <a:buFont typeface="Wingdings 2" pitchFamily="18" charset="2"/>
              <a:buNone/>
            </a:pP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авторы как Р.Е. Левина, Л.Ф.Спирова, Н.С. Жукова, Е.М. Мастюкова, Т.Б.Филичева.</a:t>
            </a:r>
          </a:p>
          <a:p>
            <a:pPr>
              <a:buFont typeface="Wingdings 2" pitchFamily="18" charset="2"/>
              <a:buNone/>
            </a:pP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Развитие грамматического строя речи у детей с общим недоразвитием речи</a:t>
            </a:r>
          </a:p>
          <a:p>
            <a:pPr>
              <a:buFont typeface="Wingdings 2" pitchFamily="18" charset="2"/>
              <a:buNone/>
            </a:pP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является одной из основных задач коррекционного обучения и воспитания. Решение</a:t>
            </a:r>
          </a:p>
          <a:p>
            <a:pPr>
              <a:buFont typeface="Wingdings 2" pitchFamily="18" charset="2"/>
              <a:buNone/>
            </a:pP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этой задачи предполагает умение грамматически правильно оформить речевое</a:t>
            </a:r>
          </a:p>
          <a:p>
            <a:pPr>
              <a:buFont typeface="Wingdings 2" pitchFamily="18" charset="2"/>
              <a:buNone/>
            </a:pP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 высказывание. Дети с ОНР имеют ограниченные возможности овладения </a:t>
            </a:r>
          </a:p>
          <a:p>
            <a:pPr>
              <a:buFont typeface="Wingdings 2" pitchFamily="18" charset="2"/>
              <a:buNone/>
            </a:pP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грамматическими категориями и формами. У них отмечается стойкое отклонение в усвоении и</a:t>
            </a:r>
          </a:p>
          <a:p>
            <a:pPr>
              <a:buFont typeface="Wingdings 2" pitchFamily="18" charset="2"/>
              <a:buNone/>
            </a:pP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применении грамматических законов языка. При грамматических изменениях слов</a:t>
            </a:r>
          </a:p>
          <a:p>
            <a:pPr>
              <a:buFont typeface="Wingdings 2" pitchFamily="18" charset="2"/>
              <a:buNone/>
            </a:pP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и их сочетаний в предложениях дети часто допускают ошибки, которые принято</a:t>
            </a:r>
          </a:p>
          <a:p>
            <a:pPr>
              <a:buFont typeface="Wingdings 2" pitchFamily="18" charset="2"/>
              <a:buNone/>
            </a:pP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называть аграмматизмами. Чтобы добиться успеха в их усвоении, они нуждаются в</a:t>
            </a:r>
          </a:p>
          <a:p>
            <a:pPr>
              <a:buFont typeface="Wingdings 2" pitchFamily="18" charset="2"/>
              <a:buNone/>
            </a:pP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специальных условиях обучения. Эффективным средством закрепления</a:t>
            </a:r>
          </a:p>
          <a:p>
            <a:pPr>
              <a:buFont typeface="Wingdings 2" pitchFamily="18" charset="2"/>
              <a:buNone/>
            </a:pP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грамматических навыков является </a:t>
            </a:r>
            <a:r>
              <a:rPr lang="ru-RU" sz="1600" u="sng" smtClean="0">
                <a:latin typeface="Times New Roman" pitchFamily="18" charset="0"/>
                <a:cs typeface="Times New Roman" pitchFamily="18" charset="0"/>
              </a:rPr>
              <a:t>дидактическая игра.</a:t>
            </a: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 2" pitchFamily="18" charset="2"/>
              <a:buNone/>
            </a:pP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Формирование грамматического строя речи посредством дидактической игры должно </a:t>
            </a:r>
          </a:p>
          <a:p>
            <a:pPr>
              <a:buFont typeface="Wingdings 2" pitchFamily="18" charset="2"/>
              <a:buNone/>
            </a:pP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осуществляться дифференцировано, с учетом личностных, возрастных  и речевых</a:t>
            </a:r>
          </a:p>
          <a:p>
            <a:pPr>
              <a:buFont typeface="Wingdings 2" pitchFamily="18" charset="2"/>
              <a:buNone/>
            </a:pP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особенностей ребенка.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42852"/>
            <a:ext cx="8686800" cy="1285884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70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Цель</a:t>
            </a:r>
            <a:r>
              <a:rPr lang="ru-RU" sz="2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 речевых возможностей детей старшего дошкольного возраста с грамматическими нарушениями через использование  дидактических игр.</a:t>
            </a:r>
            <a:endParaRPr lang="ru-RU" sz="20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4875212"/>
          </a:xfrm>
          <a:ln>
            <a:solidFill>
              <a:schemeClr val="bg2"/>
            </a:solidFill>
          </a:ln>
        </p:spPr>
        <p:txBody>
          <a:bodyPr>
            <a:normAutofit fontScale="92500" lnSpcReduction="20000"/>
          </a:bodyPr>
          <a:lstStyle/>
          <a:p>
            <a:pPr fontAlgn="auto">
              <a:lnSpc>
                <a:spcPct val="8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sz="2400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   Задачи: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accent2"/>
              </a:buClr>
              <a:buFont typeface="Wingdings 2"/>
              <a:buNone/>
              <a:defRPr/>
            </a:pPr>
            <a:r>
              <a:rPr lang="ru-RU" sz="2600" dirty="0" smtClean="0">
                <a:cs typeface="Times New Roman" pitchFamily="18" charset="0"/>
              </a:rPr>
              <a:t>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-развивать детскую речевую активность;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accent2"/>
              </a:buClr>
              <a:buFont typeface="Wingdings 2"/>
              <a:buNone/>
              <a:defRPr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-учить понимать грамматические категории и формы слов;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accent2"/>
              </a:buClr>
              <a:buFont typeface="Wingdings 2"/>
              <a:buNone/>
              <a:defRPr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-уметь пользоваться этими категориями в заученной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отраженной и самостоятельной речи;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accent2"/>
              </a:buClr>
              <a:buFont typeface="Wingdings 2"/>
              <a:buNone/>
              <a:defRPr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-уметь изменять форму слова в зависимости от вопроса или ситуации;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accent2"/>
              </a:buClr>
              <a:buFont typeface="Wingdings 2"/>
              <a:buNone/>
              <a:defRPr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-добиваться формирования навыков грамматической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самокоррекции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accent2"/>
              </a:buClr>
              <a:buFont typeface="Wingdings 2"/>
              <a:buNone/>
              <a:defRPr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-проверять устойчивость усвоенных грамматических навыков на новом лексическом материале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а также с опорой на новые ситуации;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accent2"/>
              </a:buClr>
              <a:buFont typeface="Wingdings 2"/>
              <a:buNone/>
              <a:defRPr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-обучать детей точному употреблению слов;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accent2"/>
              </a:buClr>
              <a:buFont typeface="Wingdings 2"/>
              <a:buNone/>
              <a:defRPr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-обогащать и развивать словарный запас, как путем накопления новых словоформ, так и благодаря развитию у них умения пользоваться различными способами словоизменения и словообразования;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</a:rPr>
              <a:t>Методы работы</a:t>
            </a:r>
            <a:endParaRPr lang="ru-RU" sz="2800" b="1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741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ru-RU" sz="2800" smtClean="0">
                <a:latin typeface="Times New Roman" pitchFamily="18" charset="0"/>
              </a:rPr>
              <a:t>-наглядные;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ru-RU" sz="2800" smtClean="0">
                <a:latin typeface="Times New Roman" pitchFamily="18" charset="0"/>
              </a:rPr>
              <a:t>-словесные;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ru-RU" sz="2800" smtClean="0">
                <a:latin typeface="Times New Roman" pitchFamily="18" charset="0"/>
              </a:rPr>
              <a:t>-практические;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ru-RU" sz="2800" smtClean="0">
                <a:latin typeface="Times New Roman" pitchFamily="18" charset="0"/>
              </a:rPr>
              <a:t>-игровые  (дидактические игры</a:t>
            </a:r>
            <a:r>
              <a:rPr lang="en-US" sz="2800" smtClean="0">
                <a:latin typeface="Times New Roman" pitchFamily="18" charset="0"/>
              </a:rPr>
              <a:t>,</a:t>
            </a:r>
            <a:r>
              <a:rPr lang="ru-RU" sz="2800" smtClean="0">
                <a:latin typeface="Times New Roman" pitchFamily="18" charset="0"/>
              </a:rPr>
              <a:t> игры-драматизации</a:t>
            </a:r>
            <a:r>
              <a:rPr lang="en-US" sz="2800" smtClean="0">
                <a:latin typeface="Times New Roman" pitchFamily="18" charset="0"/>
              </a:rPr>
              <a:t>,</a:t>
            </a:r>
            <a:r>
              <a:rPr lang="ru-RU" sz="2800" smtClean="0">
                <a:latin typeface="Times New Roman" pitchFamily="18" charset="0"/>
              </a:rPr>
              <a:t> подвижные игры</a:t>
            </a:r>
            <a:r>
              <a:rPr lang="en-US" sz="2800" smtClean="0">
                <a:latin typeface="Times New Roman" pitchFamily="18" charset="0"/>
              </a:rPr>
              <a:t>,</a:t>
            </a:r>
            <a:r>
              <a:rPr lang="ru-RU" sz="2800" smtClean="0">
                <a:latin typeface="Times New Roman" pitchFamily="18" charset="0"/>
              </a:rPr>
              <a:t> игры-путешествия, игры-поручения, эпизодические игровые приемы – загадки</a:t>
            </a:r>
            <a:r>
              <a:rPr lang="en-US" sz="2800" smtClean="0">
                <a:latin typeface="Times New Roman" pitchFamily="18" charset="0"/>
              </a:rPr>
              <a:t>, </a:t>
            </a:r>
            <a:r>
              <a:rPr lang="ru-RU" sz="2800" smtClean="0">
                <a:latin typeface="Times New Roman" pitchFamily="18" charset="0"/>
              </a:rPr>
              <a:t>упражнения</a:t>
            </a:r>
            <a:r>
              <a:rPr lang="en-US" sz="2800" smtClean="0">
                <a:latin typeface="Times New Roman" pitchFamily="18" charset="0"/>
              </a:rPr>
              <a:t>,</a:t>
            </a:r>
            <a:r>
              <a:rPr lang="ru-RU" sz="2800" smtClean="0">
                <a:latin typeface="Times New Roman" pitchFamily="18" charset="0"/>
              </a:rPr>
              <a:t> игровые действия)</a:t>
            </a:r>
          </a:p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endParaRPr lang="ru-RU" smtClean="0">
              <a:latin typeface="Times New Roman" pitchFamily="18" charset="0"/>
            </a:endParaRPr>
          </a:p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r>
              <a:rPr lang="ru-RU" sz="2800" b="1" i="1" smtClean="0">
                <a:latin typeface="Times New Roman" pitchFamily="18" charset="0"/>
              </a:rPr>
              <a:t>   </a:t>
            </a:r>
            <a:endParaRPr lang="en-US" sz="2800" b="1" i="1" smtClean="0">
              <a:latin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endParaRPr lang="ru-RU" smtClean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85728"/>
            <a:ext cx="8686800" cy="857256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</a:rPr>
              <a:t>Структурные элементы дидактической игры:</a:t>
            </a:r>
            <a:endParaRPr lang="ru-RU" sz="2800" b="1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843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  <a:buClr>
                <a:schemeClr val="accent2"/>
              </a:buClr>
              <a:buFont typeface="Wingdings 2" pitchFamily="18" charset="2"/>
              <a:buNone/>
            </a:pPr>
            <a:r>
              <a:rPr lang="ru-RU" smtClean="0">
                <a:latin typeface="Times New Roman" pitchFamily="18" charset="0"/>
              </a:rPr>
              <a:t>-дидактическая задача;</a:t>
            </a:r>
          </a:p>
          <a:p>
            <a:pPr>
              <a:lnSpc>
                <a:spcPct val="80000"/>
              </a:lnSpc>
              <a:buClr>
                <a:schemeClr val="accent2"/>
              </a:buClr>
              <a:buFont typeface="Wingdings" pitchFamily="2" charset="2"/>
              <a:buChar char="q"/>
            </a:pPr>
            <a:endParaRPr lang="ru-RU" smtClean="0">
              <a:latin typeface="Times New Roman" pitchFamily="18" charset="0"/>
            </a:endParaRPr>
          </a:p>
          <a:p>
            <a:pPr>
              <a:lnSpc>
                <a:spcPct val="80000"/>
              </a:lnSpc>
              <a:buClr>
                <a:schemeClr val="accent2"/>
              </a:buClr>
              <a:buFont typeface="Wingdings 2" pitchFamily="18" charset="2"/>
              <a:buNone/>
            </a:pPr>
            <a:r>
              <a:rPr lang="ru-RU" smtClean="0">
                <a:latin typeface="Times New Roman" pitchFamily="18" charset="0"/>
              </a:rPr>
              <a:t>-игровая задача;</a:t>
            </a:r>
          </a:p>
          <a:p>
            <a:pPr>
              <a:lnSpc>
                <a:spcPct val="80000"/>
              </a:lnSpc>
              <a:buClr>
                <a:schemeClr val="accent2"/>
              </a:buClr>
              <a:buFont typeface="Wingdings 2" pitchFamily="18" charset="2"/>
              <a:buNone/>
            </a:pPr>
            <a:endParaRPr lang="ru-RU" smtClean="0">
              <a:latin typeface="Times New Roman" pitchFamily="18" charset="0"/>
            </a:endParaRPr>
          </a:p>
          <a:p>
            <a:pPr>
              <a:lnSpc>
                <a:spcPct val="80000"/>
              </a:lnSpc>
              <a:buClr>
                <a:schemeClr val="accent2"/>
              </a:buClr>
              <a:buFont typeface="Wingdings 2" pitchFamily="18" charset="2"/>
              <a:buNone/>
            </a:pPr>
            <a:r>
              <a:rPr lang="ru-RU" smtClean="0">
                <a:latin typeface="Times New Roman" pitchFamily="18" charset="0"/>
              </a:rPr>
              <a:t>-игровые действия;</a:t>
            </a:r>
          </a:p>
          <a:p>
            <a:pPr>
              <a:lnSpc>
                <a:spcPct val="80000"/>
              </a:lnSpc>
              <a:buClr>
                <a:schemeClr val="accent2"/>
              </a:buClr>
              <a:buFont typeface="Wingdings" pitchFamily="2" charset="2"/>
              <a:buChar char="q"/>
            </a:pPr>
            <a:endParaRPr lang="ru-RU" smtClean="0">
              <a:latin typeface="Times New Roman" pitchFamily="18" charset="0"/>
            </a:endParaRPr>
          </a:p>
          <a:p>
            <a:pPr>
              <a:lnSpc>
                <a:spcPct val="80000"/>
              </a:lnSpc>
              <a:buClr>
                <a:schemeClr val="accent2"/>
              </a:buClr>
              <a:buFont typeface="Wingdings 2" pitchFamily="18" charset="2"/>
              <a:buNone/>
            </a:pPr>
            <a:r>
              <a:rPr lang="ru-RU" smtClean="0">
                <a:latin typeface="Times New Roman" pitchFamily="18" charset="0"/>
              </a:rPr>
              <a:t>-правила игры.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</a:rPr>
              <a:t>Принципы дидактической игры</a:t>
            </a:r>
            <a:r>
              <a:rPr lang="ru-RU" sz="2800" b="1" i="1" dirty="0" smtClean="0">
                <a:latin typeface="Times New Roman" pitchFamily="18" charset="0"/>
              </a:rPr>
              <a:t>:</a:t>
            </a:r>
            <a:endParaRPr lang="ru-RU" sz="28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accent2"/>
              </a:buClr>
              <a:buFont typeface="Wingdings 2"/>
              <a:buNone/>
              <a:defRPr/>
            </a:pPr>
            <a:r>
              <a:rPr lang="ru-RU" dirty="0" smtClean="0">
                <a:latin typeface="Times New Roman" pitchFamily="18" charset="0"/>
              </a:rPr>
              <a:t>-должна опираться на программный материал;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accent2"/>
              </a:buClr>
              <a:buFont typeface="Wingdings" pitchFamily="2" charset="2"/>
              <a:buChar char="q"/>
              <a:defRPr/>
            </a:pPr>
            <a:endParaRPr lang="ru-RU" dirty="0" smtClean="0">
              <a:latin typeface="Times New Roman" pitchFamily="18" charset="0"/>
            </a:endParaRP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accent2"/>
              </a:buClr>
              <a:buFont typeface="Wingdings 2"/>
              <a:buNone/>
              <a:defRPr/>
            </a:pPr>
            <a:r>
              <a:rPr lang="ru-RU" dirty="0" smtClean="0">
                <a:latin typeface="Times New Roman" pitchFamily="18" charset="0"/>
              </a:rPr>
              <a:t>-должна способствовать вовлечению в коррекционный процесс более сохранные анализаторы;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accent2"/>
              </a:buClr>
              <a:buFont typeface="Wingdings" pitchFamily="2" charset="2"/>
              <a:buChar char="q"/>
              <a:defRPr/>
            </a:pPr>
            <a:endParaRPr lang="ru-RU" dirty="0" smtClean="0">
              <a:latin typeface="Times New Roman" pitchFamily="18" charset="0"/>
            </a:endParaRP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accent2"/>
              </a:buClr>
              <a:buFont typeface="Wingdings 2"/>
              <a:buNone/>
              <a:defRPr/>
            </a:pPr>
            <a:r>
              <a:rPr lang="ru-RU" dirty="0" smtClean="0">
                <a:latin typeface="Times New Roman" pitchFamily="18" charset="0"/>
              </a:rPr>
              <a:t>-должны быть ясны и понятны детям назначения предметов</a:t>
            </a:r>
            <a:r>
              <a:rPr lang="en-US" dirty="0" smtClean="0">
                <a:latin typeface="Times New Roman" pitchFamily="18" charset="0"/>
              </a:rPr>
              <a:t>,</a:t>
            </a:r>
            <a:r>
              <a:rPr lang="ru-RU" dirty="0" smtClean="0">
                <a:latin typeface="Times New Roman" pitchFamily="18" charset="0"/>
              </a:rPr>
              <a:t> картинок</a:t>
            </a:r>
            <a:r>
              <a:rPr lang="en-US" dirty="0" smtClean="0">
                <a:latin typeface="Times New Roman" pitchFamily="18" charset="0"/>
              </a:rPr>
              <a:t>,</a:t>
            </a:r>
            <a:r>
              <a:rPr lang="ru-RU" dirty="0" smtClean="0">
                <a:latin typeface="Times New Roman" pitchFamily="18" charset="0"/>
              </a:rPr>
              <a:t> пособий</a:t>
            </a:r>
            <a:r>
              <a:rPr lang="en-US" dirty="0" smtClean="0">
                <a:latin typeface="Times New Roman" pitchFamily="18" charset="0"/>
              </a:rPr>
              <a:t>,</a:t>
            </a:r>
            <a:r>
              <a:rPr lang="ru-RU" dirty="0" smtClean="0">
                <a:latin typeface="Times New Roman" pitchFamily="18" charset="0"/>
              </a:rPr>
              <a:t> смысл вопросов;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accent2"/>
              </a:buClr>
              <a:buFont typeface="Wingdings" pitchFamily="2" charset="2"/>
              <a:buChar char="q"/>
              <a:defRPr/>
            </a:pPr>
            <a:endParaRPr lang="ru-RU" dirty="0" smtClean="0">
              <a:latin typeface="Times New Roman" pitchFamily="18" charset="0"/>
            </a:endParaRP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accent2"/>
              </a:buClr>
              <a:buFont typeface="Wingdings 2"/>
              <a:buNone/>
              <a:defRPr/>
            </a:pPr>
            <a:r>
              <a:rPr lang="ru-RU" dirty="0" smtClean="0">
                <a:latin typeface="Times New Roman" pitchFamily="18" charset="0"/>
              </a:rPr>
              <a:t>-должны быть внешне привлекательны пособия;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accent2"/>
              </a:buClr>
              <a:buFont typeface="Wingdings" pitchFamily="2" charset="2"/>
              <a:buChar char="q"/>
              <a:defRPr/>
            </a:pPr>
            <a:endParaRPr lang="ru-RU" dirty="0" smtClean="0">
              <a:latin typeface="Times New Roman" pitchFamily="18" charset="0"/>
            </a:endParaRP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accent2"/>
              </a:buClr>
              <a:buFont typeface="Wingdings 2"/>
              <a:buNone/>
              <a:defRPr/>
            </a:pPr>
            <a:r>
              <a:rPr lang="ru-RU" dirty="0" smtClean="0">
                <a:latin typeface="Times New Roman" pitchFamily="18" charset="0"/>
              </a:rPr>
              <a:t>-количество пособий должно соответствовать количеству детей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Clr>
                <a:schemeClr val="accent2"/>
              </a:buClr>
              <a:buFont typeface="Wingdings" pitchFamily="2" charset="2"/>
              <a:buChar char="§"/>
              <a:defRPr/>
            </a:pPr>
            <a:endParaRPr lang="ru-RU" dirty="0" smtClean="0">
              <a:latin typeface="Times New Roman" pitchFamily="18" charset="0"/>
            </a:endParaRPr>
          </a:p>
          <a:p>
            <a:pPr fontAlgn="auto">
              <a:spcAft>
                <a:spcPts val="0"/>
              </a:spcAft>
              <a:buClr>
                <a:schemeClr val="accent2"/>
              </a:buClr>
              <a:buFont typeface="Wingdings 2"/>
              <a:buChar char=""/>
              <a:defRPr/>
            </a:pP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Подбор дидактических игр</a:t>
            </a:r>
            <a:r>
              <a:rPr lang="ru-RU" sz="2800" b="1" i="1" dirty="0" smtClean="0"/>
              <a:t> </a:t>
            </a:r>
            <a:endParaRPr lang="ru-RU" sz="2800" i="1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304800" y="1428750"/>
            <a:ext cx="8686800" cy="4651375"/>
          </a:xfrm>
        </p:spPr>
        <p:txBody>
          <a:bodyPr>
            <a:normAutofit/>
          </a:bodyPr>
          <a:lstStyle/>
          <a:p>
            <a:pPr marL="514350" indent="-51435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На образование существительных с </a:t>
            </a:r>
          </a:p>
          <a:p>
            <a:pPr marL="514350" indent="-51435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уменьшительно-ласкательными суффиксами: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 smtClean="0"/>
              <a:t>                                                  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Назови ласково»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«Большой- маленький»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«Назови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не ошибись»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«Давай поможем!»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642910" y="2714620"/>
            <a:ext cx="4535364" cy="35004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214438"/>
            <a:ext cx="8686800" cy="4865687"/>
          </a:xfrm>
        </p:spPr>
        <p:txBody>
          <a:bodyPr>
            <a:normAutofit/>
          </a:bodyPr>
          <a:lstStyle/>
          <a:p>
            <a:pPr marL="514350" indent="-51435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8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согласование существительных и </a:t>
            </a:r>
          </a:p>
          <a:p>
            <a:pPr marL="514350" indent="-51435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8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прилагательных</a:t>
            </a:r>
            <a:r>
              <a:rPr lang="en-US" sz="28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8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обозначающих цвет</a:t>
            </a:r>
            <a:r>
              <a:rPr lang="en-US" sz="28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8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форму</a:t>
            </a:r>
            <a:r>
              <a:rPr lang="en-US" sz="28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ru-RU" sz="2800" b="1" i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8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размер</a:t>
            </a:r>
            <a:r>
              <a:rPr lang="en-US" sz="28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8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вкус:</a:t>
            </a:r>
          </a:p>
          <a:p>
            <a:pPr marL="514350" indent="-514350" fontAlgn="auto">
              <a:spcAft>
                <a:spcPts val="0"/>
              </a:spcAft>
              <a:buFont typeface="Wingdings 2"/>
              <a:buNone/>
              <a:defRPr/>
            </a:pPr>
            <a:endParaRPr lang="ru-RU" sz="2800" b="1" i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«Какой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какая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какое?»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«Какого цвета?»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«Какой на вкус?»</a:t>
            </a:r>
          </a:p>
          <a:p>
            <a:pPr marL="514350" indent="-51435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«Письмо с ошибками»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643306" y="2357430"/>
            <a:ext cx="4889752" cy="35481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364</TotalTime>
  <Words>1044</Words>
  <Application>Microsoft Office PowerPoint</Application>
  <PresentationFormat>Экран (4:3)</PresentationFormat>
  <Paragraphs>165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Трек</vt:lpstr>
      <vt:lpstr>                                  Муниципальное автономное  дошкольное образовательное учреждение                                                           детский сад №1 станицы Павловской    Методическое объединение  для учителей-логопедов по теме: «Методы и приемы учителя-логопеда по совершенствованию и коррекции грамматического строя речи.»   Тема: «Развитие речевых возможностей детей старшего дошкольного возраста с грамматическими нарушениями через использование дидактических игр»                                      Выполнила учитель-логопед МАДОУ детский сад №1                                     Остапенко Фаина Васильевна</vt:lpstr>
      <vt:lpstr>Классики об игре</vt:lpstr>
      <vt:lpstr>Актуальность проблемы</vt:lpstr>
      <vt:lpstr>Цель:  развитие речевых возможностей детей старшего дошкольного возраста с грамматическими нарушениями через использование  дидактических игр.</vt:lpstr>
      <vt:lpstr>Методы работы</vt:lpstr>
      <vt:lpstr>Структурные элементы дидактической игры:</vt:lpstr>
      <vt:lpstr>Принципы дидактической игры:</vt:lpstr>
      <vt:lpstr>Подбор дидактических игр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Выводы: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Дидактическая игра как средство формирования лексико-грамматических категорий у детей с онр старшего дошкольного возраста                         Сапарова Елена николаевна учитель-логопед Мбдоу Детский сад комбинированного вида № 271  г. Нижний новгород</dc:title>
  <cp:lastModifiedBy>Sasha</cp:lastModifiedBy>
  <cp:revision>101</cp:revision>
  <dcterms:modified xsi:type="dcterms:W3CDTF">2018-01-19T04:57:50Z</dcterms:modified>
</cp:coreProperties>
</file>