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68" r:id="rId15"/>
    <p:sldId id="269" r:id="rId16"/>
    <p:sldId id="274" r:id="rId17"/>
    <p:sldId id="270" r:id="rId18"/>
    <p:sldId id="277" r:id="rId19"/>
    <p:sldId id="272" r:id="rId20"/>
    <p:sldId id="273" r:id="rId21"/>
    <p:sldId id="271" r:id="rId22"/>
    <p:sldId id="275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020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6546DB-DC8D-4819-8354-B391BFA0C06E}" type="datetimeFigureOut">
              <a:rPr lang="ru-RU" smtClean="0"/>
              <a:pPr/>
              <a:t>05.01.2018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13023B-76EC-4123-9F75-744FA27A6DA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gif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«Приёмы работы при </a:t>
            </a:r>
            <a:r>
              <a:rPr lang="ru-RU" dirty="0" err="1" smtClean="0"/>
              <a:t>аграмматической</a:t>
            </a:r>
            <a:r>
              <a:rPr lang="ru-RU" dirty="0" smtClean="0"/>
              <a:t>  </a:t>
            </a:r>
            <a:r>
              <a:rPr lang="ru-RU" dirty="0" err="1" smtClean="0"/>
              <a:t>дисграфии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Учитель-логопед Горб И.А.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Согласование имени прилагательного с именем существительным в роде, числе, падеже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Игра»Волшебники»</a:t>
            </a:r>
          </a:p>
          <a:p>
            <a:r>
              <a:rPr lang="ru-RU" sz="1800" dirty="0" smtClean="0"/>
              <a:t>Послушайте словосочетание. Словосочетание превратите в предложение. Подберите к слову-предмету подходящее по смыслу слово-признак.</a:t>
            </a:r>
          </a:p>
          <a:p>
            <a:r>
              <a:rPr lang="ru-RU" sz="1800" dirty="0" smtClean="0"/>
              <a:t>Образец: мак (какой?) красный мак. Цветёт красный мак.</a:t>
            </a:r>
          </a:p>
          <a:p>
            <a:r>
              <a:rPr lang="ru-RU" sz="1800" dirty="0" smtClean="0"/>
              <a:t>Цветёт мак. Цветут маки</a:t>
            </a:r>
          </a:p>
          <a:p>
            <a:r>
              <a:rPr lang="ru-RU" sz="1800" dirty="0" smtClean="0"/>
              <a:t>Бегает цыпл1нок.Бегают цыплята.</a:t>
            </a:r>
          </a:p>
          <a:p>
            <a:r>
              <a:rPr lang="ru-RU" sz="1800" dirty="0" smtClean="0"/>
              <a:t>Зреет помидор. Зреют помидоры.</a:t>
            </a:r>
          </a:p>
          <a:p>
            <a:r>
              <a:rPr lang="ru-RU" sz="1800" dirty="0" smtClean="0"/>
              <a:t>Созрел огурец. Созрели огурцы.</a:t>
            </a:r>
          </a:p>
          <a:p>
            <a:r>
              <a:rPr lang="ru-RU" sz="1800" dirty="0" smtClean="0"/>
              <a:t>Расцвела роза. Расцвели розы.</a:t>
            </a:r>
          </a:p>
          <a:p>
            <a:r>
              <a:rPr lang="ru-RU" sz="1800" dirty="0" smtClean="0"/>
              <a:t>Растёт берёза. Растут берёзы</a:t>
            </a:r>
            <a:endParaRPr lang="ru-RU" sz="1800" dirty="0"/>
          </a:p>
        </p:txBody>
      </p:sp>
      <p:pic>
        <p:nvPicPr>
          <p:cNvPr id="4" name="Рисунок 3" descr="C2K5mhyZMh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3214686"/>
            <a:ext cx="2143172" cy="32147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Работа над предложением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/>
              <a:t>Подберите слова так, чтобы получилось предложение.</a:t>
            </a:r>
          </a:p>
          <a:p>
            <a:endParaRPr lang="ru-RU" sz="1800" dirty="0" smtClean="0"/>
          </a:p>
          <a:p>
            <a:r>
              <a:rPr lang="ru-RU" sz="2000" dirty="0" smtClean="0"/>
              <a:t>Корова                                                                          лает.</a:t>
            </a:r>
          </a:p>
          <a:p>
            <a:r>
              <a:rPr lang="ru-RU" sz="2000" dirty="0" smtClean="0"/>
              <a:t>Утка                                                                              мычит.</a:t>
            </a:r>
          </a:p>
          <a:p>
            <a:r>
              <a:rPr lang="ru-RU" sz="2000" dirty="0" smtClean="0"/>
              <a:t>Собака                                                                          крякает.</a:t>
            </a:r>
          </a:p>
          <a:p>
            <a:r>
              <a:rPr lang="ru-RU" sz="2000" dirty="0" smtClean="0"/>
              <a:t>Кошка                                                                          хрюкает.</a:t>
            </a:r>
          </a:p>
          <a:p>
            <a:r>
              <a:rPr lang="ru-RU" sz="2000" dirty="0" smtClean="0"/>
              <a:t>Свинья                                                                         квакает.</a:t>
            </a:r>
          </a:p>
          <a:p>
            <a:r>
              <a:rPr lang="ru-RU" sz="2000" dirty="0" smtClean="0"/>
              <a:t>Лягушка                                                                      пищит.</a:t>
            </a:r>
          </a:p>
          <a:p>
            <a:r>
              <a:rPr lang="ru-RU" sz="2000" dirty="0" smtClean="0"/>
              <a:t>Мышь                                                                          мяукает.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Закончи предложения</a:t>
            </a:r>
          </a:p>
          <a:p>
            <a:r>
              <a:rPr lang="ru-RU" dirty="0" smtClean="0"/>
              <a:t>Дети надели тёплую одежду, потому что…………</a:t>
            </a:r>
          </a:p>
          <a:p>
            <a:r>
              <a:rPr lang="ru-RU" dirty="0" smtClean="0"/>
              <a:t>Листья опадают с деревьев, потому что……….</a:t>
            </a:r>
          </a:p>
          <a:p>
            <a:r>
              <a:rPr lang="ru-RU" dirty="0" smtClean="0"/>
              <a:t>Дети купаются, потому что…………</a:t>
            </a:r>
          </a:p>
          <a:p>
            <a:r>
              <a:rPr lang="ru-RU" dirty="0" smtClean="0"/>
              <a:t>Дети идут с зонтами, потому что………..</a:t>
            </a:r>
            <a:endParaRPr lang="ru-RU" dirty="0"/>
          </a:p>
        </p:txBody>
      </p:sp>
      <p:pic>
        <p:nvPicPr>
          <p:cNvPr id="4" name="Рисунок 3" descr="fd1680e855f338ce9e3fb0e63fba8c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4357694"/>
            <a:ext cx="8128000" cy="209390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В каждой паре предложений указать правильное и неправильное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Взошло солнце ,потому что стало тепло.</a:t>
            </a:r>
          </a:p>
          <a:p>
            <a:r>
              <a:rPr lang="ru-RU" dirty="0" smtClean="0"/>
              <a:t>Стало тепло, потому что взошло солнце.</a:t>
            </a:r>
          </a:p>
          <a:p>
            <a:endParaRPr lang="ru-RU" dirty="0" smtClean="0"/>
          </a:p>
          <a:p>
            <a:r>
              <a:rPr lang="ru-RU" dirty="0" smtClean="0"/>
              <a:t>У Кати был день рожденья, потому что ей подарили куклу.</a:t>
            </a:r>
          </a:p>
          <a:p>
            <a:r>
              <a:rPr lang="ru-RU" dirty="0" smtClean="0"/>
              <a:t>Кате подарили куклу, потому что у неё был день рождения.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Работа над предложение</a:t>
            </a:r>
            <a:r>
              <a:rPr lang="ru-RU" sz="4800" dirty="0" smtClean="0"/>
              <a:t>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Восстанови и запиши предложения.</a:t>
            </a:r>
          </a:p>
          <a:p>
            <a:r>
              <a:rPr lang="ru-RU" dirty="0" smtClean="0"/>
              <a:t>1. а) кошка ,серую,  ловит, мышку</a:t>
            </a:r>
          </a:p>
          <a:p>
            <a:r>
              <a:rPr lang="ru-RU" dirty="0" smtClean="0"/>
              <a:t>    б)кошка, серая, ловит, мышку</a:t>
            </a:r>
          </a:p>
          <a:p>
            <a:r>
              <a:rPr lang="ru-RU" dirty="0" smtClean="0"/>
              <a:t>2.а) медведь, по, белый, льдине, идёт</a:t>
            </a:r>
          </a:p>
          <a:p>
            <a:r>
              <a:rPr lang="ru-RU" dirty="0" smtClean="0"/>
              <a:t>   б)медведь, по, белой, льдине, идёт</a:t>
            </a:r>
          </a:p>
          <a:p>
            <a:r>
              <a:rPr lang="ru-RU" dirty="0" smtClean="0"/>
              <a:t>3.а)кит, морю ,по, плывёт ,синий</a:t>
            </a:r>
          </a:p>
          <a:p>
            <a:r>
              <a:rPr lang="ru-RU" dirty="0" smtClean="0"/>
              <a:t>   б)кит, морю ,по, плывёт, синему</a:t>
            </a:r>
          </a:p>
          <a:p>
            <a:r>
              <a:rPr lang="ru-RU" dirty="0" smtClean="0"/>
              <a:t>4.а)лужайке, кузнечик, зелёный, по ,прыгал</a:t>
            </a:r>
          </a:p>
          <a:p>
            <a:r>
              <a:rPr lang="ru-RU" dirty="0" smtClean="0"/>
              <a:t>   б)лужайке, кузнечик, зелёной, по, прыгал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Восстанови и запиши предложение.</a:t>
            </a:r>
          </a:p>
          <a:p>
            <a:r>
              <a:rPr lang="ru-RU" dirty="0" smtClean="0"/>
              <a:t>1.Жёлтыецыплятаищутчервей.</a:t>
            </a:r>
          </a:p>
          <a:p>
            <a:r>
              <a:rPr lang="ru-RU" dirty="0" smtClean="0"/>
              <a:t>2.Кошкаловитмышей</a:t>
            </a:r>
          </a:p>
          <a:p>
            <a:r>
              <a:rPr lang="ru-RU" smtClean="0"/>
              <a:t>3.Курыклюютпшено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4.Медведьестмалину.</a:t>
            </a:r>
          </a:p>
          <a:p>
            <a:r>
              <a:rPr lang="ru-RU" dirty="0" smtClean="0"/>
              <a:t>5.Лисапоймаласороку.</a:t>
            </a:r>
          </a:p>
          <a:p>
            <a:r>
              <a:rPr lang="ru-RU" dirty="0" smtClean="0"/>
              <a:t>6.Лягушкасъелакомара.</a:t>
            </a:r>
          </a:p>
          <a:p>
            <a:r>
              <a:rPr lang="ru-RU" dirty="0" smtClean="0"/>
              <a:t>7.Гусеницапроелаяблоко.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Помоги </a:t>
            </a:r>
            <a:r>
              <a:rPr lang="ru-RU" b="1" i="1" dirty="0" err="1" smtClean="0"/>
              <a:t>чебурашке</a:t>
            </a:r>
            <a:r>
              <a:rPr lang="ru-RU" b="1" i="1" dirty="0" smtClean="0"/>
              <a:t> выделить и записать предложения:</a:t>
            </a:r>
          </a:p>
          <a:p>
            <a:endParaRPr lang="ru-RU" dirty="0" smtClean="0"/>
          </a:p>
          <a:p>
            <a:r>
              <a:rPr lang="ru-RU" sz="2900" dirty="0" smtClean="0"/>
              <a:t>1.вапролдэкороваблоавжкеёткжуёткенгшщзхсеноцукен.</a:t>
            </a:r>
          </a:p>
          <a:p>
            <a:endParaRPr lang="ru-RU" sz="2900" dirty="0" smtClean="0"/>
          </a:p>
          <a:p>
            <a:r>
              <a:rPr lang="ru-RU" sz="2900" dirty="0" smtClean="0"/>
              <a:t>2.рьбюжкеитьчмававлошадиифывапроллдлюбятболдовёссмит.</a:t>
            </a:r>
          </a:p>
          <a:p>
            <a:endParaRPr lang="ru-RU" sz="2900" dirty="0" smtClean="0"/>
          </a:p>
          <a:p>
            <a:r>
              <a:rPr lang="ru-RU" sz="2900" dirty="0" smtClean="0"/>
              <a:t>3.гнекуцуравпробелкафыпробгрызётщакутролорехиюдождпмит.                                                                                            </a:t>
            </a:r>
          </a:p>
          <a:p>
            <a:endParaRPr lang="ru-RU" sz="29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</a:t>
            </a:r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3967566"/>
            <a:ext cx="1990725" cy="26761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Восстанови предложение, вставляя подходящее по смыслу слова:</a:t>
            </a:r>
          </a:p>
          <a:p>
            <a:r>
              <a:rPr lang="ru-RU" sz="2000" dirty="0" smtClean="0"/>
              <a:t>1. а)Андрей--------                   в музыкальной школе   (учиться                  </a:t>
            </a:r>
          </a:p>
          <a:p>
            <a:r>
              <a:rPr lang="ru-RU" sz="2000" dirty="0" smtClean="0"/>
              <a:t>   б)Андрею нравится----      в музыкальной школе    (учится </a:t>
            </a:r>
          </a:p>
          <a:p>
            <a:endParaRPr lang="ru-RU" sz="2000" dirty="0" smtClean="0"/>
          </a:p>
          <a:p>
            <a:r>
              <a:rPr lang="ru-RU" sz="2000" dirty="0" smtClean="0"/>
              <a:t>2.а)Вася сейчас-------             с горы                             (скатиться</a:t>
            </a:r>
          </a:p>
          <a:p>
            <a:r>
              <a:rPr lang="ru-RU" sz="2000" dirty="0" smtClean="0"/>
              <a:t>   б)Васе нужно быстро---     с горы                             (скатится</a:t>
            </a:r>
          </a:p>
          <a:p>
            <a:endParaRPr lang="ru-RU" sz="2000" dirty="0" smtClean="0"/>
          </a:p>
          <a:p>
            <a:r>
              <a:rPr lang="ru-RU" sz="2000" dirty="0" smtClean="0"/>
              <a:t>3. а)Малыши--------               темноты                         (боятся</a:t>
            </a:r>
          </a:p>
          <a:p>
            <a:r>
              <a:rPr lang="ru-RU" sz="2000" dirty="0" smtClean="0"/>
              <a:t>    б)Малышам не </a:t>
            </a:r>
            <a:r>
              <a:rPr lang="ru-RU" sz="2000" dirty="0" err="1" smtClean="0"/>
              <a:t>следует-------темноты</a:t>
            </a:r>
            <a:r>
              <a:rPr lang="ru-RU" sz="2000" dirty="0" smtClean="0"/>
              <a:t>                   (бояться</a:t>
            </a: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Работа над предложением, </a:t>
            </a:r>
            <a:br>
              <a:rPr lang="ru-RU" sz="3600" b="1" dirty="0" smtClean="0"/>
            </a:br>
            <a:r>
              <a:rPr lang="ru-RU" sz="3600" b="1" dirty="0" smtClean="0"/>
              <a:t>обогащение словарного запаса.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Данные ниже предложения распространить, используя словосочетания из скобок.</a:t>
            </a:r>
          </a:p>
          <a:p>
            <a:endParaRPr lang="ru-RU" dirty="0" smtClean="0"/>
          </a:p>
          <a:p>
            <a:r>
              <a:rPr lang="ru-RU" dirty="0" smtClean="0"/>
              <a:t>1. Лес наполнен пением(лес весенний, пением птичьим)</a:t>
            </a:r>
          </a:p>
          <a:p>
            <a:r>
              <a:rPr lang="ru-RU" dirty="0" smtClean="0"/>
              <a:t>2. С высоты тайга кажется морем( с высоты самолёта, морем огромным).</a:t>
            </a:r>
          </a:p>
          <a:p>
            <a:r>
              <a:rPr lang="ru-RU" dirty="0" smtClean="0"/>
              <a:t>3.Стая уток поднялась из зарослей (</a:t>
            </a:r>
            <a:r>
              <a:rPr lang="ru-RU" dirty="0" err="1" smtClean="0"/>
              <a:t>зарослей</a:t>
            </a:r>
            <a:r>
              <a:rPr lang="ru-RU" dirty="0" smtClean="0"/>
              <a:t> камыша).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Игра «Шифровальщик»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Расшифруйте фразы, используя ключ-алфавит.</a:t>
            </a:r>
          </a:p>
          <a:p>
            <a:r>
              <a:rPr lang="ru-RU" dirty="0" smtClean="0"/>
              <a:t>Пословицы и поговорки о пользе учения</a:t>
            </a:r>
          </a:p>
          <a:p>
            <a:r>
              <a:rPr lang="ru-RU" dirty="0" smtClean="0"/>
              <a:t>1.    </a:t>
            </a:r>
            <a:r>
              <a:rPr lang="ru-RU" b="1" u="sng" dirty="0" smtClean="0"/>
              <a:t>15,6</a:t>
            </a:r>
            <a:r>
              <a:rPr lang="ru-RU" b="1" dirty="0" smtClean="0"/>
              <a:t>      </a:t>
            </a:r>
            <a:r>
              <a:rPr lang="ru-RU" b="1" u="sng" dirty="0" smtClean="0"/>
              <a:t>17,6,18,16,14</a:t>
            </a:r>
            <a:r>
              <a:rPr lang="ru-RU" b="1" dirty="0" smtClean="0"/>
              <a:t>    </a:t>
            </a:r>
            <a:r>
              <a:rPr lang="ru-RU" b="1" u="sng" dirty="0" smtClean="0"/>
              <a:t>17,10,26,21,2</a:t>
            </a:r>
            <a:r>
              <a:rPr lang="ru-RU" b="1" dirty="0" smtClean="0"/>
              <a:t>0    </a:t>
            </a:r>
            <a:r>
              <a:rPr lang="ru-RU" b="1" u="sng" dirty="0" smtClean="0"/>
              <a:t>21,14,16,14</a:t>
            </a:r>
          </a:p>
          <a:p>
            <a:endParaRPr lang="ru-RU" u="sng" dirty="0" smtClean="0"/>
          </a:p>
          <a:p>
            <a:r>
              <a:rPr lang="ru-RU" dirty="0" smtClean="0"/>
              <a:t>2.  </a:t>
            </a:r>
            <a:r>
              <a:rPr lang="ru-RU" b="1" u="sng" dirty="0" smtClean="0"/>
              <a:t>12,20,16</a:t>
            </a:r>
            <a:r>
              <a:rPr lang="ru-RU" b="1" dirty="0" smtClean="0"/>
              <a:t>  </a:t>
            </a:r>
            <a:r>
              <a:rPr lang="ru-RU" b="1" u="sng" dirty="0" smtClean="0"/>
              <a:t>4,18,1,14,16,20,6</a:t>
            </a:r>
            <a:r>
              <a:rPr lang="ru-RU" b="1" dirty="0" smtClean="0"/>
              <a:t>  </a:t>
            </a:r>
            <a:r>
              <a:rPr lang="ru-RU" b="1" u="sng" dirty="0" smtClean="0"/>
              <a:t>4,16,18,1,9,5</a:t>
            </a:r>
            <a:r>
              <a:rPr lang="ru-RU" b="1" dirty="0" smtClean="0"/>
              <a:t>   </a:t>
            </a:r>
            <a:r>
              <a:rPr lang="ru-RU" b="1" u="sng" dirty="0" smtClean="0"/>
              <a:t>20,16,14,21</a:t>
            </a:r>
            <a:r>
              <a:rPr lang="ru-RU" b="1" dirty="0" smtClean="0"/>
              <a:t>  </a:t>
            </a:r>
          </a:p>
          <a:p>
            <a:r>
              <a:rPr lang="ru-RU" b="1" u="sng" dirty="0" smtClean="0"/>
              <a:t>15,6   </a:t>
            </a:r>
            <a:r>
              <a:rPr lang="ru-RU" b="1" dirty="0" smtClean="0"/>
              <a:t>     </a:t>
            </a:r>
            <a:r>
              <a:rPr lang="ru-RU" b="1" u="sng" dirty="0" smtClean="0"/>
              <a:t>17,18,16,17, 1,19,20,30.</a:t>
            </a:r>
          </a:p>
          <a:p>
            <a:endParaRPr lang="ru-RU" u="sng" dirty="0" smtClean="0"/>
          </a:p>
          <a:p>
            <a:r>
              <a:rPr lang="ru-RU" dirty="0" smtClean="0"/>
              <a:t>3.  </a:t>
            </a:r>
            <a:r>
              <a:rPr lang="ru-RU" b="1" u="sng" dirty="0" smtClean="0"/>
              <a:t>4,18,1,14,16,20,6</a:t>
            </a:r>
            <a:r>
              <a:rPr lang="ru-RU" b="1" dirty="0" smtClean="0"/>
              <a:t>   </a:t>
            </a:r>
            <a:r>
              <a:rPr lang="ru-RU" b="1" u="sng" dirty="0" smtClean="0"/>
              <a:t>21,25,10,20,30,19,33</a:t>
            </a:r>
            <a:r>
              <a:rPr lang="ru-RU" b="1" dirty="0" smtClean="0"/>
              <a:t>    </a:t>
            </a:r>
            <a:r>
              <a:rPr lang="ru-RU" b="1" u="sng" dirty="0" smtClean="0"/>
              <a:t>3,19,6,4,5,1 </a:t>
            </a:r>
          </a:p>
          <a:p>
            <a:r>
              <a:rPr lang="ru-RU" b="1" u="sng" dirty="0" smtClean="0"/>
              <a:t>17,18,10,4,16,5,10,20,19,33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>Типы ошибок при </a:t>
            </a:r>
            <a:r>
              <a:rPr lang="ru-RU" sz="5400" dirty="0" err="1" smtClean="0"/>
              <a:t>аграмматической</a:t>
            </a:r>
            <a:r>
              <a:rPr lang="ru-RU" sz="5400" dirty="0" smtClean="0"/>
              <a:t> </a:t>
            </a:r>
            <a:r>
              <a:rPr lang="ru-RU" sz="5400" dirty="0" err="1" smtClean="0"/>
              <a:t>дисграфии</a:t>
            </a:r>
            <a:r>
              <a:rPr lang="ru-RU" sz="5400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/>
              <a:t>1.Неправильное употребление падежных окончаний(ошибки бывают даже в простых формах)</a:t>
            </a:r>
          </a:p>
          <a:p>
            <a:pPr algn="just"/>
            <a:r>
              <a:rPr lang="ru-RU" sz="2800" dirty="0" smtClean="0"/>
              <a:t>2. Замена формы единственного числа имён существительных формой множественного числа и наоборот.</a:t>
            </a:r>
          </a:p>
          <a:p>
            <a:pPr algn="just"/>
            <a:r>
              <a:rPr lang="ru-RU" sz="2800" dirty="0" smtClean="0"/>
              <a:t>Ошибки согласования имён существительных с именами прилагательными в роде, числе, падеже</a:t>
            </a:r>
          </a:p>
          <a:p>
            <a:pPr algn="just"/>
            <a:r>
              <a:rPr lang="ru-RU" sz="2800" dirty="0" smtClean="0"/>
              <a:t>3.Ошибки согласования, управления в словосочетаниях, предложениях.</a:t>
            </a:r>
          </a:p>
          <a:p>
            <a:pPr algn="just"/>
            <a:r>
              <a:rPr lang="ru-RU" sz="2800" dirty="0" smtClean="0"/>
              <a:t>4.Пропуски и замены  предлогов.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/>
              <a:t>Ключ к пословицам и поговоркам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Алфавит</a:t>
            </a:r>
          </a:p>
          <a:p>
            <a:r>
              <a:rPr lang="ru-RU" sz="2000" dirty="0" smtClean="0"/>
              <a:t>А-1             К-12              Х-23</a:t>
            </a:r>
          </a:p>
          <a:p>
            <a:r>
              <a:rPr lang="ru-RU" sz="2000" dirty="0" smtClean="0"/>
              <a:t>Б-2             Л-13              Ц-24</a:t>
            </a:r>
          </a:p>
          <a:p>
            <a:r>
              <a:rPr lang="ru-RU" sz="2000" dirty="0" smtClean="0"/>
              <a:t>В-3             М-14             Ч-25</a:t>
            </a:r>
          </a:p>
          <a:p>
            <a:r>
              <a:rPr lang="ru-RU" sz="2000" dirty="0" smtClean="0"/>
              <a:t>Г-4             Н-15              Ш-26</a:t>
            </a:r>
          </a:p>
          <a:p>
            <a:r>
              <a:rPr lang="ru-RU" sz="2000" dirty="0" smtClean="0"/>
              <a:t>Д-5             О-16             Щ-27</a:t>
            </a:r>
          </a:p>
          <a:p>
            <a:r>
              <a:rPr lang="ru-RU" sz="2000" dirty="0" smtClean="0"/>
              <a:t>Е-6             П-17              Ъ-28</a:t>
            </a:r>
          </a:p>
          <a:p>
            <a:r>
              <a:rPr lang="ru-RU" sz="2000" dirty="0" smtClean="0"/>
              <a:t>Ё-7              Р-18              Ы-29</a:t>
            </a:r>
          </a:p>
          <a:p>
            <a:r>
              <a:rPr lang="ru-RU" sz="2000" dirty="0" smtClean="0"/>
              <a:t>Ж-8            С-19              Ь-30</a:t>
            </a:r>
          </a:p>
          <a:p>
            <a:r>
              <a:rPr lang="ru-RU" sz="2000" dirty="0" smtClean="0"/>
              <a:t>З-9              Т-20             Э-31</a:t>
            </a:r>
          </a:p>
          <a:p>
            <a:r>
              <a:rPr lang="ru-RU" sz="2000" dirty="0" smtClean="0"/>
              <a:t>И-10             У-21             Ю-32</a:t>
            </a:r>
          </a:p>
          <a:p>
            <a:r>
              <a:rPr lang="ru-RU" sz="2000" dirty="0" smtClean="0"/>
              <a:t>Й-11             Ф-22              Я-33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Работа над предложением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Определите границы предложений, запишите их и озаглавьте тексты.</a:t>
            </a:r>
          </a:p>
          <a:p>
            <a:endParaRPr lang="ru-RU" dirty="0" smtClean="0"/>
          </a:p>
          <a:p>
            <a:r>
              <a:rPr lang="ru-RU" dirty="0" smtClean="0"/>
              <a:t>1.Наступила зима Мише купили санки он очень рад санки быстро катят с горки Миша машет руками санки перевернулись мальчик упал в снег ему весело.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2.У Вовы вчера был день рождения мама подарила сыну машинку папа купил коньки друзья принесли новую книгу мальчик рад подаркам все вместе пили чай с тортом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Работа над текстом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Расставь предложения по порядку так, чтобы получился рассказ.</a:t>
            </a:r>
          </a:p>
          <a:p>
            <a:r>
              <a:rPr lang="ru-RU" dirty="0" smtClean="0"/>
              <a:t>              Весело детворе!</a:t>
            </a:r>
          </a:p>
          <a:p>
            <a:r>
              <a:rPr lang="ru-RU" dirty="0" smtClean="0"/>
              <a:t>              Вниз под горку мчатся лыжники.</a:t>
            </a:r>
          </a:p>
          <a:p>
            <a:r>
              <a:rPr lang="ru-RU" dirty="0" smtClean="0"/>
              <a:t>              Другие дети лепят снеговика.</a:t>
            </a:r>
          </a:p>
          <a:p>
            <a:pPr>
              <a:buNone/>
            </a:pPr>
            <a:r>
              <a:rPr lang="ru-RU" dirty="0" smtClean="0"/>
              <a:t>                 Наступила зима.</a:t>
            </a:r>
          </a:p>
          <a:p>
            <a:r>
              <a:rPr lang="ru-RU" dirty="0" smtClean="0"/>
              <a:t>              Некоторые дети катаются на коньках.</a:t>
            </a:r>
          </a:p>
          <a:p>
            <a:r>
              <a:rPr lang="ru-RU" dirty="0" smtClean="0"/>
              <a:t>              В небе ярко светит солнце</a:t>
            </a:r>
          </a:p>
          <a:p>
            <a:pPr>
              <a:buNone/>
            </a:pPr>
            <a:r>
              <a:rPr lang="ru-RU" dirty="0" smtClean="0"/>
              <a:t>.                                                                              </a:t>
            </a:r>
          </a:p>
          <a:p>
            <a:r>
              <a:rPr lang="ru-RU" dirty="0" smtClean="0"/>
              <a:t>                                                  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857224" y="2786058"/>
            <a:ext cx="91440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57224" y="4929198"/>
            <a:ext cx="91440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57224" y="3714752"/>
            <a:ext cx="91440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57224" y="3286124"/>
            <a:ext cx="91440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57224" y="4572008"/>
            <a:ext cx="91440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57224" y="4143380"/>
            <a:ext cx="91440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img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4929198"/>
            <a:ext cx="1714512" cy="1285884"/>
          </a:xfrm>
          <a:prstGeom prst="rect">
            <a:avLst/>
          </a:prstGeom>
        </p:spPr>
      </p:pic>
      <p:pic>
        <p:nvPicPr>
          <p:cNvPr id="18" name="Рисунок 17" descr="img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8978" y="5081598"/>
            <a:ext cx="1714512" cy="1285884"/>
          </a:xfrm>
          <a:prstGeom prst="rect">
            <a:avLst/>
          </a:prstGeom>
        </p:spPr>
      </p:pic>
      <p:pic>
        <p:nvPicPr>
          <p:cNvPr id="19" name="Рисунок 18" descr="img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5000636"/>
            <a:ext cx="1714512" cy="12858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Работа над текстом</a:t>
            </a:r>
            <a:br>
              <a:rPr lang="ru-RU" sz="3200" b="1" dirty="0" smtClean="0"/>
            </a:br>
            <a:r>
              <a:rPr lang="ru-RU" sz="3200" b="1" dirty="0" smtClean="0"/>
              <a:t>Последовательный пересказ с опорой на вопросы.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Муравей.</a:t>
            </a:r>
          </a:p>
          <a:p>
            <a:r>
              <a:rPr lang="ru-RU" dirty="0" smtClean="0"/>
              <a:t>Муравей нашёл большое зерно. Он не мог тащить его один. Муравей позвал на помощь товарищей. Вместе муравьи легко притащили зерно в муравейник.</a:t>
            </a:r>
          </a:p>
          <a:p>
            <a:r>
              <a:rPr lang="ru-RU" sz="2000" dirty="0" smtClean="0"/>
              <a:t>Вопросы: Что нашёл муравей? Что не мог сделать муравей? Кого позвал на помощь муравей? Что сделали муравьи? Почему им было легко? Всегда ли вы помогаете друг другу?   </a:t>
            </a:r>
            <a:endParaRPr lang="ru-RU" sz="2000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28" y="5048250"/>
            <a:ext cx="2643238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Работа над словообразованием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389120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1. «ЭХО» (ВОЛЧИЙ) УРОВЕНЬ СЛОВОСОЧЕТАНИЯ </a:t>
            </a:r>
          </a:p>
          <a:p>
            <a:r>
              <a:rPr lang="ru-RU" sz="1400" b="1" dirty="0" smtClean="0"/>
              <a:t>Логово  волчье логово           Нюх — волчий нюх                     Клык — волчий клык </a:t>
            </a:r>
          </a:p>
          <a:p>
            <a:r>
              <a:rPr lang="ru-RU" sz="1400" b="1" dirty="0" smtClean="0"/>
              <a:t>Хвост — волчий хвост           Глаза — волчьи глаза                   Запах — волчий запах </a:t>
            </a:r>
          </a:p>
          <a:p>
            <a:r>
              <a:rPr lang="ru-RU" sz="1400" b="1" dirty="0" smtClean="0"/>
              <a:t>Нос — волчий нос                   Уши — волчьи уши                     Морда — волчья морда </a:t>
            </a:r>
          </a:p>
          <a:p>
            <a:r>
              <a:rPr lang="ru-RU" sz="1400" b="1" dirty="0" smtClean="0"/>
              <a:t>Лапа — волчья лапа               Пасть — волчья пасть                 Добыча — волчья добыча </a:t>
            </a:r>
          </a:p>
          <a:p>
            <a:pPr>
              <a:buNone/>
            </a:pPr>
            <a:r>
              <a:rPr lang="ru-RU" sz="1400" b="1" dirty="0" smtClean="0"/>
              <a:t>      Лапы — волчьи лапы             Стая — волчья стая                     Вой — волчий вой                                  </a:t>
            </a:r>
          </a:p>
          <a:p>
            <a:pPr>
              <a:buNone/>
            </a:pPr>
            <a:r>
              <a:rPr lang="ru-RU" sz="1400" b="1" dirty="0" smtClean="0"/>
              <a:t>     Капкан — волчий капкан       Повадки — волчьи повадки     Аппетит — волчий аппетит </a:t>
            </a:r>
          </a:p>
          <a:p>
            <a:pPr>
              <a:buNone/>
            </a:pPr>
            <a:r>
              <a:rPr lang="ru-RU" sz="1400" b="1" dirty="0" smtClean="0"/>
              <a:t>     След — волчий след                Слёзы — волчьи слёзы              Когти — волчьи когти </a:t>
            </a:r>
          </a:p>
          <a:p>
            <a:pPr>
              <a:buNone/>
            </a:pPr>
            <a:r>
              <a:rPr lang="ru-RU" sz="1400" b="1" dirty="0" smtClean="0"/>
              <a:t>     Шкура — волчья шкура           Шерсть — волчья шерсть         Ягоды — волчьи ягоды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pic>
        <p:nvPicPr>
          <p:cNvPr id="9" name="Рисунок 8" descr="волк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4572008"/>
            <a:ext cx="3143272" cy="201452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1847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Работа над словообразованием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FF0000"/>
                </a:solidFill>
              </a:rPr>
              <a:t>Игра: «НАЗОВИ ПРОФЕССИЮ, ЧЕРТЫ ХАРАКТЕРА, ЗАНЯТИЯ</a:t>
            </a:r>
            <a:r>
              <a:rPr lang="ru-RU" sz="1800" dirty="0" smtClean="0"/>
              <a:t>» </a:t>
            </a:r>
          </a:p>
          <a:p>
            <a:r>
              <a:rPr lang="ru-RU" sz="1800" dirty="0" smtClean="0"/>
              <a:t>Строит — строитель </a:t>
            </a:r>
          </a:p>
          <a:p>
            <a:r>
              <a:rPr lang="ru-RU" sz="1800" dirty="0" smtClean="0"/>
              <a:t>Пишет книги — писатель</a:t>
            </a:r>
          </a:p>
          <a:p>
            <a:r>
              <a:rPr lang="ru-RU" sz="1800" dirty="0" smtClean="0"/>
              <a:t> Спасает — спасатель </a:t>
            </a:r>
          </a:p>
          <a:p>
            <a:r>
              <a:rPr lang="ru-RU" sz="1800" dirty="0" smtClean="0"/>
              <a:t>Водит машину — водитель </a:t>
            </a:r>
          </a:p>
          <a:p>
            <a:r>
              <a:rPr lang="ru-RU" sz="1800" dirty="0" smtClean="0"/>
              <a:t>Изобретает — изобретатель </a:t>
            </a:r>
          </a:p>
          <a:p>
            <a:r>
              <a:rPr lang="ru-RU" sz="1800" dirty="0" smtClean="0"/>
              <a:t>Испытывает самолёты — испытатель </a:t>
            </a:r>
          </a:p>
          <a:p>
            <a:r>
              <a:rPr lang="ru-RU" sz="1800" dirty="0" smtClean="0"/>
              <a:t>Оформляет — оформитель </a:t>
            </a:r>
          </a:p>
          <a:p>
            <a:r>
              <a:rPr lang="ru-RU" sz="1800" dirty="0" smtClean="0"/>
              <a:t>Посещает — посетитель </a:t>
            </a:r>
          </a:p>
          <a:p>
            <a:r>
              <a:rPr lang="ru-RU" sz="1800" dirty="0" smtClean="0"/>
              <a:t>Покупает — покупатель </a:t>
            </a:r>
          </a:p>
          <a:p>
            <a:r>
              <a:rPr lang="ru-RU" sz="1800" dirty="0" smtClean="0"/>
              <a:t>Наблюдает — наблюдатель </a:t>
            </a:r>
          </a:p>
          <a:p>
            <a:r>
              <a:rPr lang="ru-RU" sz="1800" dirty="0" smtClean="0"/>
              <a:t>Учит в школе — учитель </a:t>
            </a:r>
          </a:p>
          <a:p>
            <a:r>
              <a:rPr lang="ru-RU" sz="1800" dirty="0" smtClean="0"/>
              <a:t> Воспитывает детей — воспитатель</a:t>
            </a:r>
            <a:endParaRPr lang="ru-RU" sz="1800" dirty="0"/>
          </a:p>
        </p:txBody>
      </p:sp>
      <p:pic>
        <p:nvPicPr>
          <p:cNvPr id="5" name="Рисунок 4" descr="d2ae913b78c8beb663473f74e66396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2428868"/>
            <a:ext cx="3714776" cy="39290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Работа над словообразованием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ИГРА  «Назови  детёнышей»</a:t>
            </a:r>
          </a:p>
          <a:p>
            <a:r>
              <a:rPr lang="ru-RU" sz="1800" dirty="0" smtClean="0"/>
              <a:t>У льва — львёнок — львята </a:t>
            </a:r>
          </a:p>
          <a:p>
            <a:r>
              <a:rPr lang="ru-RU" sz="1800" dirty="0" smtClean="0"/>
              <a:t>У лисы — лисёнок — лисята </a:t>
            </a:r>
          </a:p>
          <a:p>
            <a:r>
              <a:rPr lang="ru-RU" sz="1800" dirty="0" smtClean="0"/>
              <a:t>У лягушки — лягушонок — лягушата </a:t>
            </a:r>
          </a:p>
          <a:p>
            <a:r>
              <a:rPr lang="ru-RU" sz="1800" dirty="0" smtClean="0"/>
              <a:t>У лебедя- лебедёнок — лебедята </a:t>
            </a:r>
          </a:p>
          <a:p>
            <a:r>
              <a:rPr lang="ru-RU" sz="1800" dirty="0" smtClean="0"/>
              <a:t>У козы — козлёнок — козлята </a:t>
            </a:r>
          </a:p>
          <a:p>
            <a:r>
              <a:rPr lang="ru-RU" sz="1800" dirty="0" smtClean="0"/>
              <a:t>У оленя — оленёнок — оленята</a:t>
            </a:r>
          </a:p>
          <a:p>
            <a:r>
              <a:rPr lang="ru-RU" sz="1800" dirty="0" smtClean="0"/>
              <a:t> У тюленя — тюленёнок — тюленята </a:t>
            </a:r>
          </a:p>
          <a:p>
            <a:r>
              <a:rPr lang="ru-RU" sz="1800" dirty="0" smtClean="0"/>
              <a:t>У коровы — телёнок — телята </a:t>
            </a:r>
          </a:p>
          <a:p>
            <a:r>
              <a:rPr lang="ru-RU" sz="1800" dirty="0" smtClean="0"/>
              <a:t>У </a:t>
            </a:r>
            <a:r>
              <a:rPr lang="ru-RU" sz="1800" dirty="0" err="1" smtClean="0"/>
              <a:t>осла</a:t>
            </a:r>
            <a:r>
              <a:rPr lang="ru-RU" sz="1800" dirty="0" smtClean="0"/>
              <a:t> — ослёнок — ослята </a:t>
            </a:r>
          </a:p>
          <a:p>
            <a:r>
              <a:rPr lang="ru-RU" sz="1800" dirty="0" smtClean="0"/>
              <a:t>У курицы — цыплёнок — цыплята </a:t>
            </a:r>
          </a:p>
          <a:p>
            <a:r>
              <a:rPr lang="ru-RU" sz="1800" dirty="0" smtClean="0"/>
              <a:t>У кролика — крольчонок — крольчата </a:t>
            </a:r>
          </a:p>
          <a:p>
            <a:r>
              <a:rPr lang="ru-RU" sz="1800" dirty="0" smtClean="0"/>
              <a:t>У белки — бельчонок — бельчата </a:t>
            </a:r>
          </a:p>
          <a:p>
            <a:endParaRPr lang="ru-RU" sz="1800" dirty="0"/>
          </a:p>
        </p:txBody>
      </p:sp>
      <p:pic>
        <p:nvPicPr>
          <p:cNvPr id="15" name="Рисунок 14" descr="420.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857364"/>
            <a:ext cx="1571636" cy="1285884"/>
          </a:xfrm>
          <a:prstGeom prst="rect">
            <a:avLst/>
          </a:prstGeom>
        </p:spPr>
      </p:pic>
      <p:pic>
        <p:nvPicPr>
          <p:cNvPr id="16" name="Рисунок 15" descr="1721326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857364"/>
            <a:ext cx="1214478" cy="1214446"/>
          </a:xfrm>
          <a:prstGeom prst="rect">
            <a:avLst/>
          </a:prstGeom>
        </p:spPr>
      </p:pic>
      <p:pic>
        <p:nvPicPr>
          <p:cNvPr id="17" name="Рисунок 16" descr="den_belkov_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143248"/>
            <a:ext cx="1643074" cy="947934"/>
          </a:xfrm>
          <a:prstGeom prst="rect">
            <a:avLst/>
          </a:prstGeom>
        </p:spPr>
      </p:pic>
      <p:pic>
        <p:nvPicPr>
          <p:cNvPr id="19" name="Рисунок 18" descr="i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071810"/>
            <a:ext cx="1504939" cy="1000132"/>
          </a:xfrm>
          <a:prstGeom prst="rect">
            <a:avLst/>
          </a:prstGeom>
        </p:spPr>
      </p:pic>
      <p:pic>
        <p:nvPicPr>
          <p:cNvPr id="20" name="Рисунок 19" descr="i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4876" y="4071941"/>
            <a:ext cx="1571636" cy="1201839"/>
          </a:xfrm>
          <a:prstGeom prst="rect">
            <a:avLst/>
          </a:prstGeom>
        </p:spPr>
      </p:pic>
      <p:pic>
        <p:nvPicPr>
          <p:cNvPr id="21" name="Рисунок 20" descr="i (3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6512" y="4071942"/>
            <a:ext cx="1357322" cy="1276954"/>
          </a:xfrm>
          <a:prstGeom prst="rect">
            <a:avLst/>
          </a:prstGeom>
        </p:spPr>
      </p:pic>
      <p:pic>
        <p:nvPicPr>
          <p:cNvPr id="22" name="Рисунок 21" descr="i (4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6314" y="5286388"/>
            <a:ext cx="1500198" cy="1238270"/>
          </a:xfrm>
          <a:prstGeom prst="rect">
            <a:avLst/>
          </a:prstGeom>
        </p:spPr>
      </p:pic>
      <p:pic>
        <p:nvPicPr>
          <p:cNvPr id="23" name="Рисунок 22" descr="i (5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86512" y="5357826"/>
            <a:ext cx="1333499" cy="1143008"/>
          </a:xfrm>
          <a:prstGeom prst="rect">
            <a:avLst/>
          </a:prstGeom>
        </p:spPr>
      </p:pic>
      <p:pic>
        <p:nvPicPr>
          <p:cNvPr id="24" name="Рисунок 23" descr="i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500958" y="1857364"/>
            <a:ext cx="1643042" cy="1214446"/>
          </a:xfrm>
          <a:prstGeom prst="rect">
            <a:avLst/>
          </a:prstGeom>
        </p:spPr>
      </p:pic>
      <p:pic>
        <p:nvPicPr>
          <p:cNvPr id="25" name="Рисунок 24" descr="prew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72396" y="5214950"/>
            <a:ext cx="1571604" cy="1285860"/>
          </a:xfrm>
          <a:prstGeom prst="rect">
            <a:avLst/>
          </a:prstGeom>
        </p:spPr>
      </p:pic>
      <p:pic>
        <p:nvPicPr>
          <p:cNvPr id="26" name="Рисунок 25" descr="wonderful-lion-african-lions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643834" y="4214818"/>
            <a:ext cx="1500166" cy="1214446"/>
          </a:xfrm>
          <a:prstGeom prst="rect">
            <a:avLst/>
          </a:prstGeom>
        </p:spPr>
      </p:pic>
      <p:pic>
        <p:nvPicPr>
          <p:cNvPr id="27" name="Рисунок 26" descr="254443_html_m47999eb6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643834" y="3143248"/>
            <a:ext cx="1500166" cy="10001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   Работа над согласованием</a:t>
            </a:r>
            <a:br>
              <a:rPr lang="ru-RU" sz="4800" dirty="0" smtClean="0">
                <a:solidFill>
                  <a:srgbClr val="FF000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 слов в «числе»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38608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Мишка-хвастунишка</a:t>
            </a:r>
          </a:p>
          <a:p>
            <a:r>
              <a:rPr lang="ru-RU" sz="7200" dirty="0" smtClean="0"/>
              <a:t>У меня есть коляска                                              А у меня есть много колясок</a:t>
            </a:r>
          </a:p>
          <a:p>
            <a:r>
              <a:rPr lang="ru-RU" sz="7200" dirty="0" smtClean="0"/>
              <a:t> У меня есть лягушка                                            А у меня есть много лягушат</a:t>
            </a:r>
          </a:p>
          <a:p>
            <a:r>
              <a:rPr lang="ru-RU" sz="7200" dirty="0" smtClean="0"/>
              <a:t> У меня есть лист                                                   А у меня есть много листов </a:t>
            </a:r>
          </a:p>
          <a:p>
            <a:r>
              <a:rPr lang="ru-RU" sz="7200" dirty="0" smtClean="0"/>
              <a:t>У меня есть  улитка                                               А у меня есть много улиток </a:t>
            </a:r>
          </a:p>
          <a:p>
            <a:r>
              <a:rPr lang="ru-RU" sz="7200" dirty="0" smtClean="0"/>
              <a:t>У меня есть линейка                                             А у меня есть много линеек </a:t>
            </a:r>
          </a:p>
          <a:p>
            <a:r>
              <a:rPr lang="ru-RU" sz="7200" dirty="0" smtClean="0"/>
              <a:t>У меня есть стул                                                     А у меня есть много стульев</a:t>
            </a:r>
          </a:p>
          <a:p>
            <a:r>
              <a:rPr lang="ru-RU" sz="7200" dirty="0" smtClean="0"/>
              <a:t>У меня есть   лента                                                А у меня есть много лент </a:t>
            </a:r>
          </a:p>
          <a:p>
            <a:r>
              <a:rPr lang="ru-RU" sz="7200" dirty="0" smtClean="0"/>
              <a:t>У меня есть билет                                                  А у меня есть много билет</a:t>
            </a:r>
          </a:p>
          <a:p>
            <a:r>
              <a:rPr lang="ru-RU" sz="7200" dirty="0" smtClean="0"/>
              <a:t>У меня есть лейка                                                  А у меня есть много леек </a:t>
            </a:r>
          </a:p>
          <a:p>
            <a:r>
              <a:rPr lang="ru-RU" sz="7200" dirty="0" smtClean="0"/>
              <a:t>У меня есть стул                                                     А у меня есть много стульев </a:t>
            </a:r>
          </a:p>
          <a:p>
            <a:r>
              <a:rPr lang="ru-RU" sz="7200" dirty="0" smtClean="0"/>
              <a:t>У меня есть колесо                                                 А у меня есть  много колёс</a:t>
            </a:r>
          </a:p>
          <a:p>
            <a:pPr>
              <a:buNone/>
            </a:pPr>
            <a:endParaRPr lang="ru-RU" sz="7200" dirty="0" smtClean="0"/>
          </a:p>
        </p:txBody>
      </p:sp>
      <p:pic>
        <p:nvPicPr>
          <p:cNvPr id="4" name="Рисунок 3" descr="aabf63f11c6b1b0e846081bc97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1928802"/>
            <a:ext cx="1893766" cy="32345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Управление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1800" b="1" dirty="0" smtClean="0"/>
              <a:t>ИЗМЕНЕНИЕ ПО ПАДЕЖАМ</a:t>
            </a:r>
            <a:endParaRPr lang="ru-RU" sz="1800" dirty="0" smtClean="0"/>
          </a:p>
          <a:p>
            <a:r>
              <a:rPr lang="ru-RU" sz="1800" b="1" dirty="0" smtClean="0"/>
              <a:t>СЛОВА, ОТВЕЧАЮЩИЕ НА ВОПРОСЫ  </a:t>
            </a:r>
            <a:r>
              <a:rPr lang="ru-RU" sz="1800" b="1" i="1" dirty="0" smtClean="0"/>
              <a:t>Кем?, Чем? </a:t>
            </a:r>
          </a:p>
          <a:p>
            <a:r>
              <a:rPr lang="ru-RU" sz="1800" b="1" dirty="0" smtClean="0"/>
              <a:t>(Творительный падеж)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Закончите предложения, отвечая на вопросы. Повторите предложения целиком.</a:t>
            </a:r>
          </a:p>
          <a:p>
            <a:pPr>
              <a:buNone/>
            </a:pPr>
            <a:r>
              <a:rPr lang="ru-RU" sz="1800" dirty="0" smtClean="0"/>
              <a:t>Лена машет (чем?) ……..         </a:t>
            </a:r>
          </a:p>
          <a:p>
            <a:pPr>
              <a:buNone/>
            </a:pPr>
            <a:r>
              <a:rPr lang="ru-RU" sz="1800" dirty="0" smtClean="0"/>
              <a:t>Лена машет(каким?)платком.</a:t>
            </a:r>
          </a:p>
          <a:p>
            <a:pPr>
              <a:buNone/>
            </a:pPr>
            <a:r>
              <a:rPr lang="ru-RU" sz="1800" dirty="0" smtClean="0"/>
              <a:t>Витя пишет (чем)……..</a:t>
            </a:r>
          </a:p>
          <a:p>
            <a:pPr>
              <a:buNone/>
            </a:pPr>
            <a:r>
              <a:rPr lang="ru-RU" sz="1800" dirty="0" smtClean="0"/>
              <a:t>Витя пишет (какой?) ручкой…..</a:t>
            </a:r>
          </a:p>
          <a:p>
            <a:pPr>
              <a:buNone/>
            </a:pPr>
            <a:r>
              <a:rPr lang="ru-RU" sz="1800" dirty="0" smtClean="0"/>
              <a:t>Папа копает(чем?)……</a:t>
            </a:r>
          </a:p>
          <a:p>
            <a:pPr>
              <a:buNone/>
            </a:pPr>
            <a:r>
              <a:rPr lang="ru-RU" sz="1800" dirty="0" smtClean="0"/>
              <a:t>Папа копает (какой? ) лопатой</a:t>
            </a:r>
          </a:p>
          <a:p>
            <a:pPr>
              <a:buNone/>
            </a:pPr>
            <a:r>
              <a:rPr lang="ru-RU" sz="1800" dirty="0" smtClean="0"/>
              <a:t>Дедушка пилит(чем?)…….</a:t>
            </a:r>
          </a:p>
          <a:p>
            <a:pPr>
              <a:buNone/>
            </a:pPr>
            <a:r>
              <a:rPr lang="ru-RU" sz="1800" dirty="0" smtClean="0"/>
              <a:t>Дедушка пилит(какой?) пилой</a:t>
            </a:r>
          </a:p>
          <a:p>
            <a:pPr>
              <a:buNone/>
            </a:pPr>
            <a:endParaRPr lang="ru-RU" sz="18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platok-nosovoj-barokk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3429000"/>
            <a:ext cx="2500330" cy="1714512"/>
          </a:xfrm>
          <a:prstGeom prst="rect">
            <a:avLst/>
          </a:prstGeom>
        </p:spPr>
      </p:pic>
      <p:pic>
        <p:nvPicPr>
          <p:cNvPr id="7" name="Рисунок 6" descr="51950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5072074"/>
            <a:ext cx="2928958" cy="1346212"/>
          </a:xfrm>
          <a:prstGeom prst="rect">
            <a:avLst/>
          </a:prstGeom>
        </p:spPr>
      </p:pic>
      <p:pic>
        <p:nvPicPr>
          <p:cNvPr id="8" name="Рисунок 7" descr="lori-0002660715-bigww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3429000"/>
            <a:ext cx="2571768" cy="1643074"/>
          </a:xfrm>
          <a:prstGeom prst="rect">
            <a:avLst/>
          </a:prstGeom>
        </p:spPr>
      </p:pic>
      <p:pic>
        <p:nvPicPr>
          <p:cNvPr id="9" name="Рисунок 8" descr="10959078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5072074"/>
            <a:ext cx="2214578" cy="14287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Управление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 </a:t>
            </a:r>
            <a:r>
              <a:rPr lang="ru-RU" sz="1800" b="1" dirty="0" smtClean="0"/>
              <a:t>ИЗМЕНЕНИЕ ПО ПАДЕЖАМ</a:t>
            </a:r>
            <a:endParaRPr lang="ru-RU" sz="1800" dirty="0" smtClean="0"/>
          </a:p>
          <a:p>
            <a:r>
              <a:rPr lang="ru-RU" sz="1800" b="1" dirty="0" smtClean="0"/>
              <a:t>СЛОВА, ОТВЕЧАЮЩИЕ НА ВОПРОСЫ </a:t>
            </a:r>
            <a:r>
              <a:rPr lang="ru-RU" sz="1800" b="1" i="1" dirty="0" smtClean="0"/>
              <a:t>Кого?, Чего? </a:t>
            </a:r>
            <a:r>
              <a:rPr lang="ru-RU" sz="1800" b="1" dirty="0" smtClean="0"/>
              <a:t>(РОДИТЕЛЬНЫЙ ПАДЕЖ)</a:t>
            </a:r>
            <a:endParaRPr lang="ru-RU" sz="1800" dirty="0" smtClean="0"/>
          </a:p>
          <a:p>
            <a:pPr>
              <a:buNone/>
            </a:pPr>
            <a:r>
              <a:rPr lang="ru-RU" sz="1800" i="1" dirty="0" smtClean="0"/>
              <a:t>Послушайте предложение. Найдите в нём ошибку. Исправьте её. Произнесите предложение правильно.</a:t>
            </a:r>
          </a:p>
          <a:p>
            <a:pPr>
              <a:buNone/>
            </a:pPr>
            <a:endParaRPr lang="ru-RU" sz="1800" i="1" dirty="0" smtClean="0"/>
          </a:p>
          <a:p>
            <a:pPr>
              <a:buNone/>
            </a:pPr>
            <a:r>
              <a:rPr lang="ru-RU" sz="2400" b="1" i="1" dirty="0" smtClean="0"/>
              <a:t>Лена выпила стакан кисель.            </a:t>
            </a:r>
          </a:p>
          <a:p>
            <a:pPr>
              <a:buNone/>
            </a:pPr>
            <a:r>
              <a:rPr lang="ru-RU" sz="2400" b="1" i="1" dirty="0" smtClean="0"/>
              <a:t>Саша съел кусок торт.</a:t>
            </a:r>
          </a:p>
          <a:p>
            <a:pPr>
              <a:buNone/>
            </a:pPr>
            <a:r>
              <a:rPr lang="ru-RU" sz="2400" b="1" i="1" dirty="0" smtClean="0"/>
              <a:t>Больной выпил чашку молоко.</a:t>
            </a:r>
          </a:p>
          <a:p>
            <a:pPr>
              <a:buNone/>
            </a:pPr>
            <a:r>
              <a:rPr lang="ru-RU" sz="2400" b="1" i="1" dirty="0" smtClean="0"/>
              <a:t>Галя слышала голос кукушка.</a:t>
            </a:r>
          </a:p>
          <a:p>
            <a:pPr>
              <a:buNone/>
            </a:pPr>
            <a:r>
              <a:rPr lang="ru-RU" sz="2400" b="1" i="1" dirty="0" smtClean="0"/>
              <a:t>Громко стучали капли дождь.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zdorov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6254" y="4000504"/>
            <a:ext cx="2700046" cy="24288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Словоизменения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Родительный падеж</a:t>
            </a:r>
          </a:p>
          <a:p>
            <a:r>
              <a:rPr lang="ru-RU" sz="1800" dirty="0" smtClean="0"/>
              <a:t>1.Послушайте словосочетания. Ответьте на вопросы. Четко проговаривая окончания слов.</a:t>
            </a:r>
          </a:p>
          <a:p>
            <a:r>
              <a:rPr lang="ru-RU" sz="1800" dirty="0" smtClean="0"/>
              <a:t>Образец: Нора (кого?) лисы.</a:t>
            </a:r>
          </a:p>
          <a:p>
            <a:r>
              <a:rPr lang="ru-RU" sz="1800" dirty="0" smtClean="0"/>
              <a:t>Лисья нора. Нора (кого?)………</a:t>
            </a:r>
          </a:p>
          <a:p>
            <a:r>
              <a:rPr lang="ru-RU" sz="1800" dirty="0" smtClean="0"/>
              <a:t>Совиное гнездо. Гнездо (кого?)……</a:t>
            </a:r>
          </a:p>
          <a:p>
            <a:r>
              <a:rPr lang="ru-RU" sz="1800" dirty="0" smtClean="0"/>
              <a:t>Соловьиная песня. Песня (кого?)…….</a:t>
            </a:r>
          </a:p>
          <a:p>
            <a:r>
              <a:rPr lang="ru-RU" sz="1800" dirty="0" smtClean="0"/>
              <a:t>Гусиное перо. Перо (кого?)…….</a:t>
            </a:r>
          </a:p>
          <a:p>
            <a:r>
              <a:rPr lang="ru-RU" sz="1800" dirty="0" smtClean="0"/>
              <a:t>Мамина шляпа. Шляпа (кого?)…..</a:t>
            </a:r>
          </a:p>
          <a:p>
            <a:r>
              <a:rPr lang="ru-RU" sz="1800" dirty="0" smtClean="0"/>
              <a:t>Сосновые ветки. Ветки (чего?)….</a:t>
            </a:r>
          </a:p>
          <a:p>
            <a:r>
              <a:rPr lang="ru-RU" sz="1800" dirty="0" smtClean="0"/>
              <a:t>Дубовый лист. Лист(чего?)….</a:t>
            </a:r>
          </a:p>
          <a:p>
            <a:r>
              <a:rPr lang="ru-RU" sz="1800" dirty="0" smtClean="0"/>
              <a:t>Берёзовая кора. Кора (чего?)….</a:t>
            </a:r>
          </a:p>
          <a:p>
            <a:r>
              <a:rPr lang="ru-RU" sz="1800" dirty="0" smtClean="0"/>
              <a:t>Тополиный пух. Пух (чего?)….</a:t>
            </a:r>
            <a:endParaRPr lang="ru-RU" sz="1800" dirty="0"/>
          </a:p>
        </p:txBody>
      </p:sp>
      <p:pic>
        <p:nvPicPr>
          <p:cNvPr id="4" name="Рисунок 3" descr="132918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643182"/>
            <a:ext cx="3428992" cy="350046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618</TotalTime>
  <Words>1331</Words>
  <Application>Microsoft Office PowerPoint</Application>
  <PresentationFormat>Экран (4:3)</PresentationFormat>
  <Paragraphs>236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«Приёмы работы при аграмматической  дисграфии»</vt:lpstr>
      <vt:lpstr>Типы ошибок при аграмматической дисграфии:</vt:lpstr>
      <vt:lpstr>Работа над словообразованием .</vt:lpstr>
      <vt:lpstr>Работа над словообразованием</vt:lpstr>
      <vt:lpstr>Работа над словообразованием</vt:lpstr>
      <vt:lpstr>   Работа над согласованием  слов в «числе»</vt:lpstr>
      <vt:lpstr>Управление</vt:lpstr>
      <vt:lpstr>Управление</vt:lpstr>
      <vt:lpstr>Словоизменения</vt:lpstr>
      <vt:lpstr>Согласование имени прилагательного с именем существительным в роде, числе, падеже</vt:lpstr>
      <vt:lpstr>Работа над предложением</vt:lpstr>
      <vt:lpstr>Работа над предложением</vt:lpstr>
      <vt:lpstr>Работа над предложением</vt:lpstr>
      <vt:lpstr>Работа над предложением</vt:lpstr>
      <vt:lpstr>Работа над предложением</vt:lpstr>
      <vt:lpstr>Работа над предложением</vt:lpstr>
      <vt:lpstr>Работа над предложением</vt:lpstr>
      <vt:lpstr>Работа над предложением,  обогащение словарного запаса.</vt:lpstr>
      <vt:lpstr>Игра «Шифровальщик»</vt:lpstr>
      <vt:lpstr>    Ключ к пословицам и поговоркам</vt:lpstr>
      <vt:lpstr>Работа над предложением</vt:lpstr>
      <vt:lpstr>Работа над текстом</vt:lpstr>
      <vt:lpstr>Работа над текстом Последовательный пересказ с опорой на вопросы.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Приёмы работы при аграмматической  дисграфии</dc:title>
  <dc:creator>1</dc:creator>
  <cp:lastModifiedBy>Илья</cp:lastModifiedBy>
  <cp:revision>78</cp:revision>
  <dcterms:created xsi:type="dcterms:W3CDTF">2015-10-04T10:34:33Z</dcterms:created>
  <dcterms:modified xsi:type="dcterms:W3CDTF">2018-01-05T12:14:52Z</dcterms:modified>
</cp:coreProperties>
</file>