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65" r:id="rId11"/>
    <p:sldId id="266" r:id="rId12"/>
    <p:sldId id="267" r:id="rId13"/>
    <p:sldId id="268" r:id="rId14"/>
    <p:sldId id="271" r:id="rId15"/>
    <p:sldId id="269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798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8508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9496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3675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1464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68759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7964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3223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044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8327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9769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583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8775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6283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7106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8152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650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3F438-B800-494C-B735-C87A8BB55A41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EC67DCD-56DC-435D-8C9B-D26C1EB0BC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396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2518" y="2404534"/>
            <a:ext cx="8989621" cy="1646302"/>
          </a:xfrm>
        </p:spPr>
        <p:txBody>
          <a:bodyPr/>
          <a:lstStyle/>
          <a:p>
            <a:r>
              <a:rPr lang="ru-RU" sz="4000" b="1" cap="all" dirty="0" err="1">
                <a:solidFill>
                  <a:srgbClr val="00B050"/>
                </a:solidFill>
              </a:rPr>
              <a:t>АктуаЛЬНОСТЬ</a:t>
            </a:r>
            <a:r>
              <a:rPr lang="ru-RU" sz="4000" b="1" cap="all" dirty="0">
                <a:solidFill>
                  <a:srgbClr val="00B050"/>
                </a:solidFill>
              </a:rPr>
              <a:t> ПРОБЛЕМЫ ФОРМИРОВАНИЯ ГРАММАТИЧЕСКОГО СТРОЯ РЕЧИ </a:t>
            </a:r>
            <a:r>
              <a:rPr lang="ru-RU" sz="4000" b="1" cap="all" dirty="0" smtClean="0">
                <a:solidFill>
                  <a:srgbClr val="00B050"/>
                </a:solidFill>
              </a:rPr>
              <a:t/>
            </a:r>
            <a:br>
              <a:rPr lang="ru-RU" sz="4000" b="1" cap="all" dirty="0" smtClean="0">
                <a:solidFill>
                  <a:srgbClr val="00B050"/>
                </a:solidFill>
              </a:rPr>
            </a:br>
            <a:r>
              <a:rPr lang="ru-RU" sz="4000" b="1" cap="all" dirty="0" smtClean="0">
                <a:solidFill>
                  <a:srgbClr val="00B050"/>
                </a:solidFill>
              </a:rPr>
              <a:t>у ШКОЛЬНИКОВ с ОВЗ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3764478"/>
            <a:ext cx="8195073" cy="2054431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Подготовила: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учитель-логопед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МАОУ СОШ №2</a:t>
            </a:r>
          </a:p>
          <a:p>
            <a:r>
              <a:rPr lang="ru-RU" sz="2400" b="1" dirty="0" err="1" smtClean="0">
                <a:solidFill>
                  <a:schemeClr val="tx1"/>
                </a:solidFill>
              </a:rPr>
              <a:t>ст.Павловской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err="1" smtClean="0">
                <a:solidFill>
                  <a:schemeClr val="tx1"/>
                </a:solidFill>
              </a:rPr>
              <a:t>Захарина</a:t>
            </a:r>
            <a:r>
              <a:rPr lang="ru-RU" sz="2400" b="1" dirty="0" smtClean="0">
                <a:solidFill>
                  <a:schemeClr val="tx1"/>
                </a:solidFill>
              </a:rPr>
              <a:t> Н.Н.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3155" y="3410873"/>
            <a:ext cx="4124325" cy="304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3119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Согласование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326" y="1602448"/>
            <a:ext cx="8846676" cy="3880773"/>
          </a:xfrm>
        </p:spPr>
        <p:txBody>
          <a:bodyPr>
            <a:noAutofit/>
          </a:bodyPr>
          <a:lstStyle/>
          <a:p>
            <a:r>
              <a:rPr lang="ru-RU" sz="3200" dirty="0"/>
              <a:t>- существительных с местоимениями;</a:t>
            </a:r>
          </a:p>
          <a:p>
            <a:r>
              <a:rPr lang="ru-RU" sz="3200" dirty="0"/>
              <a:t>- существительных с прилагательными;</a:t>
            </a:r>
          </a:p>
          <a:p>
            <a:r>
              <a:rPr lang="ru-RU" sz="3200" dirty="0"/>
              <a:t>- существительных с числительными;</a:t>
            </a:r>
          </a:p>
          <a:p>
            <a:r>
              <a:rPr lang="ru-RU" sz="3200" dirty="0"/>
              <a:t>- глаголов прошедшего времени с </a:t>
            </a:r>
            <a:r>
              <a:rPr lang="ru-RU" sz="3200" dirty="0" smtClean="0"/>
              <a:t>местоимениями;</a:t>
            </a:r>
          </a:p>
          <a:p>
            <a:r>
              <a:rPr lang="ru-RU" sz="3200" dirty="0" smtClean="0"/>
              <a:t>- согласование глаголов с существительными</a:t>
            </a:r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66394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Формирование фразы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01288"/>
            <a:ext cx="8787300" cy="5106389"/>
          </a:xfrm>
        </p:spPr>
        <p:txBody>
          <a:bodyPr>
            <a:noAutofit/>
          </a:bodyPr>
          <a:lstStyle/>
          <a:p>
            <a:r>
              <a:rPr lang="ru-RU" sz="2400" dirty="0"/>
              <a:t>- простые нераспространённые предложения;</a:t>
            </a:r>
          </a:p>
          <a:p>
            <a:r>
              <a:rPr lang="ru-RU" sz="2400" dirty="0"/>
              <a:t>- распространённые предложения </a:t>
            </a:r>
            <a:r>
              <a:rPr lang="ru-RU" sz="2400" i="1" dirty="0"/>
              <a:t>(распространение предложения путём введения прилагательных, наречий, однородных членов предложения,)</a:t>
            </a:r>
            <a:endParaRPr lang="ru-RU" sz="2400" dirty="0"/>
          </a:p>
          <a:p>
            <a:r>
              <a:rPr lang="ru-RU" sz="2400" dirty="0"/>
              <a:t>- предложения с использованием предлогов </a:t>
            </a:r>
            <a:r>
              <a:rPr lang="ru-RU" sz="2400" i="1" dirty="0"/>
              <a:t>(предложно-падежные конструкции);</a:t>
            </a:r>
            <a:endParaRPr lang="ru-RU" sz="2400" dirty="0"/>
          </a:p>
          <a:p>
            <a:r>
              <a:rPr lang="ru-RU" sz="2400" dirty="0"/>
              <a:t>- сложносочинённые предложения </a:t>
            </a:r>
            <a:r>
              <a:rPr lang="ru-RU" sz="2400" i="1" dirty="0"/>
              <a:t>(с союзами «а», «и», «но, «да»);</a:t>
            </a:r>
            <a:endParaRPr lang="ru-RU" sz="2400" dirty="0"/>
          </a:p>
          <a:p>
            <a:r>
              <a:rPr lang="ru-RU" sz="2400" dirty="0"/>
              <a:t>- сложноподчинённые предложения </a:t>
            </a:r>
            <a:r>
              <a:rPr lang="ru-RU" sz="2400" i="1" dirty="0"/>
              <a:t>(с союзами «потому», «потому что», «чтобы», «для того, чтобы», «затем, чтобы» и др.).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84303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 </a:t>
            </a:r>
            <a:r>
              <a:rPr lang="ru-RU" dirty="0"/>
              <a:t>коррекционной работы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84417"/>
            <a:ext cx="8596668" cy="4556946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• практическое усвоение лексических и грамматических средств </a:t>
            </a:r>
            <a:r>
              <a:rPr lang="ru-RU" sz="3200" dirty="0" smtClean="0"/>
              <a:t>языка</a:t>
            </a:r>
            <a:r>
              <a:rPr lang="ru-RU" sz="3200" dirty="0" smtClean="0"/>
              <a:t> (словообразование и словоизменение)</a:t>
            </a:r>
            <a:r>
              <a:rPr lang="ru-RU" sz="3200" dirty="0" smtClean="0"/>
              <a:t>;</a:t>
            </a:r>
            <a:endParaRPr lang="ru-RU" sz="3200" dirty="0"/>
          </a:p>
          <a:p>
            <a:r>
              <a:rPr lang="ru-RU" sz="3200" dirty="0"/>
              <a:t>• формирование правильного произношения;</a:t>
            </a:r>
          </a:p>
          <a:p>
            <a:r>
              <a:rPr lang="ru-RU" sz="3200" dirty="0"/>
              <a:t>• формирование  и развитие словаря;</a:t>
            </a:r>
          </a:p>
          <a:p>
            <a:r>
              <a:rPr lang="ru-RU" sz="3200" dirty="0"/>
              <a:t>• формирование грамматически правильного оформления речевого высказывания.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9843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4587"/>
            <a:ext cx="8596668" cy="1320800"/>
          </a:xfrm>
        </p:spPr>
        <p:txBody>
          <a:bodyPr/>
          <a:lstStyle/>
          <a:p>
            <a:r>
              <a:rPr lang="ru-RU" dirty="0"/>
              <a:t>Упражнения для развития навыка словоизменения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513" y="1306287"/>
            <a:ext cx="9927770" cy="5462648"/>
          </a:xfrm>
        </p:spPr>
        <p:txBody>
          <a:bodyPr>
            <a:noAutofit/>
          </a:bodyPr>
          <a:lstStyle/>
          <a:p>
            <a:r>
              <a:rPr lang="ru-RU" sz="3200" dirty="0"/>
              <a:t>1.Счет 1-10 – карандаш, башмак, горошина, варежка.</a:t>
            </a:r>
          </a:p>
          <a:p>
            <a:r>
              <a:rPr lang="ru-RU" sz="3200" dirty="0"/>
              <a:t>2.Вставь нужные окончания : народ </a:t>
            </a:r>
            <a:r>
              <a:rPr lang="ru-RU" sz="3200" dirty="0" err="1"/>
              <a:t>русск</a:t>
            </a:r>
            <a:r>
              <a:rPr lang="ru-RU" sz="3200" dirty="0"/>
              <a:t>__, речь </a:t>
            </a:r>
            <a:r>
              <a:rPr lang="ru-RU" sz="3200" dirty="0" err="1"/>
              <a:t>русск</a:t>
            </a:r>
            <a:r>
              <a:rPr lang="ru-RU" sz="3200" dirty="0" smtClean="0"/>
              <a:t>__,слово </a:t>
            </a:r>
            <a:r>
              <a:rPr lang="ru-RU" sz="3200" dirty="0" err="1"/>
              <a:t>русск</a:t>
            </a:r>
            <a:r>
              <a:rPr lang="ru-RU" sz="3200" dirty="0"/>
              <a:t>__, люди </a:t>
            </a:r>
            <a:r>
              <a:rPr lang="ru-RU" sz="3200" dirty="0" err="1"/>
              <a:t>русск</a:t>
            </a:r>
            <a:r>
              <a:rPr lang="ru-RU" sz="3200" dirty="0"/>
              <a:t>__.</a:t>
            </a:r>
          </a:p>
          <a:p>
            <a:r>
              <a:rPr lang="ru-RU" sz="3200" dirty="0"/>
              <a:t>3.Составь словосочетания из каждой пары имён существительных:</a:t>
            </a:r>
          </a:p>
          <a:p>
            <a:pPr marL="0" indent="0">
              <a:buNone/>
            </a:pPr>
            <a:r>
              <a:rPr lang="ru-RU" sz="3200" dirty="0" smtClean="0"/>
              <a:t>	</a:t>
            </a:r>
            <a:r>
              <a:rPr lang="ru-RU" sz="3200" dirty="0" err="1" smtClean="0"/>
              <a:t>Неделя-дни</a:t>
            </a:r>
            <a:r>
              <a:rPr lang="ru-RU" sz="3200" dirty="0" smtClean="0"/>
              <a:t> </a:t>
            </a:r>
            <a:r>
              <a:rPr lang="ru-RU" sz="3200" dirty="0"/>
              <a:t>(Дни недели),бумага—пачка</a:t>
            </a:r>
            <a:r>
              <a:rPr lang="ru-RU" sz="3200" dirty="0" smtClean="0"/>
              <a:t>, деревня—</a:t>
            </a:r>
            <a:r>
              <a:rPr lang="ru-RU" sz="3200" dirty="0" err="1" smtClean="0"/>
              <a:t>окраина,речка</a:t>
            </a:r>
            <a:r>
              <a:rPr lang="ru-RU" sz="3200" dirty="0" smtClean="0"/>
              <a:t>—излучина</a:t>
            </a:r>
            <a:r>
              <a:rPr lang="ru-RU" sz="3200" dirty="0"/>
              <a:t>, лестница—ступенька, стол—крышка, дверь—ручка.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9925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4587"/>
            <a:ext cx="8596668" cy="1320800"/>
          </a:xfrm>
        </p:spPr>
        <p:txBody>
          <a:bodyPr/>
          <a:lstStyle/>
          <a:p>
            <a:r>
              <a:rPr lang="ru-RU" dirty="0"/>
              <a:t>Упражнения для развития навыка словоизменения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512" y="1306287"/>
            <a:ext cx="9490211" cy="54626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4.Составь </a:t>
            </a:r>
            <a:r>
              <a:rPr lang="ru-RU" sz="2800" dirty="0"/>
              <a:t>предложения из данных слов</a:t>
            </a:r>
            <a:r>
              <a:rPr lang="ru-RU" sz="2800" dirty="0" smtClean="0"/>
              <a:t>, изменяя </a:t>
            </a:r>
            <a:r>
              <a:rPr lang="ru-RU" sz="2800" dirty="0"/>
              <a:t>окончания имён </a:t>
            </a:r>
            <a:r>
              <a:rPr lang="ru-RU" sz="2800" dirty="0" err="1" smtClean="0"/>
              <a:t>существительны</a:t>
            </a:r>
            <a:r>
              <a:rPr lang="ru-RU" sz="2800" dirty="0" smtClean="0"/>
              <a:t>: От, автомобиль</a:t>
            </a:r>
            <a:r>
              <a:rPr lang="ru-RU" sz="2800" dirty="0"/>
              <a:t>, отъехал, подъезд</a:t>
            </a:r>
            <a:r>
              <a:rPr lang="ru-RU" sz="2800" dirty="0" smtClean="0"/>
              <a:t>. Из</a:t>
            </a:r>
            <a:r>
              <a:rPr lang="ru-RU" sz="2800" dirty="0"/>
              <a:t>, снежки</a:t>
            </a:r>
            <a:r>
              <a:rPr lang="ru-RU" sz="2800" dirty="0" smtClean="0"/>
              <a:t>, бумага, дети, делают Дом, берёза, у, сажали, мы</a:t>
            </a:r>
            <a:r>
              <a:rPr lang="ru-RU" sz="2800" dirty="0"/>
              <a:t>. </a:t>
            </a:r>
          </a:p>
          <a:p>
            <a:r>
              <a:rPr lang="ru-RU" sz="2800" dirty="0"/>
              <a:t>5.Подбор предметов к </a:t>
            </a:r>
            <a:r>
              <a:rPr lang="ru-RU" sz="2800" dirty="0" smtClean="0"/>
              <a:t>признакам: плюшевый </a:t>
            </a:r>
            <a:r>
              <a:rPr lang="ru-RU" sz="2800" dirty="0"/>
              <a:t>плюшевая </a:t>
            </a:r>
            <a:r>
              <a:rPr lang="ru-RU" sz="2800" dirty="0" smtClean="0"/>
              <a:t>плюшевое пушистый </a:t>
            </a:r>
            <a:r>
              <a:rPr lang="ru-RU" sz="2800" dirty="0"/>
              <a:t>пушистая пушистое</a:t>
            </a:r>
          </a:p>
          <a:p>
            <a:r>
              <a:rPr lang="ru-RU" sz="2800" dirty="0" smtClean="0"/>
              <a:t>6.Прочитай.Поставь </a:t>
            </a:r>
            <a:r>
              <a:rPr lang="ru-RU" sz="2800" dirty="0"/>
              <a:t>знак + и </a:t>
            </a:r>
            <a:r>
              <a:rPr lang="ru-RU" sz="2800" dirty="0" smtClean="0"/>
              <a:t>-. На </a:t>
            </a:r>
            <a:r>
              <a:rPr lang="ru-RU" sz="2800" dirty="0"/>
              <a:t>сосне шишка</a:t>
            </a:r>
            <a:r>
              <a:rPr lang="ru-RU" sz="2800" dirty="0" smtClean="0"/>
              <a:t>. На </a:t>
            </a:r>
            <a:r>
              <a:rPr lang="ru-RU" sz="2800" dirty="0"/>
              <a:t>шишке сосна.</a:t>
            </a:r>
          </a:p>
          <a:p>
            <a:r>
              <a:rPr lang="ru-RU" sz="2800" dirty="0"/>
              <a:t>7.Составь предложения с данными глаголами:</a:t>
            </a:r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Звучал</a:t>
            </a:r>
            <a:r>
              <a:rPr lang="ru-RU" sz="2800" dirty="0" err="1"/>
              <a:t>_________.Звучала________.Звучало</a:t>
            </a:r>
            <a:r>
              <a:rPr lang="ru-RU" sz="2800" dirty="0" err="1" smtClean="0"/>
              <a:t>________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dirty="0" smtClean="0"/>
              <a:t>	</a:t>
            </a:r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9925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6463"/>
            <a:ext cx="8596668" cy="1320800"/>
          </a:xfrm>
        </p:spPr>
        <p:txBody>
          <a:bodyPr/>
          <a:lstStyle/>
          <a:p>
            <a:r>
              <a:rPr lang="ru-RU" dirty="0" smtClean="0"/>
              <a:t>Упражнения и игры  для развития навыка словообразования.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129" y="1256247"/>
            <a:ext cx="10400775" cy="5102349"/>
          </a:xfrm>
        </p:spPr>
        <p:txBody>
          <a:bodyPr>
            <a:noAutofit/>
          </a:bodyPr>
          <a:lstStyle/>
          <a:p>
            <a:r>
              <a:rPr lang="ru-RU" sz="2400" dirty="0"/>
              <a:t>1.Игра «Большой—маленький» (суффиксальный</a:t>
            </a:r>
            <a:r>
              <a:rPr lang="ru-RU" sz="2400" dirty="0" smtClean="0"/>
              <a:t>, суффикс </a:t>
            </a:r>
            <a:r>
              <a:rPr lang="ru-RU" sz="2400" dirty="0"/>
              <a:t>– чик- )</a:t>
            </a:r>
          </a:p>
          <a:p>
            <a:pPr>
              <a:buNone/>
            </a:pPr>
            <a:r>
              <a:rPr lang="ru-RU" sz="2400" dirty="0" smtClean="0"/>
              <a:t>	Логопед </a:t>
            </a:r>
            <a:r>
              <a:rPr lang="ru-RU" sz="2400" dirty="0"/>
              <a:t>–(мяч</a:t>
            </a:r>
            <a:r>
              <a:rPr lang="ru-RU" sz="2400" dirty="0" smtClean="0"/>
              <a:t>, </a:t>
            </a:r>
            <a:r>
              <a:rPr lang="ru-RU" sz="2400" dirty="0" err="1" smtClean="0"/>
              <a:t>заяц,стул,стакан,палец,песок,звонок,колокол</a:t>
            </a:r>
            <a:r>
              <a:rPr lang="ru-RU" sz="2400" dirty="0" smtClean="0"/>
              <a:t>).</a:t>
            </a:r>
            <a:endParaRPr lang="ru-RU" sz="2400" dirty="0"/>
          </a:p>
          <a:p>
            <a:pPr>
              <a:buNone/>
            </a:pPr>
            <a:r>
              <a:rPr lang="ru-RU" sz="2400" dirty="0" smtClean="0"/>
              <a:t>	Ученик</a:t>
            </a:r>
            <a:r>
              <a:rPr lang="ru-RU" sz="2400" dirty="0"/>
              <a:t>—(мячик</a:t>
            </a:r>
            <a:r>
              <a:rPr lang="ru-RU" sz="2400" dirty="0" smtClean="0"/>
              <a:t>, зайчик, стульчик, стаканчик, пальчик, звоночек, колокольчик</a:t>
            </a:r>
            <a:r>
              <a:rPr lang="ru-RU" sz="2400" dirty="0"/>
              <a:t>.)</a:t>
            </a:r>
          </a:p>
          <a:p>
            <a:r>
              <a:rPr lang="ru-RU" sz="2400" dirty="0" smtClean="0"/>
              <a:t>2.Игра </a:t>
            </a:r>
            <a:r>
              <a:rPr lang="ru-RU" sz="2400" dirty="0"/>
              <a:t>«У кого кто?», «Кто с кем?» со словами: мышка, лягушка, кукушка</a:t>
            </a:r>
            <a:r>
              <a:rPr lang="ru-RU" sz="2400" dirty="0" smtClean="0"/>
              <a:t>. ( Суффиксальный, суффикс –</a:t>
            </a:r>
            <a:r>
              <a:rPr lang="ru-RU" sz="2400" dirty="0" err="1" smtClean="0"/>
              <a:t>онок</a:t>
            </a:r>
            <a:r>
              <a:rPr lang="ru-RU" sz="2400" dirty="0" smtClean="0"/>
              <a:t>-).</a:t>
            </a:r>
            <a:endParaRPr lang="ru-RU" sz="2400" dirty="0"/>
          </a:p>
          <a:p>
            <a:r>
              <a:rPr lang="ru-RU" sz="2400" dirty="0"/>
              <a:t>3.Упражнение в употреблении уменьшительно-ласкательных суффиксов – игра «Назови ласково»: воля – волюшка, доля – долюшка, дума – думушка, кума – кумушка, зима – зимушка, камень – камешек, солнце – солнышко, хлеб – хлебушек, изба – избушка, хозяйка – хозяюшка, штаны – штанишки, мать – матушка, тётя – тётушка, дядя - дядюшка.(суффиксы-</a:t>
            </a:r>
            <a:r>
              <a:rPr lang="ru-RU" sz="2400" dirty="0" err="1"/>
              <a:t>ушк</a:t>
            </a:r>
            <a:r>
              <a:rPr lang="ru-RU" sz="2400" dirty="0"/>
              <a:t>-,-</a:t>
            </a:r>
            <a:r>
              <a:rPr lang="ru-RU" sz="2400" dirty="0" err="1"/>
              <a:t>юшк</a:t>
            </a:r>
            <a:r>
              <a:rPr lang="ru-RU" sz="2400" dirty="0"/>
              <a:t>-.)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5957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861" y="0"/>
            <a:ext cx="8596668" cy="1320800"/>
          </a:xfrm>
        </p:spPr>
        <p:txBody>
          <a:bodyPr/>
          <a:lstStyle/>
          <a:p>
            <a:r>
              <a:rPr lang="ru-RU" dirty="0" smtClean="0"/>
              <a:t>Упражнения и игры  для развития навыка словообразования.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3895" y="1364567"/>
            <a:ext cx="9734843" cy="5289452"/>
          </a:xfrm>
        </p:spPr>
        <p:txBody>
          <a:bodyPr>
            <a:normAutofit fontScale="62500" lnSpcReduction="20000"/>
          </a:bodyPr>
          <a:lstStyle/>
          <a:p>
            <a:r>
              <a:rPr lang="ru-RU" sz="3600" dirty="0" smtClean="0"/>
              <a:t>4.Назови </a:t>
            </a:r>
            <a:r>
              <a:rPr lang="ru-RU" sz="3600" dirty="0" smtClean="0"/>
              <a:t>спортсменов</a:t>
            </a:r>
            <a:r>
              <a:rPr lang="ru-RU" sz="3600" dirty="0" smtClean="0"/>
              <a:t>,</a:t>
            </a:r>
            <a:r>
              <a:rPr lang="ru-RU" sz="3600" dirty="0" smtClean="0"/>
              <a:t> играющих </a:t>
            </a:r>
            <a:r>
              <a:rPr lang="ru-RU" sz="3600" dirty="0" smtClean="0"/>
              <a:t>в следующие игры</a:t>
            </a:r>
            <a:r>
              <a:rPr lang="ru-RU" sz="3600" dirty="0" smtClean="0"/>
              <a:t>:</a:t>
            </a:r>
          </a:p>
          <a:p>
            <a:pPr>
              <a:buNone/>
            </a:pPr>
            <a:r>
              <a:rPr lang="ru-RU" sz="3600" dirty="0" smtClean="0"/>
              <a:t>	</a:t>
            </a:r>
            <a:r>
              <a:rPr lang="ru-RU" sz="3600" dirty="0" smtClean="0"/>
              <a:t>в </a:t>
            </a:r>
            <a:r>
              <a:rPr lang="ru-RU" sz="3600" dirty="0" err="1" smtClean="0"/>
              <a:t>теннис-</a:t>
            </a:r>
            <a:r>
              <a:rPr lang="ru-RU" sz="3600" dirty="0" err="1" smtClean="0"/>
              <a:t>_________</a:t>
            </a:r>
            <a:r>
              <a:rPr lang="ru-RU" sz="3600" dirty="0" smtClean="0"/>
              <a:t>, </a:t>
            </a:r>
            <a:r>
              <a:rPr lang="ru-RU" sz="3600" dirty="0" err="1" smtClean="0"/>
              <a:t>в</a:t>
            </a:r>
            <a:r>
              <a:rPr lang="ru-RU" sz="3600" dirty="0" smtClean="0"/>
              <a:t> </a:t>
            </a:r>
            <a:r>
              <a:rPr lang="ru-RU" sz="3600" dirty="0" err="1" smtClean="0"/>
              <a:t>футбол-</a:t>
            </a:r>
            <a:r>
              <a:rPr lang="ru-RU" sz="3600" dirty="0" err="1" smtClean="0"/>
              <a:t>________</a:t>
            </a:r>
            <a:r>
              <a:rPr lang="ru-RU" sz="3600" dirty="0" smtClean="0"/>
              <a:t>,</a:t>
            </a:r>
          </a:p>
          <a:p>
            <a:pPr>
              <a:buNone/>
            </a:pPr>
            <a:r>
              <a:rPr lang="ru-RU" sz="3600" dirty="0" smtClean="0"/>
              <a:t>	в </a:t>
            </a:r>
            <a:r>
              <a:rPr lang="ru-RU" sz="3600" dirty="0" err="1" smtClean="0"/>
              <a:t>баскетбол-________</a:t>
            </a:r>
            <a:r>
              <a:rPr lang="ru-RU" sz="3600" dirty="0" smtClean="0"/>
              <a:t>,</a:t>
            </a:r>
            <a:r>
              <a:rPr lang="ru-RU" sz="3600" dirty="0" smtClean="0"/>
              <a:t> </a:t>
            </a:r>
            <a:r>
              <a:rPr lang="ru-RU" sz="3600" dirty="0" err="1" smtClean="0"/>
              <a:t>в</a:t>
            </a:r>
            <a:r>
              <a:rPr lang="ru-RU" sz="3600" dirty="0" smtClean="0"/>
              <a:t> </a:t>
            </a:r>
            <a:r>
              <a:rPr lang="ru-RU" sz="3600" dirty="0" err="1" smtClean="0"/>
              <a:t>волейбол-________</a:t>
            </a:r>
            <a:r>
              <a:rPr lang="ru-RU" sz="3600" dirty="0" smtClean="0"/>
              <a:t>.    </a:t>
            </a:r>
          </a:p>
          <a:p>
            <a:pPr>
              <a:buNone/>
            </a:pPr>
            <a:r>
              <a:rPr lang="ru-RU" sz="3600" dirty="0" smtClean="0"/>
              <a:t>	</a:t>
            </a:r>
            <a:r>
              <a:rPr lang="ru-RU" sz="3600" dirty="0" smtClean="0"/>
              <a:t>(</a:t>
            </a:r>
            <a:r>
              <a:rPr lang="ru-RU" sz="3600" dirty="0" smtClean="0"/>
              <a:t>суффикс –</a:t>
            </a:r>
            <a:r>
              <a:rPr lang="ru-RU" sz="3600" dirty="0" err="1" smtClean="0"/>
              <a:t>ист</a:t>
            </a:r>
            <a:r>
              <a:rPr lang="ru-RU" sz="3600" dirty="0" smtClean="0"/>
              <a:t>-). </a:t>
            </a:r>
          </a:p>
          <a:p>
            <a:r>
              <a:rPr lang="ru-RU" sz="3600" dirty="0" smtClean="0"/>
              <a:t> 5.Назови профессии людей</a:t>
            </a:r>
            <a:r>
              <a:rPr lang="ru-RU" sz="3600" dirty="0" smtClean="0"/>
              <a:t>, выполняющих </a:t>
            </a:r>
            <a:r>
              <a:rPr lang="ru-RU" sz="3600" dirty="0" smtClean="0"/>
              <a:t>указанную работу:</a:t>
            </a:r>
          </a:p>
          <a:p>
            <a:pPr>
              <a:buNone/>
            </a:pPr>
            <a:r>
              <a:rPr lang="ru-RU" sz="3600" dirty="0" smtClean="0"/>
              <a:t>	Учит </a:t>
            </a:r>
            <a:r>
              <a:rPr lang="ru-RU" sz="3600" dirty="0" err="1" smtClean="0"/>
              <a:t>детей-</a:t>
            </a:r>
            <a:r>
              <a:rPr lang="ru-RU" sz="3600" dirty="0" err="1" smtClean="0"/>
              <a:t>__________</a:t>
            </a:r>
            <a:r>
              <a:rPr lang="ru-RU" sz="3600" dirty="0" smtClean="0"/>
              <a:t>, пишет </a:t>
            </a:r>
            <a:r>
              <a:rPr lang="ru-RU" sz="3600" dirty="0" err="1" smtClean="0"/>
              <a:t>книги-________</a:t>
            </a:r>
            <a:r>
              <a:rPr lang="ru-RU" sz="3600" dirty="0" smtClean="0"/>
              <a:t>, строит </a:t>
            </a:r>
            <a:r>
              <a:rPr lang="ru-RU" sz="3600" dirty="0" err="1" smtClean="0"/>
              <a:t>дома-</a:t>
            </a:r>
            <a:r>
              <a:rPr lang="ru-RU" sz="3600" dirty="0" err="1" smtClean="0"/>
              <a:t>____</a:t>
            </a:r>
            <a:r>
              <a:rPr lang="ru-RU" sz="3600" dirty="0" smtClean="0"/>
              <a:t>.</a:t>
            </a:r>
            <a:endParaRPr lang="ru-RU" sz="3600" dirty="0" smtClean="0"/>
          </a:p>
          <a:p>
            <a:r>
              <a:rPr lang="ru-RU" sz="3600" dirty="0" smtClean="0"/>
              <a:t>6.Сравни по образцу</a:t>
            </a:r>
            <a:r>
              <a:rPr lang="ru-RU" sz="3600" dirty="0" smtClean="0"/>
              <a:t>: крепкий—крепковатый </a:t>
            </a:r>
            <a:r>
              <a:rPr lang="ru-RU" sz="3600" dirty="0" smtClean="0"/>
              <a:t>,</a:t>
            </a:r>
            <a:r>
              <a:rPr lang="ru-RU" sz="3600" dirty="0" err="1" smtClean="0"/>
              <a:t>голубой</a:t>
            </a:r>
            <a:r>
              <a:rPr lang="ru-RU" sz="3600" dirty="0" smtClean="0"/>
              <a:t>- ________, </a:t>
            </a:r>
            <a:r>
              <a:rPr lang="ru-RU" sz="3600" dirty="0" err="1" smtClean="0"/>
              <a:t>солёный-</a:t>
            </a:r>
            <a:r>
              <a:rPr lang="ru-RU" sz="3600" dirty="0" err="1" smtClean="0"/>
              <a:t>__________</a:t>
            </a:r>
            <a:r>
              <a:rPr lang="ru-RU" sz="3600" dirty="0" smtClean="0"/>
              <a:t>.</a:t>
            </a:r>
          </a:p>
          <a:p>
            <a:pPr>
              <a:buNone/>
            </a:pPr>
            <a:r>
              <a:rPr lang="ru-RU" sz="3600" dirty="0" smtClean="0"/>
              <a:t>	</a:t>
            </a:r>
            <a:r>
              <a:rPr lang="ru-RU" sz="3600" dirty="0" err="1" smtClean="0"/>
              <a:t>Серый-</a:t>
            </a:r>
            <a:r>
              <a:rPr lang="ru-RU" sz="3600" dirty="0" err="1" smtClean="0"/>
              <a:t>________,красный-________</a:t>
            </a:r>
            <a:r>
              <a:rPr lang="ru-RU" sz="3600" dirty="0" smtClean="0"/>
              <a:t>.  (</a:t>
            </a:r>
            <a:r>
              <a:rPr lang="ru-RU" sz="3600" dirty="0" err="1" smtClean="0"/>
              <a:t>суффикс-оват</a:t>
            </a:r>
            <a:r>
              <a:rPr lang="ru-RU" sz="3600" dirty="0" smtClean="0"/>
              <a:t>-)</a:t>
            </a:r>
          </a:p>
          <a:p>
            <a:r>
              <a:rPr lang="ru-RU" sz="3600" i="1" dirty="0" smtClean="0"/>
              <a:t>7. О</a:t>
            </a:r>
            <a:r>
              <a:rPr lang="ru-RU" sz="3600" dirty="0" smtClean="0"/>
              <a:t>бразование </a:t>
            </a:r>
            <a:r>
              <a:rPr lang="ru-RU" sz="3600" dirty="0" smtClean="0"/>
              <a:t>прилагательных от существительных: </a:t>
            </a:r>
            <a:endParaRPr lang="ru-RU" sz="3600" dirty="0" smtClean="0"/>
          </a:p>
          <a:p>
            <a:pPr>
              <a:buNone/>
            </a:pPr>
            <a:r>
              <a:rPr lang="ru-RU" sz="3600" i="1" dirty="0" smtClean="0"/>
              <a:t>	чьи </a:t>
            </a:r>
            <a:r>
              <a:rPr lang="ru-RU" sz="3600" i="1" dirty="0" smtClean="0"/>
              <a:t>у белки лапы? – беличьи, </a:t>
            </a:r>
            <a:endParaRPr lang="ru-RU" sz="3600" i="1" dirty="0" smtClean="0"/>
          </a:p>
          <a:p>
            <a:pPr>
              <a:buNone/>
            </a:pPr>
            <a:r>
              <a:rPr lang="ru-RU" sz="3600" i="1" dirty="0" smtClean="0"/>
              <a:t>	чей </a:t>
            </a:r>
            <a:r>
              <a:rPr lang="ru-RU" sz="3600" i="1" dirty="0" smtClean="0"/>
              <a:t>у медведя хвост? – медвежий, </a:t>
            </a:r>
            <a:endParaRPr lang="ru-RU" sz="3600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27" y="243840"/>
            <a:ext cx="8959035" cy="1320800"/>
          </a:xfrm>
        </p:spPr>
        <p:txBody>
          <a:bodyPr>
            <a:noAutofit/>
          </a:bodyPr>
          <a:lstStyle/>
          <a:p>
            <a:r>
              <a:rPr lang="ru-RU" sz="4400" dirty="0" smtClean="0"/>
              <a:t>Обзор методической литературы</a:t>
            </a:r>
            <a:endParaRPr lang="ru-RU" sz="4400" dirty="0"/>
          </a:p>
        </p:txBody>
      </p:sp>
      <p:pic>
        <p:nvPicPr>
          <p:cNvPr id="2051" name="Picture 3" descr="C:\Users\Пользователь\Downloads\Развитие навыков словоизменения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032" y="1308295"/>
            <a:ext cx="3616569" cy="52753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 descr="C:\Users\Пользователь\Downloads\ФотековаТестовая методи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07571" y="1248727"/>
            <a:ext cx="3618548" cy="53331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 descr="G:\захарина\1005614412О,И,Азова Диагностический комплект нарушений письм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8449" y="2632636"/>
            <a:ext cx="4923695" cy="39229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209" y="245237"/>
            <a:ext cx="3621534" cy="1320800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6" y="905637"/>
            <a:ext cx="8110720" cy="3880773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Формирование грамматического строя речи у школьников с ОВЗ является важнейшим условием его полноценного речевого и общего психического развития, поскольку язык и речь выполняют ведущую функцию в развитии мышления и речевого общения, в планировании и организации деятельности ребёнка, самоорганизации поведения, в формировании социальных связей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</a:t>
            </a:r>
            <a:r>
              <a:rPr lang="ru-RU" sz="2800" dirty="0"/>
              <a:t>К. Д. Ушинский подчеркивал необходимость с самых ранних лет формировать привычку правильной разговорной речи.</a:t>
            </a:r>
          </a:p>
          <a:p>
            <a:pPr algn="just"/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4612" y="1069675"/>
            <a:ext cx="3325091" cy="47186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46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136" y="1610327"/>
            <a:ext cx="4234843" cy="3550528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трелка влево 7"/>
          <p:cNvSpPr/>
          <p:nvPr/>
        </p:nvSpPr>
        <p:spPr>
          <a:xfrm>
            <a:off x="4507979" y="0"/>
            <a:ext cx="7140070" cy="170232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владеть навыками словоизменения и словообразования</a:t>
            </a:r>
          </a:p>
        </p:txBody>
      </p:sp>
      <p:sp>
        <p:nvSpPr>
          <p:cNvPr id="9" name="Стрелка влево 8"/>
          <p:cNvSpPr/>
          <p:nvPr/>
        </p:nvSpPr>
        <p:spPr>
          <a:xfrm>
            <a:off x="4648657" y="1577080"/>
            <a:ext cx="6971258" cy="17569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грамотно согласовывать слова в словосочетаниях и предложениях</a:t>
            </a:r>
            <a:endParaRPr lang="ru-RU" sz="3200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5141027" y="4909624"/>
            <a:ext cx="6535158" cy="176549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работать с деформированным предложением</a:t>
            </a:r>
            <a:endParaRPr lang="ru-RU" sz="4000" dirty="0"/>
          </a:p>
        </p:txBody>
      </p:sp>
      <p:sp>
        <p:nvSpPr>
          <p:cNvPr id="11" name="Стрелка влево 10"/>
          <p:cNvSpPr/>
          <p:nvPr/>
        </p:nvSpPr>
        <p:spPr>
          <a:xfrm>
            <a:off x="4772921" y="3150314"/>
            <a:ext cx="6875128" cy="19703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распространять предложения второстепенными и однородными членами предложения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8461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0042"/>
            <a:ext cx="7849149" cy="5118264"/>
          </a:xfrm>
        </p:spPr>
        <p:txBody>
          <a:bodyPr>
            <a:normAutofit/>
          </a:bodyPr>
          <a:lstStyle/>
          <a:p>
            <a:pPr algn="just"/>
            <a:r>
              <a:rPr lang="ru-RU" sz="2800" dirty="0"/>
              <a:t>Овладение родным языком, как средством и способом общения и познания, является одним из самых важных приобретений ребенка в дошкольном детстве. Именно дошкольное детство особенно </a:t>
            </a:r>
            <a:r>
              <a:rPr lang="ru-RU" sz="2800" dirty="0" err="1" smtClean="0"/>
              <a:t>сензитивно</a:t>
            </a:r>
            <a:r>
              <a:rPr lang="ru-RU" sz="2800" dirty="0" smtClean="0"/>
              <a:t> </a:t>
            </a:r>
            <a:r>
              <a:rPr lang="ru-RU" sz="2800" dirty="0"/>
              <a:t>к усвоению речи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/>
              <a:t>Если определенный уровень овладения родным языком, не достигнут к 6-7 годам, то этот путь, как правило, не может быть успешно пройден на более поздних возрастных этапах.</a:t>
            </a:r>
          </a:p>
          <a:p>
            <a:pPr algn="just"/>
            <a:endParaRPr lang="ru-RU" sz="4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483" y="2229592"/>
            <a:ext cx="3538847" cy="34705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51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98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5" y="1306287"/>
            <a:ext cx="6958500" cy="536764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dirty="0"/>
              <a:t>Формирование грамматического строя речи является одной из самых актуальных проблем современной логопедии. </a:t>
            </a:r>
            <a:endParaRPr lang="ru-RU" sz="2600" dirty="0" smtClean="0"/>
          </a:p>
          <a:p>
            <a:pPr algn="just"/>
            <a:r>
              <a:rPr lang="ru-RU" sz="2600" dirty="0" smtClean="0"/>
              <a:t>Изучение </a:t>
            </a:r>
            <a:r>
              <a:rPr lang="ru-RU" sz="2600" dirty="0"/>
              <a:t>особенностей усвоения грамматического строя речи у детей с </a:t>
            </a:r>
            <a:r>
              <a:rPr lang="ru-RU" sz="2600" dirty="0" smtClean="0"/>
              <a:t> </a:t>
            </a:r>
            <a:r>
              <a:rPr lang="ru-RU" sz="2600" dirty="0"/>
              <a:t>речевыми </a:t>
            </a:r>
            <a:r>
              <a:rPr lang="ru-RU" sz="2600" dirty="0" smtClean="0"/>
              <a:t>расстройствами системного характера </a:t>
            </a:r>
            <a:r>
              <a:rPr lang="ru-RU" sz="2600" dirty="0"/>
              <a:t>представляется  очень важным, поскольку </a:t>
            </a:r>
            <a:r>
              <a:rPr lang="ru-RU" sz="2600" dirty="0" err="1"/>
              <a:t>несформированность</a:t>
            </a:r>
            <a:r>
              <a:rPr lang="ru-RU" sz="2600" dirty="0"/>
              <a:t> лексико-грамматической системы языка является центральным дефектом в структуре речевых нарушений.  </a:t>
            </a:r>
            <a:endParaRPr lang="ru-RU" sz="2600" dirty="0" smtClean="0"/>
          </a:p>
          <a:p>
            <a:pPr algn="just"/>
            <a:r>
              <a:rPr lang="ru-RU" sz="2600" dirty="0" smtClean="0"/>
              <a:t>В </a:t>
            </a:r>
            <a:r>
              <a:rPr lang="ru-RU" sz="2600" dirty="0"/>
              <a:t>дальнейшем нарушение формирования грамматического строя у младших школьников с ОВЗ влечет за собой появление </a:t>
            </a:r>
            <a:r>
              <a:rPr lang="ru-RU" sz="2600" dirty="0" err="1"/>
              <a:t>аграмматической</a:t>
            </a:r>
            <a:r>
              <a:rPr lang="ru-RU" sz="2600" dirty="0"/>
              <a:t> </a:t>
            </a:r>
            <a:r>
              <a:rPr lang="ru-RU" sz="2600" dirty="0" err="1"/>
              <a:t>дисграфии</a:t>
            </a:r>
            <a:r>
              <a:rPr lang="ru-RU" sz="2600" dirty="0"/>
              <a:t> и </a:t>
            </a:r>
            <a:r>
              <a:rPr lang="ru-RU" sz="2600" dirty="0" err="1"/>
              <a:t>дислексии</a:t>
            </a:r>
            <a:r>
              <a:rPr lang="ru-RU" sz="2600" dirty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091" y="1876301"/>
            <a:ext cx="4203865" cy="3162548"/>
          </a:xfrm>
          <a:prstGeom prst="rect">
            <a:avLst/>
          </a:prstGeom>
          <a:ln w="190500" cap="sq">
            <a:solidFill>
              <a:schemeClr val="accent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373978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451" y="265216"/>
            <a:ext cx="9452318" cy="1320800"/>
          </a:xfrm>
        </p:spPr>
        <p:txBody>
          <a:bodyPr/>
          <a:lstStyle/>
          <a:p>
            <a:r>
              <a:rPr lang="ru-RU" dirty="0" smtClean="0"/>
              <a:t>Проблемы у детей с заключением ОВЗ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204" y="1038221"/>
            <a:ext cx="7006001" cy="4781558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solidFill>
                  <a:srgbClr val="00B050"/>
                </a:solidFill>
              </a:rPr>
              <a:t>Бедный словарный запас</a:t>
            </a:r>
            <a:r>
              <a:rPr lang="ru-RU" sz="3200" dirty="0" smtClean="0"/>
              <a:t>, </a:t>
            </a:r>
            <a:r>
              <a:rPr lang="ru-RU" sz="3200" dirty="0"/>
              <a:t>состоит в основном из существительных, такие дети слабо используют глаголы, прилагательные наречия, почти не употребляют предлоги или употребляют их неправильно. </a:t>
            </a:r>
            <a:endParaRPr lang="ru-RU" sz="3200" dirty="0" smtClean="0"/>
          </a:p>
          <a:p>
            <a:pPr algn="just"/>
            <a:r>
              <a:rPr lang="ru-RU" sz="3200" b="1" dirty="0" smtClean="0">
                <a:solidFill>
                  <a:srgbClr val="00B050"/>
                </a:solidFill>
              </a:rPr>
              <a:t>Самостоятельная </a:t>
            </a:r>
            <a:r>
              <a:rPr lang="ru-RU" sz="3200" b="1" dirty="0">
                <a:solidFill>
                  <a:srgbClr val="00B050"/>
                </a:solidFill>
              </a:rPr>
              <a:t>речь </a:t>
            </a:r>
            <a:r>
              <a:rPr lang="ru-RU" sz="3200" dirty="0"/>
              <a:t>учащихся с ОВЗ очень </a:t>
            </a:r>
            <a:r>
              <a:rPr lang="ru-RU" sz="3200" b="1" dirty="0">
                <a:solidFill>
                  <a:srgbClr val="00B050"/>
                </a:solidFill>
              </a:rPr>
              <a:t>скудная</a:t>
            </a:r>
            <a:r>
              <a:rPr lang="ru-RU" sz="3200" dirty="0"/>
              <a:t> в связи с недоразвитием познавательной деятельности.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958" y="1547615"/>
            <a:ext cx="4429497" cy="37627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620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Необходимо: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30037"/>
            <a:ext cx="8466666" cy="5296394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3200" dirty="0" smtClean="0"/>
              <a:t>проведение </a:t>
            </a:r>
            <a:r>
              <a:rPr lang="ru-RU" sz="3200" dirty="0"/>
              <a:t>диагностики развития грамматического строя речи </a:t>
            </a:r>
            <a:r>
              <a:rPr lang="ru-RU" sz="3200" dirty="0" smtClean="0"/>
              <a:t>детей </a:t>
            </a:r>
            <a:r>
              <a:rPr lang="ru-RU" sz="3200" dirty="0"/>
              <a:t>на начало года; </a:t>
            </a:r>
            <a:endParaRPr lang="ru-RU" sz="3200" dirty="0" smtClean="0"/>
          </a:p>
          <a:p>
            <a:pPr algn="just"/>
            <a:r>
              <a:rPr lang="ru-RU" sz="3200" dirty="0" smtClean="0"/>
              <a:t>анализ  </a:t>
            </a:r>
            <a:r>
              <a:rPr lang="ru-RU" sz="3200" dirty="0"/>
              <a:t>выявленных  нарушений</a:t>
            </a:r>
            <a:r>
              <a:rPr lang="ru-RU" sz="3200" dirty="0" smtClean="0"/>
              <a:t>; </a:t>
            </a:r>
          </a:p>
          <a:p>
            <a:pPr algn="just"/>
            <a:r>
              <a:rPr lang="ru-RU" sz="3200" dirty="0" smtClean="0"/>
              <a:t>проведение </a:t>
            </a:r>
            <a:r>
              <a:rPr lang="ru-RU" sz="3200" dirty="0"/>
              <a:t>коррекционной работы с использованием дидактических, словесных игр и упражнений</a:t>
            </a:r>
            <a:r>
              <a:rPr lang="ru-RU" sz="3200" dirty="0" smtClean="0"/>
              <a:t>;  </a:t>
            </a:r>
          </a:p>
          <a:p>
            <a:pPr algn="just"/>
            <a:r>
              <a:rPr lang="ru-RU" sz="3200" dirty="0" smtClean="0"/>
              <a:t>наблюдение </a:t>
            </a:r>
            <a:r>
              <a:rPr lang="ru-RU" sz="3200" dirty="0"/>
              <a:t>за динамикой формирования</a:t>
            </a:r>
            <a:r>
              <a:rPr lang="ru-RU" sz="3200" dirty="0" smtClean="0"/>
              <a:t>;</a:t>
            </a:r>
          </a:p>
          <a:p>
            <a:pPr algn="just"/>
            <a:r>
              <a:rPr lang="ru-RU" sz="3200" dirty="0" smtClean="0"/>
              <a:t>анализ </a:t>
            </a:r>
            <a:r>
              <a:rPr lang="ru-RU" sz="3200" dirty="0"/>
              <a:t>результатов после проведения коррекционной </a:t>
            </a:r>
            <a:r>
              <a:rPr lang="ru-RU" sz="3200" dirty="0" smtClean="0"/>
              <a:t>работы</a:t>
            </a:r>
            <a:endParaRPr lang="ru-RU" sz="3200" dirty="0"/>
          </a:p>
          <a:p>
            <a:pPr algn="just"/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6359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Словоизменение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258784"/>
            <a:ext cx="9226687" cy="542702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категории </a:t>
            </a:r>
            <a:r>
              <a:rPr lang="ru-RU" sz="2400" dirty="0"/>
              <a:t>числа:</a:t>
            </a:r>
            <a:r>
              <a:rPr lang="ru-RU" sz="2400" i="1" dirty="0"/>
              <a:t> «Один - много»(стол – столы, красивый </a:t>
            </a:r>
            <a:r>
              <a:rPr lang="ru-RU" sz="2400" i="1" dirty="0" smtClean="0"/>
              <a:t>красивые</a:t>
            </a:r>
            <a:r>
              <a:rPr lang="ru-RU" sz="2400" i="1" dirty="0"/>
              <a:t>, едет – едут);</a:t>
            </a:r>
            <a:endParaRPr lang="ru-RU" sz="2400" dirty="0"/>
          </a:p>
          <a:p>
            <a:r>
              <a:rPr lang="ru-RU" sz="2400" dirty="0" smtClean="0"/>
              <a:t>категории </a:t>
            </a:r>
            <a:r>
              <a:rPr lang="ru-RU" sz="2400" dirty="0"/>
              <a:t>рода: </a:t>
            </a:r>
            <a:r>
              <a:rPr lang="ru-RU" sz="2400" i="1" dirty="0"/>
              <a:t>«Он, она, оно» (он – заяц, она – девочка, оно – солнце);</a:t>
            </a:r>
            <a:endParaRPr lang="ru-RU" sz="2400" dirty="0"/>
          </a:p>
          <a:p>
            <a:r>
              <a:rPr lang="ru-RU" sz="2400" dirty="0" smtClean="0"/>
              <a:t>категории </a:t>
            </a:r>
            <a:r>
              <a:rPr lang="ru-RU" sz="2400" dirty="0"/>
              <a:t>падежа:</a:t>
            </a:r>
          </a:p>
          <a:p>
            <a:r>
              <a:rPr lang="ru-RU" sz="2400" dirty="0"/>
              <a:t>родительный падеж: «</a:t>
            </a:r>
            <a:r>
              <a:rPr lang="ru-RU" sz="2400" i="1" dirty="0"/>
              <a:t>У кого тетрадь? Чего не стало?»;</a:t>
            </a:r>
            <a:endParaRPr lang="ru-RU" sz="2400" dirty="0"/>
          </a:p>
          <a:p>
            <a:r>
              <a:rPr lang="ru-RU" sz="2400" dirty="0"/>
              <a:t>дательный падеж: </a:t>
            </a:r>
            <a:r>
              <a:rPr lang="ru-RU" sz="2400" i="1" dirty="0"/>
              <a:t>«Подарить кому?»;</a:t>
            </a:r>
            <a:endParaRPr lang="ru-RU" sz="2400" dirty="0"/>
          </a:p>
          <a:p>
            <a:r>
              <a:rPr lang="ru-RU" sz="2400" dirty="0"/>
              <a:t>винительный падеж: </a:t>
            </a:r>
            <a:r>
              <a:rPr lang="ru-RU" sz="2400" i="1" dirty="0"/>
              <a:t>«Рисую что? Кормит кого?»;</a:t>
            </a:r>
            <a:endParaRPr lang="ru-RU" sz="2400" dirty="0"/>
          </a:p>
          <a:p>
            <a:r>
              <a:rPr lang="ru-RU" sz="2400" dirty="0"/>
              <a:t>творительный падеж: </a:t>
            </a:r>
            <a:r>
              <a:rPr lang="ru-RU" sz="2400" i="1" dirty="0"/>
              <a:t>«Чем рисует мальчик? Кем гордится мама?»;</a:t>
            </a:r>
            <a:endParaRPr lang="ru-RU" sz="2400" dirty="0"/>
          </a:p>
          <a:p>
            <a:r>
              <a:rPr lang="ru-RU" sz="2400" dirty="0"/>
              <a:t>предложный падеж: </a:t>
            </a:r>
            <a:r>
              <a:rPr lang="ru-RU" sz="2400" i="1" dirty="0"/>
              <a:t>«Говорю о ком? Читаю о чём?».</a:t>
            </a:r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17006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захарина\466015способы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661181" y="323557"/>
            <a:ext cx="9917724" cy="6147581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193</TotalTime>
  <Words>551</Words>
  <Application>Microsoft Office PowerPoint</Application>
  <PresentationFormat>Произвольный</PresentationFormat>
  <Paragraphs>86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АктуаЛЬНОСТЬ ПРОБЛЕМЫ ФОРМИРОВАНИЯ ГРАММАТИЧЕСКОГО СТРОЯ РЕЧИ  у ШКОЛЬНИКОВ с ОВЗ </vt:lpstr>
      <vt:lpstr>Актуальность</vt:lpstr>
      <vt:lpstr>Слайд 3</vt:lpstr>
      <vt:lpstr>Актуальность</vt:lpstr>
      <vt:lpstr>Актуальность</vt:lpstr>
      <vt:lpstr>Проблемы у детей с заключением ОВЗ</vt:lpstr>
      <vt:lpstr>Необходимо:</vt:lpstr>
      <vt:lpstr>Словоизменение</vt:lpstr>
      <vt:lpstr>Слайд 9</vt:lpstr>
      <vt:lpstr>Согласование</vt:lpstr>
      <vt:lpstr>Формирование фразы</vt:lpstr>
      <vt:lpstr>Задачи  коррекционной работы </vt:lpstr>
      <vt:lpstr>Упражнения для развития навыка словоизменения</vt:lpstr>
      <vt:lpstr>Упражнения для развития навыка словоизменения</vt:lpstr>
      <vt:lpstr>Упражнения и игры  для развития навыка словообразования. </vt:lpstr>
      <vt:lpstr>Упражнения и игры  для развития навыка словообразования. </vt:lpstr>
      <vt:lpstr>Обзор методической литературы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АктуаЛЬНОСТЬ ПРОБЛЕМЫ ФОРМИРОВАНИЯ ГРАММАТИЧЕСКОГО СТРОЯ РЕЧИ  у младших ШКОЛЬНИКОВ </dc:title>
  <dc:creator>admin</dc:creator>
  <cp:lastModifiedBy>Пользователь</cp:lastModifiedBy>
  <cp:revision>46</cp:revision>
  <dcterms:created xsi:type="dcterms:W3CDTF">2018-01-17T16:43:39Z</dcterms:created>
  <dcterms:modified xsi:type="dcterms:W3CDTF">2018-01-18T11:55:15Z</dcterms:modified>
</cp:coreProperties>
</file>