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363" r:id="rId3"/>
    <p:sldId id="380" r:id="rId4"/>
    <p:sldId id="394" r:id="rId5"/>
    <p:sldId id="397" r:id="rId6"/>
    <p:sldId id="395" r:id="rId7"/>
    <p:sldId id="396" r:id="rId8"/>
    <p:sldId id="381" r:id="rId9"/>
    <p:sldId id="382" r:id="rId10"/>
    <p:sldId id="383" r:id="rId11"/>
    <p:sldId id="385" r:id="rId12"/>
    <p:sldId id="387" r:id="rId13"/>
    <p:sldId id="379" r:id="rId14"/>
    <p:sldId id="386" r:id="rId15"/>
    <p:sldId id="388" r:id="rId16"/>
    <p:sldId id="389" r:id="rId17"/>
    <p:sldId id="400" r:id="rId18"/>
    <p:sldId id="399" r:id="rId19"/>
    <p:sldId id="390" r:id="rId20"/>
    <p:sldId id="401" r:id="rId21"/>
    <p:sldId id="39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4" autoAdjust="0"/>
    <p:restoredTop sz="94660"/>
  </p:normalViewPr>
  <p:slideViewPr>
    <p:cSldViewPr>
      <p:cViewPr>
        <p:scale>
          <a:sx n="100" d="100"/>
          <a:sy n="100" d="100"/>
        </p:scale>
        <p:origin x="-1944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A5AE04-E9E1-46B6-9C56-3836AB5CF6C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49C85E-1A12-43E9-89F2-924BD917845B}">
      <dgm:prSet phldrT="[Текст]" custT="1"/>
      <dgm:spPr/>
      <dgm:t>
        <a:bodyPr/>
        <a:lstStyle/>
        <a:p>
          <a:r>
            <a:rPr lang="ru-RU" sz="3600" dirty="0" smtClean="0"/>
            <a:t>Социум</a:t>
          </a:r>
          <a:endParaRPr lang="ru-RU" sz="3600" dirty="0"/>
        </a:p>
      </dgm:t>
    </dgm:pt>
    <dgm:pt modelId="{E3C6897A-0513-4B5E-A0C9-6BCBC3CB60C6}" type="parTrans" cxnId="{696E57FD-F417-410C-991C-88C453AC8C02}">
      <dgm:prSet/>
      <dgm:spPr/>
      <dgm:t>
        <a:bodyPr/>
        <a:lstStyle/>
        <a:p>
          <a:endParaRPr lang="ru-RU"/>
        </a:p>
      </dgm:t>
    </dgm:pt>
    <dgm:pt modelId="{43595D52-6021-4BAF-89F5-3079AE665D52}" type="sibTrans" cxnId="{696E57FD-F417-410C-991C-88C453AC8C02}">
      <dgm:prSet/>
      <dgm:spPr/>
      <dgm:t>
        <a:bodyPr/>
        <a:lstStyle/>
        <a:p>
          <a:endParaRPr lang="ru-RU"/>
        </a:p>
      </dgm:t>
    </dgm:pt>
    <dgm:pt modelId="{F17D42FA-93C0-477B-BF79-F27FBC24F845}">
      <dgm:prSet phldrT="[Текст]" custT="1"/>
      <dgm:spPr/>
      <dgm:t>
        <a:bodyPr/>
        <a:lstStyle/>
        <a:p>
          <a:r>
            <a:rPr lang="ru-RU" sz="1400" dirty="0" smtClean="0">
              <a:latin typeface="Courier New" pitchFamily="49" charset="0"/>
              <a:cs typeface="Courier New" pitchFamily="49" charset="0"/>
            </a:rPr>
            <a:t>Размытость, нечеткость границ дозволенного</a:t>
          </a:r>
          <a:r>
            <a:rPr lang="en-US" sz="1400" dirty="0" smtClean="0">
              <a:latin typeface="Courier New" pitchFamily="49" charset="0"/>
              <a:cs typeface="Courier New" pitchFamily="49" charset="0"/>
            </a:rPr>
            <a:t> </a:t>
          </a:r>
          <a:r>
            <a:rPr lang="ru-RU" sz="1400" dirty="0" smtClean="0">
              <a:latin typeface="Courier New" pitchFamily="49" charset="0"/>
              <a:cs typeface="Courier New" pitchFamily="49" charset="0"/>
            </a:rPr>
            <a:t>и недозволенного,  смещение ценностных  ориентиров в обществе</a:t>
          </a:r>
          <a:endParaRPr lang="ru-RU" sz="1400" dirty="0">
            <a:latin typeface="Courier New" pitchFamily="49" charset="0"/>
            <a:cs typeface="Courier New" pitchFamily="49" charset="0"/>
          </a:endParaRPr>
        </a:p>
      </dgm:t>
    </dgm:pt>
    <dgm:pt modelId="{F1FBC56E-9DC1-43B1-ABE1-40C87B9056C7}" type="parTrans" cxnId="{42CBE7B5-6AEE-45C5-894C-29EA44F7F2D3}">
      <dgm:prSet/>
      <dgm:spPr/>
      <dgm:t>
        <a:bodyPr/>
        <a:lstStyle/>
        <a:p>
          <a:endParaRPr lang="ru-RU"/>
        </a:p>
      </dgm:t>
    </dgm:pt>
    <dgm:pt modelId="{602EA78A-EFA4-4754-803E-5FFE1D733013}" type="sibTrans" cxnId="{42CBE7B5-6AEE-45C5-894C-29EA44F7F2D3}">
      <dgm:prSet/>
      <dgm:spPr/>
      <dgm:t>
        <a:bodyPr/>
        <a:lstStyle/>
        <a:p>
          <a:endParaRPr lang="ru-RU"/>
        </a:p>
      </dgm:t>
    </dgm:pt>
    <dgm:pt modelId="{09A5C0BB-D46A-4CFD-A618-7D4F4D0032A3}">
      <dgm:prSet phldrT="[Текст]" custT="1"/>
      <dgm:spPr/>
      <dgm:t>
        <a:bodyPr/>
        <a:lstStyle/>
        <a:p>
          <a:r>
            <a:rPr lang="ru-RU" sz="1400" dirty="0" smtClean="0">
              <a:latin typeface="Courier New" pitchFamily="49" charset="0"/>
              <a:cs typeface="Courier New" pitchFamily="49" charset="0"/>
            </a:rPr>
            <a:t>Рост агрессии, враждебности, преступности</a:t>
          </a:r>
          <a:endParaRPr lang="ru-RU" sz="1400" dirty="0">
            <a:latin typeface="Courier New" pitchFamily="49" charset="0"/>
            <a:cs typeface="Courier New" pitchFamily="49" charset="0"/>
          </a:endParaRPr>
        </a:p>
      </dgm:t>
    </dgm:pt>
    <dgm:pt modelId="{5A9A1261-92EC-4252-B9C2-81F23D67D35C}" type="parTrans" cxnId="{83BB2055-3DAC-4D91-BF2C-1C54612FAB09}">
      <dgm:prSet/>
      <dgm:spPr/>
      <dgm:t>
        <a:bodyPr/>
        <a:lstStyle/>
        <a:p>
          <a:endParaRPr lang="ru-RU"/>
        </a:p>
      </dgm:t>
    </dgm:pt>
    <dgm:pt modelId="{98A4A833-AEA0-4B08-A9C9-6E509D447739}" type="sibTrans" cxnId="{83BB2055-3DAC-4D91-BF2C-1C54612FAB09}">
      <dgm:prSet/>
      <dgm:spPr/>
      <dgm:t>
        <a:bodyPr/>
        <a:lstStyle/>
        <a:p>
          <a:endParaRPr lang="ru-RU"/>
        </a:p>
      </dgm:t>
    </dgm:pt>
    <dgm:pt modelId="{D13A7858-393B-496D-A618-85E9AE0FBA0D}">
      <dgm:prSet phldrT="[Текст]" custT="1"/>
      <dgm:spPr/>
      <dgm:t>
        <a:bodyPr/>
        <a:lstStyle/>
        <a:p>
          <a:r>
            <a:rPr lang="ru-RU" sz="3600" dirty="0" smtClean="0"/>
            <a:t>Семья</a:t>
          </a:r>
          <a:r>
            <a:rPr lang="ru-RU" sz="5500" dirty="0" smtClean="0"/>
            <a:t> </a:t>
          </a:r>
          <a:endParaRPr lang="ru-RU" sz="5500" dirty="0"/>
        </a:p>
      </dgm:t>
    </dgm:pt>
    <dgm:pt modelId="{D59DC0B6-C2C3-4C3C-86AE-C0E3E9B28915}" type="parTrans" cxnId="{EDD24C37-34CA-4096-8D81-B02019FD2985}">
      <dgm:prSet/>
      <dgm:spPr/>
      <dgm:t>
        <a:bodyPr/>
        <a:lstStyle/>
        <a:p>
          <a:endParaRPr lang="ru-RU"/>
        </a:p>
      </dgm:t>
    </dgm:pt>
    <dgm:pt modelId="{1CBEB1A5-E0F0-41A6-8108-E29B3B362A61}" type="sibTrans" cxnId="{EDD24C37-34CA-4096-8D81-B02019FD2985}">
      <dgm:prSet/>
      <dgm:spPr/>
      <dgm:t>
        <a:bodyPr/>
        <a:lstStyle/>
        <a:p>
          <a:endParaRPr lang="ru-RU"/>
        </a:p>
      </dgm:t>
    </dgm:pt>
    <dgm:pt modelId="{4A33EB75-2D28-4442-9EAC-3877A5799902}">
      <dgm:prSet phldrT="[Текст]"/>
      <dgm:spPr/>
      <dgm:t>
        <a:bodyPr/>
        <a:lstStyle/>
        <a:p>
          <a:r>
            <a:rPr lang="ru-RU" dirty="0" err="1" smtClean="0">
              <a:latin typeface="Courier New" pitchFamily="49" charset="0"/>
              <a:cs typeface="Courier New" pitchFamily="49" charset="0"/>
            </a:rPr>
            <a:t>Прерванность</a:t>
          </a:r>
          <a:r>
            <a:rPr lang="ru-RU" dirty="0" smtClean="0">
              <a:latin typeface="Courier New" pitchFamily="49" charset="0"/>
              <a:cs typeface="Courier New" pitchFamily="49" charset="0"/>
            </a:rPr>
            <a:t> передачи нравственных  ценностей, смещение с воспитания ребенка на его обеспечение</a:t>
          </a:r>
          <a:endParaRPr lang="ru-RU" dirty="0">
            <a:latin typeface="Courier New" pitchFamily="49" charset="0"/>
            <a:cs typeface="Courier New" pitchFamily="49" charset="0"/>
          </a:endParaRPr>
        </a:p>
      </dgm:t>
    </dgm:pt>
    <dgm:pt modelId="{A9C7B846-2E33-4F5B-87BB-7E1ECC18667E}" type="parTrans" cxnId="{58EA2C34-F15C-452C-B6FD-5D8501200A51}">
      <dgm:prSet/>
      <dgm:spPr/>
      <dgm:t>
        <a:bodyPr/>
        <a:lstStyle/>
        <a:p>
          <a:endParaRPr lang="ru-RU"/>
        </a:p>
      </dgm:t>
    </dgm:pt>
    <dgm:pt modelId="{457874AD-245A-4DD0-80C2-209A55A7B9D5}" type="sibTrans" cxnId="{58EA2C34-F15C-452C-B6FD-5D8501200A51}">
      <dgm:prSet/>
      <dgm:spPr/>
      <dgm:t>
        <a:bodyPr/>
        <a:lstStyle/>
        <a:p>
          <a:endParaRPr lang="ru-RU"/>
        </a:p>
      </dgm:t>
    </dgm:pt>
    <dgm:pt modelId="{717F65A4-2095-4767-9090-BA17EFB51322}">
      <dgm:prSet phldrT="[Текст]"/>
      <dgm:spPr/>
      <dgm:t>
        <a:bodyPr/>
        <a:lstStyle/>
        <a:p>
          <a:r>
            <a:rPr lang="ru-RU" dirty="0" smtClean="0">
              <a:latin typeface="Courier New" pitchFamily="49" charset="0"/>
              <a:cs typeface="Courier New" pitchFamily="49" charset="0"/>
            </a:rPr>
            <a:t>Рост внутрисемейной агрессии (различные формы насилия)</a:t>
          </a:r>
          <a:endParaRPr lang="ru-RU" dirty="0">
            <a:latin typeface="Courier New" pitchFamily="49" charset="0"/>
            <a:cs typeface="Courier New" pitchFamily="49" charset="0"/>
          </a:endParaRPr>
        </a:p>
      </dgm:t>
    </dgm:pt>
    <dgm:pt modelId="{F721EA7D-2203-47EE-BA15-F9043EBAF929}" type="parTrans" cxnId="{3E5CEB11-9597-4D2F-9829-6DAEC1F11450}">
      <dgm:prSet/>
      <dgm:spPr/>
      <dgm:t>
        <a:bodyPr/>
        <a:lstStyle/>
        <a:p>
          <a:endParaRPr lang="ru-RU"/>
        </a:p>
      </dgm:t>
    </dgm:pt>
    <dgm:pt modelId="{954C37CD-4D9F-43DD-89D2-19245A1C7CF8}" type="sibTrans" cxnId="{3E5CEB11-9597-4D2F-9829-6DAEC1F11450}">
      <dgm:prSet/>
      <dgm:spPr/>
      <dgm:t>
        <a:bodyPr/>
        <a:lstStyle/>
        <a:p>
          <a:endParaRPr lang="ru-RU"/>
        </a:p>
      </dgm:t>
    </dgm:pt>
    <dgm:pt modelId="{F7F5AC6B-4F8D-44B1-8426-F7EACFCB7204}">
      <dgm:prSet phldrT="[Текст]" custT="1"/>
      <dgm:spPr/>
      <dgm:t>
        <a:bodyPr/>
        <a:lstStyle/>
        <a:p>
          <a:r>
            <a:rPr lang="ru-RU" sz="3600" dirty="0" smtClean="0"/>
            <a:t>Личность</a:t>
          </a:r>
          <a:endParaRPr lang="ru-RU" sz="3600" dirty="0"/>
        </a:p>
      </dgm:t>
    </dgm:pt>
    <dgm:pt modelId="{9FC4B8E9-FD44-41F5-8EFA-87A4E3F5EA80}" type="parTrans" cxnId="{02599AED-CCE6-4A42-910E-08FAD5CCA058}">
      <dgm:prSet/>
      <dgm:spPr/>
      <dgm:t>
        <a:bodyPr/>
        <a:lstStyle/>
        <a:p>
          <a:endParaRPr lang="ru-RU"/>
        </a:p>
      </dgm:t>
    </dgm:pt>
    <dgm:pt modelId="{643EF534-B7F6-4B52-9B73-55EF40437F27}" type="sibTrans" cxnId="{02599AED-CCE6-4A42-910E-08FAD5CCA058}">
      <dgm:prSet/>
      <dgm:spPr/>
      <dgm:t>
        <a:bodyPr/>
        <a:lstStyle/>
        <a:p>
          <a:endParaRPr lang="ru-RU"/>
        </a:p>
      </dgm:t>
    </dgm:pt>
    <dgm:pt modelId="{80D6F2A1-CCBF-4F25-9C44-5403BE4DEA3C}">
      <dgm:prSet phldrT="[Текст]"/>
      <dgm:spPr/>
      <dgm:t>
        <a:bodyPr/>
        <a:lstStyle/>
        <a:p>
          <a:r>
            <a:rPr lang="ru-RU" dirty="0" smtClean="0">
              <a:latin typeface="Courier New" pitchFamily="49" charset="0"/>
              <a:cs typeface="Courier New" pitchFamily="49" charset="0"/>
            </a:rPr>
            <a:t>Размытость границ «Я», что Я из себя представляю, кто Я в этой семье, в этом обществе.</a:t>
          </a:r>
          <a:endParaRPr lang="ru-RU" dirty="0">
            <a:latin typeface="Courier New" pitchFamily="49" charset="0"/>
            <a:cs typeface="Courier New" pitchFamily="49" charset="0"/>
          </a:endParaRPr>
        </a:p>
      </dgm:t>
    </dgm:pt>
    <dgm:pt modelId="{A8F90E78-07C7-41A5-8649-63047B465BB9}" type="parTrans" cxnId="{E4F08FD1-BD1A-421A-BEF1-DC00796D95BB}">
      <dgm:prSet/>
      <dgm:spPr/>
      <dgm:t>
        <a:bodyPr/>
        <a:lstStyle/>
        <a:p>
          <a:endParaRPr lang="ru-RU"/>
        </a:p>
      </dgm:t>
    </dgm:pt>
    <dgm:pt modelId="{207E14B0-D88C-4E56-AECD-6BA1F39D85D6}" type="sibTrans" cxnId="{E4F08FD1-BD1A-421A-BEF1-DC00796D95BB}">
      <dgm:prSet/>
      <dgm:spPr/>
      <dgm:t>
        <a:bodyPr/>
        <a:lstStyle/>
        <a:p>
          <a:endParaRPr lang="ru-RU"/>
        </a:p>
      </dgm:t>
    </dgm:pt>
    <dgm:pt modelId="{73A08937-71AF-463D-A65A-52186DAD310D}">
      <dgm:prSet phldrT="[Текст]"/>
      <dgm:spPr/>
      <dgm:t>
        <a:bodyPr/>
        <a:lstStyle/>
        <a:p>
          <a:r>
            <a:rPr lang="ru-RU" dirty="0" smtClean="0">
              <a:latin typeface="Courier New" pitchFamily="49" charset="0"/>
              <a:cs typeface="Courier New" pitchFamily="49" charset="0"/>
            </a:rPr>
            <a:t>Рост агрессивных и аутоагрессивных форм поведения </a:t>
          </a:r>
          <a:endParaRPr lang="ru-RU" dirty="0">
            <a:latin typeface="Courier New" pitchFamily="49" charset="0"/>
            <a:cs typeface="Courier New" pitchFamily="49" charset="0"/>
          </a:endParaRPr>
        </a:p>
      </dgm:t>
    </dgm:pt>
    <dgm:pt modelId="{B66D97BF-8D2F-40C2-A976-298A09046689}" type="parTrans" cxnId="{39AEEFE3-CDF6-46A2-9B68-A82B69440208}">
      <dgm:prSet/>
      <dgm:spPr/>
      <dgm:t>
        <a:bodyPr/>
        <a:lstStyle/>
        <a:p>
          <a:endParaRPr lang="ru-RU"/>
        </a:p>
      </dgm:t>
    </dgm:pt>
    <dgm:pt modelId="{F1E1F374-B8F6-4991-BA5E-45FB5AE6874B}" type="sibTrans" cxnId="{39AEEFE3-CDF6-46A2-9B68-A82B69440208}">
      <dgm:prSet/>
      <dgm:spPr/>
      <dgm:t>
        <a:bodyPr/>
        <a:lstStyle/>
        <a:p>
          <a:endParaRPr lang="ru-RU"/>
        </a:p>
      </dgm:t>
    </dgm:pt>
    <dgm:pt modelId="{173637A3-402F-4C95-86A9-B463AE58DFBC}">
      <dgm:prSet phldrT="[Текст]" custT="1"/>
      <dgm:spPr/>
      <dgm:t>
        <a:bodyPr/>
        <a:lstStyle/>
        <a:p>
          <a:r>
            <a:rPr lang="ru-RU" sz="1400" dirty="0" smtClean="0">
              <a:latin typeface="Courier New" pitchFamily="49" charset="0"/>
              <a:cs typeface="Courier New" pitchFamily="49" charset="0"/>
            </a:rPr>
            <a:t>Отсутствие примеров для подражания. </a:t>
          </a:r>
          <a:endParaRPr lang="ru-RU" sz="1400" dirty="0">
            <a:latin typeface="Courier New" pitchFamily="49" charset="0"/>
            <a:cs typeface="Courier New" pitchFamily="49" charset="0"/>
          </a:endParaRPr>
        </a:p>
      </dgm:t>
    </dgm:pt>
    <dgm:pt modelId="{B6948EB8-2003-49B9-AC75-176870210044}" type="parTrans" cxnId="{97403286-B017-429A-A7D6-1C05BCC96649}">
      <dgm:prSet/>
      <dgm:spPr/>
      <dgm:t>
        <a:bodyPr/>
        <a:lstStyle/>
        <a:p>
          <a:endParaRPr lang="ru-RU"/>
        </a:p>
      </dgm:t>
    </dgm:pt>
    <dgm:pt modelId="{A6DBFF1F-1B11-44DB-93B2-9E7ED9ECB885}" type="sibTrans" cxnId="{97403286-B017-429A-A7D6-1C05BCC96649}">
      <dgm:prSet/>
      <dgm:spPr/>
      <dgm:t>
        <a:bodyPr/>
        <a:lstStyle/>
        <a:p>
          <a:endParaRPr lang="ru-RU"/>
        </a:p>
      </dgm:t>
    </dgm:pt>
    <dgm:pt modelId="{B87A8321-5A73-4163-9DD0-A4F8BDFCC7E0}">
      <dgm:prSet phldrT="[Текст]"/>
      <dgm:spPr/>
      <dgm:t>
        <a:bodyPr/>
        <a:lstStyle/>
        <a:p>
          <a:r>
            <a:rPr lang="ru-RU" dirty="0" smtClean="0">
              <a:latin typeface="Courier New" pitchFamily="49" charset="0"/>
              <a:cs typeface="Courier New" pitchFamily="49" charset="0"/>
            </a:rPr>
            <a:t>Обесценивающая позиция родителей к внешним событиям  </a:t>
          </a:r>
          <a:endParaRPr lang="ru-RU" dirty="0">
            <a:latin typeface="Courier New" pitchFamily="49" charset="0"/>
            <a:cs typeface="Courier New" pitchFamily="49" charset="0"/>
          </a:endParaRPr>
        </a:p>
      </dgm:t>
    </dgm:pt>
    <dgm:pt modelId="{89DAB164-6C64-45A5-8564-D5374435F014}" type="parTrans" cxnId="{FB4256C1-B2A8-4827-859A-8B8A84EE5C49}">
      <dgm:prSet/>
      <dgm:spPr/>
      <dgm:t>
        <a:bodyPr/>
        <a:lstStyle/>
        <a:p>
          <a:endParaRPr lang="ru-RU"/>
        </a:p>
      </dgm:t>
    </dgm:pt>
    <dgm:pt modelId="{A04EBC93-6A1A-4D72-BD6D-D0D0EC8433B7}" type="sibTrans" cxnId="{FB4256C1-B2A8-4827-859A-8B8A84EE5C49}">
      <dgm:prSet/>
      <dgm:spPr/>
      <dgm:t>
        <a:bodyPr/>
        <a:lstStyle/>
        <a:p>
          <a:endParaRPr lang="ru-RU"/>
        </a:p>
      </dgm:t>
    </dgm:pt>
    <dgm:pt modelId="{09C21FA6-A98D-4B37-A2F2-55A010935065}">
      <dgm:prSet phldrT="[Текст]"/>
      <dgm:spPr/>
      <dgm:t>
        <a:bodyPr/>
        <a:lstStyle/>
        <a:p>
          <a:r>
            <a:rPr lang="ru-RU" dirty="0" smtClean="0">
              <a:latin typeface="Courier New" pitchFamily="49" charset="0"/>
              <a:cs typeface="Courier New" pitchFamily="49" charset="0"/>
            </a:rPr>
            <a:t>Размытость будущего..</a:t>
          </a:r>
          <a:endParaRPr lang="ru-RU" dirty="0">
            <a:latin typeface="Courier New" pitchFamily="49" charset="0"/>
            <a:cs typeface="Courier New" pitchFamily="49" charset="0"/>
          </a:endParaRPr>
        </a:p>
      </dgm:t>
    </dgm:pt>
    <dgm:pt modelId="{44DB46AC-5C18-40C4-8DA3-C76B36EA5A7B}" type="parTrans" cxnId="{A77DE62C-D51B-492F-A8C6-959D5347FFA5}">
      <dgm:prSet/>
      <dgm:spPr/>
      <dgm:t>
        <a:bodyPr/>
        <a:lstStyle/>
        <a:p>
          <a:endParaRPr lang="ru-RU"/>
        </a:p>
      </dgm:t>
    </dgm:pt>
    <dgm:pt modelId="{73222DEE-2F83-49DC-8418-BE2D6966B318}" type="sibTrans" cxnId="{A77DE62C-D51B-492F-A8C6-959D5347FFA5}">
      <dgm:prSet/>
      <dgm:spPr/>
      <dgm:t>
        <a:bodyPr/>
        <a:lstStyle/>
        <a:p>
          <a:endParaRPr lang="ru-RU"/>
        </a:p>
      </dgm:t>
    </dgm:pt>
    <dgm:pt modelId="{643329F6-8E6C-4BF5-9FA0-C37518ADA91F}">
      <dgm:prSet phldrT="[Текст]" custT="1"/>
      <dgm:spPr/>
      <dgm:t>
        <a:bodyPr/>
        <a:lstStyle/>
        <a:p>
          <a:endParaRPr lang="ru-RU" sz="1400" dirty="0">
            <a:latin typeface="Courier New" pitchFamily="49" charset="0"/>
            <a:cs typeface="Courier New" pitchFamily="49" charset="0"/>
          </a:endParaRPr>
        </a:p>
      </dgm:t>
    </dgm:pt>
    <dgm:pt modelId="{DCD420E3-C3E3-41A7-8982-69AE2E58C1E2}" type="parTrans" cxnId="{15681C70-A4B7-4F34-AD4B-DBD423CA8CB7}">
      <dgm:prSet/>
      <dgm:spPr/>
      <dgm:t>
        <a:bodyPr/>
        <a:lstStyle/>
        <a:p>
          <a:endParaRPr lang="ru-RU"/>
        </a:p>
      </dgm:t>
    </dgm:pt>
    <dgm:pt modelId="{DC972BED-0509-4874-9F87-9DC5C109671A}" type="sibTrans" cxnId="{15681C70-A4B7-4F34-AD4B-DBD423CA8CB7}">
      <dgm:prSet/>
      <dgm:spPr/>
      <dgm:t>
        <a:bodyPr/>
        <a:lstStyle/>
        <a:p>
          <a:endParaRPr lang="ru-RU"/>
        </a:p>
      </dgm:t>
    </dgm:pt>
    <dgm:pt modelId="{A4AA49C4-B08E-4C5D-9802-C83AA9B0A149}">
      <dgm:prSet phldrT="[Текст]"/>
      <dgm:spPr/>
      <dgm:t>
        <a:bodyPr/>
        <a:lstStyle/>
        <a:p>
          <a:r>
            <a:rPr lang="ru-RU" dirty="0" smtClean="0">
              <a:latin typeface="Courier New" pitchFamily="49" charset="0"/>
              <a:cs typeface="Courier New" pitchFamily="49" charset="0"/>
            </a:rPr>
            <a:t>Экранная зависимость, отсутствие самореализации в продуктивной деятельности   </a:t>
          </a:r>
          <a:endParaRPr lang="ru-RU" dirty="0">
            <a:latin typeface="Courier New" pitchFamily="49" charset="0"/>
            <a:cs typeface="Courier New" pitchFamily="49" charset="0"/>
          </a:endParaRPr>
        </a:p>
      </dgm:t>
    </dgm:pt>
    <dgm:pt modelId="{C65F161E-115C-4DBA-9255-3912BD4FCD6B}" type="parTrans" cxnId="{46914961-FB95-44FE-B78A-61F00FC26ACF}">
      <dgm:prSet/>
      <dgm:spPr/>
      <dgm:t>
        <a:bodyPr/>
        <a:lstStyle/>
        <a:p>
          <a:endParaRPr lang="ru-RU"/>
        </a:p>
      </dgm:t>
    </dgm:pt>
    <dgm:pt modelId="{57CD6DF0-203C-4802-8C51-70251FDFBDD1}" type="sibTrans" cxnId="{46914961-FB95-44FE-B78A-61F00FC26ACF}">
      <dgm:prSet/>
      <dgm:spPr/>
      <dgm:t>
        <a:bodyPr/>
        <a:lstStyle/>
        <a:p>
          <a:endParaRPr lang="ru-RU"/>
        </a:p>
      </dgm:t>
    </dgm:pt>
    <dgm:pt modelId="{3D431C8C-35B7-4188-99EE-24D2F27846E5}">
      <dgm:prSet phldrT="[Текст]" custT="1"/>
      <dgm:spPr/>
      <dgm:t>
        <a:bodyPr/>
        <a:lstStyle/>
        <a:p>
          <a:r>
            <a:rPr lang="ru-RU" sz="1400" dirty="0" smtClean="0">
              <a:latin typeface="Courier New" pitchFamily="49" charset="0"/>
              <a:cs typeface="Courier New" pitchFamily="49" charset="0"/>
            </a:rPr>
            <a:t>Пассивность личности, вызванная информатизацией</a:t>
          </a:r>
          <a:endParaRPr lang="ru-RU" sz="1400" dirty="0">
            <a:latin typeface="Courier New" pitchFamily="49" charset="0"/>
            <a:cs typeface="Courier New" pitchFamily="49" charset="0"/>
          </a:endParaRPr>
        </a:p>
      </dgm:t>
    </dgm:pt>
    <dgm:pt modelId="{E1B3D16E-8C41-40B9-BA28-367864803763}" type="parTrans" cxnId="{BB702B13-C5BF-42DF-AC69-45342A7E860E}">
      <dgm:prSet/>
      <dgm:spPr/>
      <dgm:t>
        <a:bodyPr/>
        <a:lstStyle/>
        <a:p>
          <a:endParaRPr lang="ru-RU"/>
        </a:p>
      </dgm:t>
    </dgm:pt>
    <dgm:pt modelId="{D249AD91-BA7A-4C80-A1C5-2B649CF90C81}" type="sibTrans" cxnId="{BB702B13-C5BF-42DF-AC69-45342A7E860E}">
      <dgm:prSet/>
      <dgm:spPr/>
      <dgm:t>
        <a:bodyPr/>
        <a:lstStyle/>
        <a:p>
          <a:endParaRPr lang="ru-RU"/>
        </a:p>
      </dgm:t>
    </dgm:pt>
    <dgm:pt modelId="{8D3430F7-8448-41F1-BD61-B24585FE8C07}" type="pres">
      <dgm:prSet presAssocID="{61A5AE04-E9E1-46B6-9C56-3836AB5CF6C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C91354-3AC3-4D5C-9674-4B0F49C10E2F}" type="pres">
      <dgm:prSet presAssocID="{5849C85E-1A12-43E9-89F2-924BD917845B}" presName="circle1" presStyleLbl="node1" presStyleIdx="0" presStyleCnt="3"/>
      <dgm:spPr/>
    </dgm:pt>
    <dgm:pt modelId="{3178D02D-82CF-4248-AC25-150D008717CA}" type="pres">
      <dgm:prSet presAssocID="{5849C85E-1A12-43E9-89F2-924BD917845B}" presName="space" presStyleCnt="0"/>
      <dgm:spPr/>
    </dgm:pt>
    <dgm:pt modelId="{764AF322-D1FC-4F65-A580-42DA25C26DA2}" type="pres">
      <dgm:prSet presAssocID="{5849C85E-1A12-43E9-89F2-924BD917845B}" presName="rect1" presStyleLbl="alignAcc1" presStyleIdx="0" presStyleCnt="3" custScaleX="136763" custScaleY="100000" custLinFactNeighborX="-15285" custLinFactNeighborY="-2499"/>
      <dgm:spPr/>
      <dgm:t>
        <a:bodyPr/>
        <a:lstStyle/>
        <a:p>
          <a:endParaRPr lang="ru-RU"/>
        </a:p>
      </dgm:t>
    </dgm:pt>
    <dgm:pt modelId="{B3D9213E-7B10-488A-8C45-EDB394202477}" type="pres">
      <dgm:prSet presAssocID="{D13A7858-393B-496D-A618-85E9AE0FBA0D}" presName="vertSpace2" presStyleLbl="node1" presStyleIdx="0" presStyleCnt="3"/>
      <dgm:spPr/>
    </dgm:pt>
    <dgm:pt modelId="{CDEF8C01-395F-4516-B823-5969AAA6AA59}" type="pres">
      <dgm:prSet presAssocID="{D13A7858-393B-496D-A618-85E9AE0FBA0D}" presName="circle2" presStyleLbl="node1" presStyleIdx="1" presStyleCnt="3"/>
      <dgm:spPr/>
    </dgm:pt>
    <dgm:pt modelId="{CFA5DDD8-2C21-4CF3-B7B4-9DD93E3CF982}" type="pres">
      <dgm:prSet presAssocID="{D13A7858-393B-496D-A618-85E9AE0FBA0D}" presName="rect2" presStyleLbl="alignAcc1" presStyleIdx="1" presStyleCnt="3" custScaleX="132833" custLinFactNeighborX="-9686" custLinFactNeighborY="1693"/>
      <dgm:spPr/>
      <dgm:t>
        <a:bodyPr/>
        <a:lstStyle/>
        <a:p>
          <a:endParaRPr lang="ru-RU"/>
        </a:p>
      </dgm:t>
    </dgm:pt>
    <dgm:pt modelId="{135C5496-740D-4147-B75F-9C566D5AED26}" type="pres">
      <dgm:prSet presAssocID="{F7F5AC6B-4F8D-44B1-8426-F7EACFCB7204}" presName="vertSpace3" presStyleLbl="node1" presStyleIdx="1" presStyleCnt="3"/>
      <dgm:spPr/>
    </dgm:pt>
    <dgm:pt modelId="{AA244CA0-5FA7-4D3D-9263-0625167C47C1}" type="pres">
      <dgm:prSet presAssocID="{F7F5AC6B-4F8D-44B1-8426-F7EACFCB7204}" presName="circle3" presStyleLbl="node1" presStyleIdx="2" presStyleCnt="3" custScaleX="129709"/>
      <dgm:spPr/>
    </dgm:pt>
    <dgm:pt modelId="{C295B1F7-599C-4DFD-B093-1A6980DE0AC3}" type="pres">
      <dgm:prSet presAssocID="{F7F5AC6B-4F8D-44B1-8426-F7EACFCB7204}" presName="rect3" presStyleLbl="alignAcc1" presStyleIdx="2" presStyleCnt="3" custScaleX="120924" custLinFactNeighborX="-13605" custLinFactNeighborY="1666"/>
      <dgm:spPr/>
      <dgm:t>
        <a:bodyPr/>
        <a:lstStyle/>
        <a:p>
          <a:endParaRPr lang="ru-RU"/>
        </a:p>
      </dgm:t>
    </dgm:pt>
    <dgm:pt modelId="{4380119B-2796-4165-9064-85E069534D36}" type="pres">
      <dgm:prSet presAssocID="{5849C85E-1A12-43E9-89F2-924BD917845B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81E7B0-4051-4F57-9173-4DB465A3821A}" type="pres">
      <dgm:prSet presAssocID="{5849C85E-1A12-43E9-89F2-924BD917845B}" presName="rect1ChTx" presStyleLbl="alignAcc1" presStyleIdx="2" presStyleCnt="3" custScaleX="161071" custLinFactNeighborX="-19474" custLinFactNeighborY="-36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1C5AE3-0479-46DE-8C37-D5D1ED6EE171}" type="pres">
      <dgm:prSet presAssocID="{D13A7858-393B-496D-A618-85E9AE0FBA0D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FD54F-55D0-4E8A-AEA4-05DA06CEEA35}" type="pres">
      <dgm:prSet presAssocID="{D13A7858-393B-496D-A618-85E9AE0FBA0D}" presName="rect2ChTx" presStyleLbl="alignAcc1" presStyleIdx="2" presStyleCnt="3" custScaleX="156193" custLinFactNeighborX="-17035" custLinFactNeighborY="36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46B998-CD0E-42FA-B909-FB608DE6DF8B}" type="pres">
      <dgm:prSet presAssocID="{F7F5AC6B-4F8D-44B1-8426-F7EACFCB7204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178A2-BC27-440D-9CAE-6386250848B1}" type="pres">
      <dgm:prSet presAssocID="{F7F5AC6B-4F8D-44B1-8426-F7EACFCB7204}" presName="rect3ChTx" presStyleLbl="alignAcc1" presStyleIdx="2" presStyleCnt="3" custScaleX="151471" custLinFactNeighborX="-14674" custLinFactNeighborY="1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599AED-CCE6-4A42-910E-08FAD5CCA058}" srcId="{61A5AE04-E9E1-46B6-9C56-3836AB5CF6CC}" destId="{F7F5AC6B-4F8D-44B1-8426-F7EACFCB7204}" srcOrd="2" destOrd="0" parTransId="{9FC4B8E9-FD44-41F5-8EFA-87A4E3F5EA80}" sibTransId="{643EF534-B7F6-4B52-9B73-55EF40437F27}"/>
    <dgm:cxn modelId="{636BD572-519C-4FF7-B304-085806D82B61}" type="presOf" srcId="{73A08937-71AF-463D-A65A-52186DAD310D}" destId="{852178A2-BC27-440D-9CAE-6386250848B1}" srcOrd="0" destOrd="3" presId="urn:microsoft.com/office/officeart/2005/8/layout/target3"/>
    <dgm:cxn modelId="{D304DA6B-53C1-4653-973E-13A320C23B02}" type="presOf" srcId="{A4AA49C4-B08E-4C5D-9802-C83AA9B0A149}" destId="{852178A2-BC27-440D-9CAE-6386250848B1}" srcOrd="0" destOrd="2" presId="urn:microsoft.com/office/officeart/2005/8/layout/target3"/>
    <dgm:cxn modelId="{15681C70-A4B7-4F34-AD4B-DBD423CA8CB7}" srcId="{5849C85E-1A12-43E9-89F2-924BD917845B}" destId="{643329F6-8E6C-4BF5-9FA0-C37518ADA91F}" srcOrd="4" destOrd="0" parTransId="{DCD420E3-C3E3-41A7-8982-69AE2E58C1E2}" sibTransId="{DC972BED-0509-4874-9F87-9DC5C109671A}"/>
    <dgm:cxn modelId="{3E5CEB11-9597-4D2F-9829-6DAEC1F11450}" srcId="{D13A7858-393B-496D-A618-85E9AE0FBA0D}" destId="{717F65A4-2095-4767-9090-BA17EFB51322}" srcOrd="2" destOrd="0" parTransId="{F721EA7D-2203-47EE-BA15-F9043EBAF929}" sibTransId="{954C37CD-4D9F-43DD-89D2-19245A1C7CF8}"/>
    <dgm:cxn modelId="{DF243B77-5A3B-47F8-B76D-042980655B46}" type="presOf" srcId="{717F65A4-2095-4767-9090-BA17EFB51322}" destId="{E86FD54F-55D0-4E8A-AEA4-05DA06CEEA35}" srcOrd="0" destOrd="2" presId="urn:microsoft.com/office/officeart/2005/8/layout/target3"/>
    <dgm:cxn modelId="{A2ADD5F7-7276-4D42-8433-0ED674075092}" type="presOf" srcId="{61A5AE04-E9E1-46B6-9C56-3836AB5CF6CC}" destId="{8D3430F7-8448-41F1-BD61-B24585FE8C07}" srcOrd="0" destOrd="0" presId="urn:microsoft.com/office/officeart/2005/8/layout/target3"/>
    <dgm:cxn modelId="{58EA2C34-F15C-452C-B6FD-5D8501200A51}" srcId="{D13A7858-393B-496D-A618-85E9AE0FBA0D}" destId="{4A33EB75-2D28-4442-9EAC-3877A5799902}" srcOrd="0" destOrd="0" parTransId="{A9C7B846-2E33-4F5B-87BB-7E1ECC18667E}" sibTransId="{457874AD-245A-4DD0-80C2-209A55A7B9D5}"/>
    <dgm:cxn modelId="{8DE0C7D9-B4A2-4122-A1D7-393E3734167F}" type="presOf" srcId="{5849C85E-1A12-43E9-89F2-924BD917845B}" destId="{764AF322-D1FC-4F65-A580-42DA25C26DA2}" srcOrd="0" destOrd="0" presId="urn:microsoft.com/office/officeart/2005/8/layout/target3"/>
    <dgm:cxn modelId="{A327F782-A444-4416-A1B8-624BB39C3E29}" type="presOf" srcId="{09A5C0BB-D46A-4CFD-A618-7D4F4D0032A3}" destId="{5B81E7B0-4051-4F57-9173-4DB465A3821A}" srcOrd="0" destOrd="2" presId="urn:microsoft.com/office/officeart/2005/8/layout/target3"/>
    <dgm:cxn modelId="{97403286-B017-429A-A7D6-1C05BCC96649}" srcId="{5849C85E-1A12-43E9-89F2-924BD917845B}" destId="{173637A3-402F-4C95-86A9-B463AE58DFBC}" srcOrd="1" destOrd="0" parTransId="{B6948EB8-2003-49B9-AC75-176870210044}" sibTransId="{A6DBFF1F-1B11-44DB-93B2-9E7ED9ECB885}"/>
    <dgm:cxn modelId="{EDD24C37-34CA-4096-8D81-B02019FD2985}" srcId="{61A5AE04-E9E1-46B6-9C56-3836AB5CF6CC}" destId="{D13A7858-393B-496D-A618-85E9AE0FBA0D}" srcOrd="1" destOrd="0" parTransId="{D59DC0B6-C2C3-4C3C-86AE-C0E3E9B28915}" sibTransId="{1CBEB1A5-E0F0-41A6-8108-E29B3B362A61}"/>
    <dgm:cxn modelId="{EAF6DD87-CD7B-4801-9E6A-B9076FFA4458}" type="presOf" srcId="{D13A7858-393B-496D-A618-85E9AE0FBA0D}" destId="{CFA5DDD8-2C21-4CF3-B7B4-9DD93E3CF982}" srcOrd="0" destOrd="0" presId="urn:microsoft.com/office/officeart/2005/8/layout/target3"/>
    <dgm:cxn modelId="{B7823B2B-4704-41FE-AE28-9BA60B7D1278}" type="presOf" srcId="{4A33EB75-2D28-4442-9EAC-3877A5799902}" destId="{E86FD54F-55D0-4E8A-AEA4-05DA06CEEA35}" srcOrd="0" destOrd="0" presId="urn:microsoft.com/office/officeart/2005/8/layout/target3"/>
    <dgm:cxn modelId="{169AD395-9C17-41BB-B350-6FCA73C7570B}" type="presOf" srcId="{643329F6-8E6C-4BF5-9FA0-C37518ADA91F}" destId="{5B81E7B0-4051-4F57-9173-4DB465A3821A}" srcOrd="0" destOrd="4" presId="urn:microsoft.com/office/officeart/2005/8/layout/target3"/>
    <dgm:cxn modelId="{F8A70698-4F64-42EA-B544-C29D867CA478}" type="presOf" srcId="{5849C85E-1A12-43E9-89F2-924BD917845B}" destId="{4380119B-2796-4165-9064-85E069534D36}" srcOrd="1" destOrd="0" presId="urn:microsoft.com/office/officeart/2005/8/layout/target3"/>
    <dgm:cxn modelId="{00452978-F684-45AC-9B4A-600006386DB2}" type="presOf" srcId="{F7F5AC6B-4F8D-44B1-8426-F7EACFCB7204}" destId="{C295B1F7-599C-4DFD-B093-1A6980DE0AC3}" srcOrd="0" destOrd="0" presId="urn:microsoft.com/office/officeart/2005/8/layout/target3"/>
    <dgm:cxn modelId="{83BB2055-3DAC-4D91-BF2C-1C54612FAB09}" srcId="{5849C85E-1A12-43E9-89F2-924BD917845B}" destId="{09A5C0BB-D46A-4CFD-A618-7D4F4D0032A3}" srcOrd="2" destOrd="0" parTransId="{5A9A1261-92EC-4252-B9C2-81F23D67D35C}" sibTransId="{98A4A833-AEA0-4B08-A9C9-6E509D447739}"/>
    <dgm:cxn modelId="{1FA9DBF2-6D13-4A36-B599-A0B9FF2896E6}" type="presOf" srcId="{D13A7858-393B-496D-A618-85E9AE0FBA0D}" destId="{5A1C5AE3-0479-46DE-8C37-D5D1ED6EE171}" srcOrd="1" destOrd="0" presId="urn:microsoft.com/office/officeart/2005/8/layout/target3"/>
    <dgm:cxn modelId="{F81B8AE9-CC4A-4D64-9480-B7A58E939338}" type="presOf" srcId="{B87A8321-5A73-4163-9DD0-A4F8BDFCC7E0}" destId="{E86FD54F-55D0-4E8A-AEA4-05DA06CEEA35}" srcOrd="0" destOrd="1" presId="urn:microsoft.com/office/officeart/2005/8/layout/target3"/>
    <dgm:cxn modelId="{A77DE62C-D51B-492F-A8C6-959D5347FFA5}" srcId="{F7F5AC6B-4F8D-44B1-8426-F7EACFCB7204}" destId="{09C21FA6-A98D-4B37-A2F2-55A010935065}" srcOrd="1" destOrd="0" parTransId="{44DB46AC-5C18-40C4-8DA3-C76B36EA5A7B}" sibTransId="{73222DEE-2F83-49DC-8418-BE2D6966B318}"/>
    <dgm:cxn modelId="{FB4256C1-B2A8-4827-859A-8B8A84EE5C49}" srcId="{D13A7858-393B-496D-A618-85E9AE0FBA0D}" destId="{B87A8321-5A73-4163-9DD0-A4F8BDFCC7E0}" srcOrd="1" destOrd="0" parTransId="{89DAB164-6C64-45A5-8564-D5374435F014}" sibTransId="{A04EBC93-6A1A-4D72-BD6D-D0D0EC8433B7}"/>
    <dgm:cxn modelId="{C875DAEC-5C6F-4B08-9927-C3A48D225286}" type="presOf" srcId="{173637A3-402F-4C95-86A9-B463AE58DFBC}" destId="{5B81E7B0-4051-4F57-9173-4DB465A3821A}" srcOrd="0" destOrd="1" presId="urn:microsoft.com/office/officeart/2005/8/layout/target3"/>
    <dgm:cxn modelId="{696E57FD-F417-410C-991C-88C453AC8C02}" srcId="{61A5AE04-E9E1-46B6-9C56-3836AB5CF6CC}" destId="{5849C85E-1A12-43E9-89F2-924BD917845B}" srcOrd="0" destOrd="0" parTransId="{E3C6897A-0513-4B5E-A0C9-6BCBC3CB60C6}" sibTransId="{43595D52-6021-4BAF-89F5-3079AE665D52}"/>
    <dgm:cxn modelId="{A2B81BE8-297A-45B8-9F2B-86038B1A64E7}" type="presOf" srcId="{F7F5AC6B-4F8D-44B1-8426-F7EACFCB7204}" destId="{A146B998-CD0E-42FA-B909-FB608DE6DF8B}" srcOrd="1" destOrd="0" presId="urn:microsoft.com/office/officeart/2005/8/layout/target3"/>
    <dgm:cxn modelId="{82F7B451-F176-48B5-97D5-6C6CF1CC93CC}" type="presOf" srcId="{09C21FA6-A98D-4B37-A2F2-55A010935065}" destId="{852178A2-BC27-440D-9CAE-6386250848B1}" srcOrd="0" destOrd="1" presId="urn:microsoft.com/office/officeart/2005/8/layout/target3"/>
    <dgm:cxn modelId="{BB702B13-C5BF-42DF-AC69-45342A7E860E}" srcId="{5849C85E-1A12-43E9-89F2-924BD917845B}" destId="{3D431C8C-35B7-4188-99EE-24D2F27846E5}" srcOrd="3" destOrd="0" parTransId="{E1B3D16E-8C41-40B9-BA28-367864803763}" sibTransId="{D249AD91-BA7A-4C80-A1C5-2B649CF90C81}"/>
    <dgm:cxn modelId="{39AEEFE3-CDF6-46A2-9B68-A82B69440208}" srcId="{F7F5AC6B-4F8D-44B1-8426-F7EACFCB7204}" destId="{73A08937-71AF-463D-A65A-52186DAD310D}" srcOrd="3" destOrd="0" parTransId="{B66D97BF-8D2F-40C2-A976-298A09046689}" sibTransId="{F1E1F374-B8F6-4991-BA5E-45FB5AE6874B}"/>
    <dgm:cxn modelId="{0E079540-D577-487D-A196-44375638F53E}" type="presOf" srcId="{3D431C8C-35B7-4188-99EE-24D2F27846E5}" destId="{5B81E7B0-4051-4F57-9173-4DB465A3821A}" srcOrd="0" destOrd="3" presId="urn:microsoft.com/office/officeart/2005/8/layout/target3"/>
    <dgm:cxn modelId="{46914961-FB95-44FE-B78A-61F00FC26ACF}" srcId="{F7F5AC6B-4F8D-44B1-8426-F7EACFCB7204}" destId="{A4AA49C4-B08E-4C5D-9802-C83AA9B0A149}" srcOrd="2" destOrd="0" parTransId="{C65F161E-115C-4DBA-9255-3912BD4FCD6B}" sibTransId="{57CD6DF0-203C-4802-8C51-70251FDFBDD1}"/>
    <dgm:cxn modelId="{E9039558-61A6-495D-B952-2B427680C00C}" type="presOf" srcId="{80D6F2A1-CCBF-4F25-9C44-5403BE4DEA3C}" destId="{852178A2-BC27-440D-9CAE-6386250848B1}" srcOrd="0" destOrd="0" presId="urn:microsoft.com/office/officeart/2005/8/layout/target3"/>
    <dgm:cxn modelId="{E4F08FD1-BD1A-421A-BEF1-DC00796D95BB}" srcId="{F7F5AC6B-4F8D-44B1-8426-F7EACFCB7204}" destId="{80D6F2A1-CCBF-4F25-9C44-5403BE4DEA3C}" srcOrd="0" destOrd="0" parTransId="{A8F90E78-07C7-41A5-8649-63047B465BB9}" sibTransId="{207E14B0-D88C-4E56-AECD-6BA1F39D85D6}"/>
    <dgm:cxn modelId="{42CBE7B5-6AEE-45C5-894C-29EA44F7F2D3}" srcId="{5849C85E-1A12-43E9-89F2-924BD917845B}" destId="{F17D42FA-93C0-477B-BF79-F27FBC24F845}" srcOrd="0" destOrd="0" parTransId="{F1FBC56E-9DC1-43B1-ABE1-40C87B9056C7}" sibTransId="{602EA78A-EFA4-4754-803E-5FFE1D733013}"/>
    <dgm:cxn modelId="{DEF6CB13-D85A-4C29-88EC-97FC7B543A3C}" type="presOf" srcId="{F17D42FA-93C0-477B-BF79-F27FBC24F845}" destId="{5B81E7B0-4051-4F57-9173-4DB465A3821A}" srcOrd="0" destOrd="0" presId="urn:microsoft.com/office/officeart/2005/8/layout/target3"/>
    <dgm:cxn modelId="{93FBA719-89DB-4F21-8159-A182DF12E7E5}" type="presParOf" srcId="{8D3430F7-8448-41F1-BD61-B24585FE8C07}" destId="{2AC91354-3AC3-4D5C-9674-4B0F49C10E2F}" srcOrd="0" destOrd="0" presId="urn:microsoft.com/office/officeart/2005/8/layout/target3"/>
    <dgm:cxn modelId="{2B710413-D488-4C87-B41C-4608CFA77857}" type="presParOf" srcId="{8D3430F7-8448-41F1-BD61-B24585FE8C07}" destId="{3178D02D-82CF-4248-AC25-150D008717CA}" srcOrd="1" destOrd="0" presId="urn:microsoft.com/office/officeart/2005/8/layout/target3"/>
    <dgm:cxn modelId="{305FBF72-2481-44A6-BD8D-408D87D6FD53}" type="presParOf" srcId="{8D3430F7-8448-41F1-BD61-B24585FE8C07}" destId="{764AF322-D1FC-4F65-A580-42DA25C26DA2}" srcOrd="2" destOrd="0" presId="urn:microsoft.com/office/officeart/2005/8/layout/target3"/>
    <dgm:cxn modelId="{F4E32BD1-CDA9-4937-A845-76A570BBF344}" type="presParOf" srcId="{8D3430F7-8448-41F1-BD61-B24585FE8C07}" destId="{B3D9213E-7B10-488A-8C45-EDB394202477}" srcOrd="3" destOrd="0" presId="urn:microsoft.com/office/officeart/2005/8/layout/target3"/>
    <dgm:cxn modelId="{75066E64-E7D1-4665-B9C7-87967078E585}" type="presParOf" srcId="{8D3430F7-8448-41F1-BD61-B24585FE8C07}" destId="{CDEF8C01-395F-4516-B823-5969AAA6AA59}" srcOrd="4" destOrd="0" presId="urn:microsoft.com/office/officeart/2005/8/layout/target3"/>
    <dgm:cxn modelId="{653F041D-7455-422F-8833-7711E39E0E2E}" type="presParOf" srcId="{8D3430F7-8448-41F1-BD61-B24585FE8C07}" destId="{CFA5DDD8-2C21-4CF3-B7B4-9DD93E3CF982}" srcOrd="5" destOrd="0" presId="urn:microsoft.com/office/officeart/2005/8/layout/target3"/>
    <dgm:cxn modelId="{7764FC39-0DD4-4964-AE42-9B84111C90D4}" type="presParOf" srcId="{8D3430F7-8448-41F1-BD61-B24585FE8C07}" destId="{135C5496-740D-4147-B75F-9C566D5AED26}" srcOrd="6" destOrd="0" presId="urn:microsoft.com/office/officeart/2005/8/layout/target3"/>
    <dgm:cxn modelId="{644927C1-7404-40B6-80E2-18ABD80123DD}" type="presParOf" srcId="{8D3430F7-8448-41F1-BD61-B24585FE8C07}" destId="{AA244CA0-5FA7-4D3D-9263-0625167C47C1}" srcOrd="7" destOrd="0" presId="urn:microsoft.com/office/officeart/2005/8/layout/target3"/>
    <dgm:cxn modelId="{689AC2A0-0B95-450E-A23E-99399896A3A7}" type="presParOf" srcId="{8D3430F7-8448-41F1-BD61-B24585FE8C07}" destId="{C295B1F7-599C-4DFD-B093-1A6980DE0AC3}" srcOrd="8" destOrd="0" presId="urn:microsoft.com/office/officeart/2005/8/layout/target3"/>
    <dgm:cxn modelId="{836D7770-E04C-45B6-A1BD-18782C49474C}" type="presParOf" srcId="{8D3430F7-8448-41F1-BD61-B24585FE8C07}" destId="{4380119B-2796-4165-9064-85E069534D36}" srcOrd="9" destOrd="0" presId="urn:microsoft.com/office/officeart/2005/8/layout/target3"/>
    <dgm:cxn modelId="{56EC9274-5BB4-4D0B-8637-2CAC3E7A38A1}" type="presParOf" srcId="{8D3430F7-8448-41F1-BD61-B24585FE8C07}" destId="{5B81E7B0-4051-4F57-9173-4DB465A3821A}" srcOrd="10" destOrd="0" presId="urn:microsoft.com/office/officeart/2005/8/layout/target3"/>
    <dgm:cxn modelId="{EA67CC62-746E-4CF7-B9B2-350D01C240DC}" type="presParOf" srcId="{8D3430F7-8448-41F1-BD61-B24585FE8C07}" destId="{5A1C5AE3-0479-46DE-8C37-D5D1ED6EE171}" srcOrd="11" destOrd="0" presId="urn:microsoft.com/office/officeart/2005/8/layout/target3"/>
    <dgm:cxn modelId="{6651716A-FC6E-441B-ADE6-0707938C6A95}" type="presParOf" srcId="{8D3430F7-8448-41F1-BD61-B24585FE8C07}" destId="{E86FD54F-55D0-4E8A-AEA4-05DA06CEEA35}" srcOrd="12" destOrd="0" presId="urn:microsoft.com/office/officeart/2005/8/layout/target3"/>
    <dgm:cxn modelId="{2A7DB379-11A6-480A-BDAB-7C0760105BA3}" type="presParOf" srcId="{8D3430F7-8448-41F1-BD61-B24585FE8C07}" destId="{A146B998-CD0E-42FA-B909-FB608DE6DF8B}" srcOrd="13" destOrd="0" presId="urn:microsoft.com/office/officeart/2005/8/layout/target3"/>
    <dgm:cxn modelId="{67A2E708-CF15-4A6E-AD7A-6EE6382542A3}" type="presParOf" srcId="{8D3430F7-8448-41F1-BD61-B24585FE8C07}" destId="{852178A2-BC27-440D-9CAE-6386250848B1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C91354-3AC3-4D5C-9674-4B0F49C10E2F}">
      <dsp:nvSpPr>
        <dsp:cNvPr id="0" name=""/>
        <dsp:cNvSpPr/>
      </dsp:nvSpPr>
      <dsp:spPr>
        <a:xfrm>
          <a:off x="-551517" y="272547"/>
          <a:ext cx="5143536" cy="514353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4AF322-D1FC-4F65-A580-42DA25C26DA2}">
      <dsp:nvSpPr>
        <dsp:cNvPr id="0" name=""/>
        <dsp:cNvSpPr/>
      </dsp:nvSpPr>
      <dsp:spPr>
        <a:xfrm>
          <a:off x="0" y="144011"/>
          <a:ext cx="8206863" cy="51435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Социум</a:t>
          </a:r>
          <a:endParaRPr lang="ru-RU" sz="3600" kern="1200" dirty="0"/>
        </a:p>
      </dsp:txBody>
      <dsp:txXfrm>
        <a:off x="0" y="144011"/>
        <a:ext cx="4103431" cy="1543064"/>
      </dsp:txXfrm>
    </dsp:sp>
    <dsp:sp modelId="{CDEF8C01-395F-4516-B823-5969AAA6AA59}">
      <dsp:nvSpPr>
        <dsp:cNvPr id="0" name=""/>
        <dsp:cNvSpPr/>
      </dsp:nvSpPr>
      <dsp:spPr>
        <a:xfrm>
          <a:off x="348602" y="1815612"/>
          <a:ext cx="3343295" cy="334329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A5DDD8-2C21-4CF3-B7B4-9DD93E3CF982}">
      <dsp:nvSpPr>
        <dsp:cNvPr id="0" name=""/>
        <dsp:cNvSpPr/>
      </dsp:nvSpPr>
      <dsp:spPr>
        <a:xfrm>
          <a:off x="453893" y="1872214"/>
          <a:ext cx="7971032" cy="33432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Семья</a:t>
          </a:r>
          <a:r>
            <a:rPr lang="ru-RU" sz="5500" kern="1200" dirty="0" smtClean="0"/>
            <a:t> </a:t>
          </a:r>
          <a:endParaRPr lang="ru-RU" sz="5500" kern="1200" dirty="0"/>
        </a:p>
      </dsp:txBody>
      <dsp:txXfrm>
        <a:off x="453893" y="1872214"/>
        <a:ext cx="3985516" cy="1543058"/>
      </dsp:txXfrm>
    </dsp:sp>
    <dsp:sp modelId="{AA244CA0-5FA7-4D3D-9263-0625167C47C1}">
      <dsp:nvSpPr>
        <dsp:cNvPr id="0" name=""/>
        <dsp:cNvSpPr/>
      </dsp:nvSpPr>
      <dsp:spPr>
        <a:xfrm>
          <a:off x="1019506" y="3358671"/>
          <a:ext cx="2001486" cy="154305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95B1F7-599C-4DFD-B093-1A6980DE0AC3}">
      <dsp:nvSpPr>
        <dsp:cNvPr id="0" name=""/>
        <dsp:cNvSpPr/>
      </dsp:nvSpPr>
      <dsp:spPr>
        <a:xfrm>
          <a:off x="576039" y="3384378"/>
          <a:ext cx="7256397" cy="154305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Личность</a:t>
          </a:r>
          <a:endParaRPr lang="ru-RU" sz="3600" kern="1200" dirty="0"/>
        </a:p>
      </dsp:txBody>
      <dsp:txXfrm>
        <a:off x="576039" y="3384378"/>
        <a:ext cx="3628198" cy="1543059"/>
      </dsp:txXfrm>
    </dsp:sp>
    <dsp:sp modelId="{5B81E7B0-4051-4F57-9173-4DB465A3821A}">
      <dsp:nvSpPr>
        <dsp:cNvPr id="0" name=""/>
        <dsp:cNvSpPr/>
      </dsp:nvSpPr>
      <dsp:spPr>
        <a:xfrm>
          <a:off x="3520163" y="216025"/>
          <a:ext cx="4832767" cy="154306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Courier New" pitchFamily="49" charset="0"/>
              <a:cs typeface="Courier New" pitchFamily="49" charset="0"/>
            </a:rPr>
            <a:t>Размытость, нечеткость границ дозволенного</a:t>
          </a:r>
          <a:r>
            <a:rPr lang="en-US" sz="1400" kern="1200" dirty="0" smtClean="0">
              <a:latin typeface="Courier New" pitchFamily="49" charset="0"/>
              <a:cs typeface="Courier New" pitchFamily="49" charset="0"/>
            </a:rPr>
            <a:t> </a:t>
          </a:r>
          <a:r>
            <a:rPr lang="ru-RU" sz="1400" kern="1200" dirty="0" smtClean="0">
              <a:latin typeface="Courier New" pitchFamily="49" charset="0"/>
              <a:cs typeface="Courier New" pitchFamily="49" charset="0"/>
            </a:rPr>
            <a:t>и недозволенного,  смещение ценностных  ориентиров в обществе</a:t>
          </a:r>
          <a:endParaRPr lang="ru-RU" sz="14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Courier New" pitchFamily="49" charset="0"/>
              <a:cs typeface="Courier New" pitchFamily="49" charset="0"/>
            </a:rPr>
            <a:t>Отсутствие примеров для подражания. </a:t>
          </a:r>
          <a:endParaRPr lang="ru-RU" sz="14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Courier New" pitchFamily="49" charset="0"/>
              <a:cs typeface="Courier New" pitchFamily="49" charset="0"/>
            </a:rPr>
            <a:t>Рост агрессии, враждебности, преступности</a:t>
          </a:r>
          <a:endParaRPr lang="ru-RU" sz="14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Courier New" pitchFamily="49" charset="0"/>
              <a:cs typeface="Courier New" pitchFamily="49" charset="0"/>
            </a:rPr>
            <a:t>Пассивность личности, вызванная информатизацией</a:t>
          </a:r>
          <a:endParaRPr lang="ru-RU" sz="14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Courier New" pitchFamily="49" charset="0"/>
            <a:cs typeface="Courier New" pitchFamily="49" charset="0"/>
          </a:endParaRPr>
        </a:p>
      </dsp:txBody>
      <dsp:txXfrm>
        <a:off x="3520163" y="216025"/>
        <a:ext cx="4832767" cy="1543064"/>
      </dsp:txXfrm>
    </dsp:sp>
    <dsp:sp modelId="{E86FD54F-55D0-4E8A-AEA4-05DA06CEEA35}">
      <dsp:nvSpPr>
        <dsp:cNvPr id="0" name=""/>
        <dsp:cNvSpPr/>
      </dsp:nvSpPr>
      <dsp:spPr>
        <a:xfrm>
          <a:off x="3666522" y="1872211"/>
          <a:ext cx="4686408" cy="1543058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>
              <a:latin typeface="Courier New" pitchFamily="49" charset="0"/>
              <a:cs typeface="Courier New" pitchFamily="49" charset="0"/>
            </a:rPr>
            <a:t>Прерванность</a:t>
          </a:r>
          <a:r>
            <a:rPr lang="ru-RU" sz="1300" kern="1200" dirty="0" smtClean="0">
              <a:latin typeface="Courier New" pitchFamily="49" charset="0"/>
              <a:cs typeface="Courier New" pitchFamily="49" charset="0"/>
            </a:rPr>
            <a:t> передачи нравственных  ценностей, смещение с воспитания ребенка на его обеспечение</a:t>
          </a:r>
          <a:endParaRPr lang="ru-RU" sz="13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Courier New" pitchFamily="49" charset="0"/>
              <a:cs typeface="Courier New" pitchFamily="49" charset="0"/>
            </a:rPr>
            <a:t>Обесценивающая позиция родителей к внешним событиям  </a:t>
          </a:r>
          <a:endParaRPr lang="ru-RU" sz="13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Courier New" pitchFamily="49" charset="0"/>
              <a:cs typeface="Courier New" pitchFamily="49" charset="0"/>
            </a:rPr>
            <a:t>Рост внутрисемейной агрессии (различные формы насилия)</a:t>
          </a:r>
          <a:endParaRPr lang="ru-RU" sz="1300" kern="1200" dirty="0">
            <a:latin typeface="Courier New" pitchFamily="49" charset="0"/>
            <a:cs typeface="Courier New" pitchFamily="49" charset="0"/>
          </a:endParaRPr>
        </a:p>
      </dsp:txBody>
      <dsp:txXfrm>
        <a:off x="3666522" y="1872211"/>
        <a:ext cx="4686408" cy="1543058"/>
      </dsp:txXfrm>
    </dsp:sp>
    <dsp:sp modelId="{852178A2-BC27-440D-9CAE-6386250848B1}">
      <dsp:nvSpPr>
        <dsp:cNvPr id="0" name=""/>
        <dsp:cNvSpPr/>
      </dsp:nvSpPr>
      <dsp:spPr>
        <a:xfrm>
          <a:off x="3808201" y="3384378"/>
          <a:ext cx="4544729" cy="1543059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Courier New" pitchFamily="49" charset="0"/>
              <a:cs typeface="Courier New" pitchFamily="49" charset="0"/>
            </a:rPr>
            <a:t>Размытость границ «Я», что Я из себя представляю, кто Я в этой семье, в этом обществе.</a:t>
          </a:r>
          <a:endParaRPr lang="ru-RU" sz="13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Courier New" pitchFamily="49" charset="0"/>
              <a:cs typeface="Courier New" pitchFamily="49" charset="0"/>
            </a:rPr>
            <a:t>Размытость будущего..</a:t>
          </a:r>
          <a:endParaRPr lang="ru-RU" sz="13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Courier New" pitchFamily="49" charset="0"/>
              <a:cs typeface="Courier New" pitchFamily="49" charset="0"/>
            </a:rPr>
            <a:t>Экранная зависимость, отсутствие самореализации в продуктивной деятельности   </a:t>
          </a:r>
          <a:endParaRPr lang="ru-RU" sz="1300" kern="1200" dirty="0">
            <a:latin typeface="Courier New" pitchFamily="49" charset="0"/>
            <a:cs typeface="Courier New" pitchFamily="49" charset="0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Courier New" pitchFamily="49" charset="0"/>
              <a:cs typeface="Courier New" pitchFamily="49" charset="0"/>
            </a:rPr>
            <a:t>Рост агрессивных и аутоагрессивных форм поведения </a:t>
          </a:r>
          <a:endParaRPr lang="ru-RU" sz="1300" kern="1200" dirty="0">
            <a:latin typeface="Courier New" pitchFamily="49" charset="0"/>
            <a:cs typeface="Courier New" pitchFamily="49" charset="0"/>
          </a:endParaRPr>
        </a:p>
      </dsp:txBody>
      <dsp:txXfrm>
        <a:off x="3808201" y="3384378"/>
        <a:ext cx="4544729" cy="15430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89C23-FBD2-4493-ABD9-77ABDB36CD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65961-8782-47F2-8790-9EF270E5A2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587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C6050-175B-4132-9F98-D67F405DD4C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537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6B62F44-59E9-4A1E-9BE9-B902A3FD956C}" type="slidenum">
              <a:rPr kumimoji="0" lang="ru-RU" altLang="ru-RU" smtClean="0">
                <a:latin typeface="Times New Roman" charset="0"/>
              </a:rPr>
              <a:pPr/>
              <a:t>8</a:t>
            </a:fld>
            <a:endParaRPr kumimoji="0" lang="ru-RU" altLang="ru-RU" smtClean="0">
              <a:latin typeface="Times New Roman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0BC8275-F4B6-49CA-910A-242DE6CE547F}" type="slidenum">
              <a:rPr kumimoji="0" lang="ru-RU" altLang="ru-RU" smtClean="0">
                <a:latin typeface="Times New Roman" charset="0"/>
              </a:rPr>
              <a:pPr/>
              <a:t>9</a:t>
            </a:fld>
            <a:endParaRPr kumimoji="0" lang="ru-RU" altLang="ru-RU" smtClean="0">
              <a:latin typeface="Times New Roman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0A70827-4571-4AE9-9060-3059C2DF38F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82DF1E5-4782-4331-B41C-B7CB252946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ositive-spirit.ru/pozitivnoe-myshlenie.htm" TargetMode="External"/><Relationship Id="rId2" Type="http://schemas.openxmlformats.org/officeDocument/2006/relationships/hyperlink" Target="http://positive-spirit.ru/pozitivnyi-nastroi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332656"/>
            <a:ext cx="5688632" cy="633670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>
                <a:effectLst/>
              </a:rPr>
              <a:t>Способы формирования жизнестойкости  и позитивного мышления у обучающихся в урочной и внеурочной деятельности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800" dirty="0" smtClean="0"/>
              <a:t>кафедра психологии </a:t>
            </a:r>
            <a:r>
              <a:rPr lang="ru-RU" sz="2800" dirty="0" err="1" smtClean="0"/>
              <a:t>ГБОУ</a:t>
            </a:r>
            <a:r>
              <a:rPr lang="ru-RU" sz="2800" dirty="0" smtClean="0"/>
              <a:t> </a:t>
            </a:r>
            <a:r>
              <a:rPr lang="ru-RU" sz="2800" dirty="0" err="1" smtClean="0"/>
              <a:t>ККИДППО</a:t>
            </a:r>
            <a:r>
              <a:rPr lang="ru-RU" sz="2800" dirty="0" smtClean="0"/>
              <a:t> </a:t>
            </a:r>
            <a:r>
              <a:rPr lang="ru-RU" sz="2800" i="1" dirty="0" smtClean="0"/>
              <a:t>Рыженко </a:t>
            </a:r>
            <a:r>
              <a:rPr lang="ru-RU" sz="2800" i="1" dirty="0" err="1" smtClean="0"/>
              <a:t>С.К</a:t>
            </a:r>
            <a:r>
              <a:rPr lang="ru-RU" sz="2800" i="1" dirty="0" smtClean="0"/>
              <a:t>.</a:t>
            </a:r>
            <a:endParaRPr lang="ru-RU" sz="2800" dirty="0"/>
          </a:p>
        </p:txBody>
      </p:sp>
      <p:pic>
        <p:nvPicPr>
          <p:cNvPr id="9220" name="Picture 4" descr="Улыбки детей и позитивное мышл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2444334" cy="261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811378"/>
              </p:ext>
            </p:extLst>
          </p:nvPr>
        </p:nvGraphicFramePr>
        <p:xfrm>
          <a:off x="71438" y="206375"/>
          <a:ext cx="9001125" cy="6096019"/>
        </p:xfrm>
        <a:graphic>
          <a:graphicData uri="http://schemas.openxmlformats.org/drawingml/2006/table">
            <a:tbl>
              <a:tblPr/>
              <a:tblGrid>
                <a:gridCol w="5072062"/>
                <a:gridCol w="3929063"/>
              </a:tblGrid>
              <a:tr h="33650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Характеристики «суицидальной» личности</a:t>
                      </a:r>
                      <a:endParaRPr kumimoji="0" lang="ru-RU" alt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Характеристики жизнестойкой личности</a:t>
                      </a:r>
                      <a:endParaRPr kumimoji="0" lang="ru-RU" alt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77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Низкий уровень развитости волевых качеств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: слабый самоконтроль, неразвитые навыки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целедостижения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Высокий уровень развитости волевых качеств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</a:tr>
              <a:tr h="181270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Патология смысловой регуляции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: деформация мотивации и целеполагания; структурная упрощенность смысловой сферы; искаженность представлений о смысле жизни,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обедненность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целевой структуры деятельности; неустойчивость ценностей и целей в жизни; сниженный контроль по отношению к собственной жизни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1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Оптимальная  смысловая регуляция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1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Позитивное мышление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</a:tr>
              <a:tr h="10515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Недостаточная социальная компетентность; деструкции когнитивных структур; неполноценность ориентировки в реальной ситуации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Развитая социальная компетентность; норма развития когнитивных структур; полноценность ориентировки в реальной ситуации 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</a:tr>
              <a:tr h="33650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Неадекватность самооценки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111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Адекватность самооценки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</a:tr>
              <a:tr h="777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Неблагополучие коммуникативной сферы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Благополучие коммуникативной сферы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</a:tr>
              <a:tr h="66666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Инфантильность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Самостоятельность 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cs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AF1"/>
                    </a:solidFill>
                  </a:tcPr>
                </a:tc>
              </a:tr>
              <a:tr h="33650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Непереносимость фрустрации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Устойчивость к фрустрации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cs typeface="Times New Roman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F5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85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Позитивное мышление</a:t>
            </a:r>
            <a:endParaRPr lang="ru-RU" dirty="0"/>
          </a:p>
        </p:txBody>
      </p:sp>
      <p:pic>
        <p:nvPicPr>
          <p:cNvPr id="1026" name="Picture 2" descr="Солнышко оно всегда позитивно 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2"/>
            <a:ext cx="5353050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25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Существует три основных варианта позитивного мышления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1844824"/>
            <a:ext cx="53285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</a:t>
            </a:r>
            <a:r>
              <a:rPr lang="ru-RU" b="1" dirty="0"/>
              <a:t>.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Позитивное убеждение. </a:t>
            </a:r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Аффермации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убеждающие высказывания с акцентом на то, что человек желает иметь (способности, умения, качества и отношения).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2. </a:t>
            </a:r>
            <a:r>
              <a:rPr lang="ru-RU" b="1" dirty="0">
                <a:hlinkClick r:id="rId2" tooltip="Позитивный настрой что это, и зачем вообще позитивный настрой нужен"/>
              </a:rPr>
              <a:t>Позитивный </a:t>
            </a:r>
            <a:r>
              <a:rPr lang="ru-RU" b="1" dirty="0" smtClean="0">
                <a:hlinkClick r:id="rId2" tooltip="Позитивный настрой что это, и зачем вообще позитивный настрой нужен"/>
              </a:rPr>
              <a:t>настрой</a:t>
            </a:r>
            <a:r>
              <a:rPr lang="ru-RU" b="1" dirty="0"/>
              <a:t>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это внутренний само - настрой или вера, что у меня получится, что я смогу.</a:t>
            </a:r>
            <a:b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 Собственно 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hlinkClick r:id="rId3" tooltip="О позитивном мышлении и отличии позитивного мышления от аффирмаций и настроя"/>
              </a:rPr>
              <a:t>позитивное мышление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(позитивное восприятие). 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Это 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высказывания и мышление, основанное на описании событий или процессов в позитивном ключе.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озитивное 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восприятие внешнего и внутреннего миров, с нашей жизненной позицией, с нашим взглядом на мир, или если написать иначе то наша "картой" мира.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2404120"/>
            <a:ext cx="3491880" cy="279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41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8283934"/>
              </p:ext>
            </p:extLst>
          </p:nvPr>
        </p:nvGraphicFramePr>
        <p:xfrm>
          <a:off x="395536" y="1268759"/>
          <a:ext cx="8496944" cy="49852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835482"/>
                <a:gridCol w="134074"/>
                <a:gridCol w="5527388"/>
              </a:tblGrid>
              <a:tr h="4582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521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Негативные фразы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Позитивные фразы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0423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1. Я не смогу встретиться с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тобой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завтра.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1. Я смогу 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</a:rPr>
                        <a:t> встретиться с тобой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через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день.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41406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2. Я не знаю, есть ли сейчас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эта книга у меня.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2. Я обязательно посмотрю, есть ли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нужная тебе книга у меня дома.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15634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3. Марина такая бестолковая, ничего сама не может сделать! 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3. Чтобы у Марины получилось, нужно делать вместе с ней.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0423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4. Я сегодня заболел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и прийти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не смогу.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4.  Сегодня я выздоравливаю, приду, когда выздоровею.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0423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5. Не смогу я пробежать 10 километров.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5. Могу пробежать если нужно 2 – 3 километра, или пройти 10.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0423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</a:rPr>
                        <a:t>6.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У Андрея руки все грязные.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7. У Андрея руки в торте. 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8328"/>
            <a:ext cx="8075240" cy="858424"/>
          </a:xfrm>
        </p:spPr>
        <p:txBody>
          <a:bodyPr>
            <a:normAutofit fontScale="90000"/>
          </a:bodyPr>
          <a:lstStyle/>
          <a:p>
            <a:pPr lvl="0"/>
            <a: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i="1" dirty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Пример </a:t>
            </a:r>
            <a:r>
              <a:rPr lang="ru-RU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таблицы по работе с позитивным мышлением  </a:t>
            </a:r>
            <a:r>
              <a:rPr lang="ru-RU" i="1" dirty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sym typeface="Wingdings" pitchFamily="2" charset="2"/>
              </a:rPr>
              <a:t></a:t>
            </a:r>
            <a:r>
              <a:rPr lang="ru-RU" i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i="1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sym typeface="Wingdings" pitchFamily="2" charset="2"/>
              </a:rPr>
              <a:t/>
            </a:r>
            <a:br>
              <a:rPr lang="ru-RU" i="1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sym typeface="Wingdings" pitchFamily="2" charset="2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53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338328"/>
            <a:ext cx="6203032" cy="1252728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Самоэффективность</a:t>
            </a:r>
            <a:r>
              <a:rPr lang="ru-RU" dirty="0" smtClean="0"/>
              <a:t> – вера в успех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3274949"/>
            <a:ext cx="3384376" cy="34472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Будет ли стрессовая ситуация стимулировать попытки овладения ею, насколько это будут интенсивные попытки и как долго они будут продолжаться?</a:t>
            </a:r>
          </a:p>
          <a:p>
            <a:pPr marL="0" indent="0" algn="r">
              <a:buNone/>
            </a:pPr>
            <a:r>
              <a:rPr lang="ru-RU" i="1" dirty="0" smtClean="0"/>
              <a:t>Альберт Бандура</a:t>
            </a:r>
            <a:endParaRPr lang="ru-RU" i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3635896" y="1784938"/>
            <a:ext cx="5328592" cy="48844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1. Наличие более или менее широкого репертуара навыков поведения.</a:t>
            </a:r>
            <a:br>
              <a:rPr lang="ru-RU" dirty="0"/>
            </a:br>
            <a:r>
              <a:rPr lang="ru-RU" dirty="0"/>
              <a:t>2. Опыт, </a:t>
            </a:r>
            <a:r>
              <a:rPr lang="ru-RU" dirty="0" smtClean="0"/>
              <a:t>приобретенный </a:t>
            </a:r>
            <a:r>
              <a:rPr lang="ru-RU" dirty="0"/>
              <a:t>посредством наблюдения за другими людьми (физическое или символическое следование модели).</a:t>
            </a:r>
            <a:br>
              <a:rPr lang="ru-RU" dirty="0"/>
            </a:br>
            <a:r>
              <a:rPr lang="ru-RU" dirty="0"/>
              <a:t>3. Высказываемые другими убеждения — вербальное подкрепление или наказание.</a:t>
            </a:r>
            <a:br>
              <a:rPr lang="ru-RU" dirty="0"/>
            </a:br>
            <a:r>
              <a:rPr lang="ru-RU" dirty="0"/>
              <a:t>4. Физическое, психологическое, эмоциональное состояние (человек всегда тем или иным способом оценивает свое эмоциональное состояние: страх, спокойствие, возбуждение в конфликтных ситуациях — и это влияет на оценку собственных поведенческих способностей).</a:t>
            </a:r>
          </a:p>
        </p:txBody>
      </p:sp>
      <p:pic>
        <p:nvPicPr>
          <p:cNvPr id="12290" name="Picture 2" descr="https://upload.wikimedia.org/wikipedia/commons/thumb/c/cc/Albert_Bandura_Psychologist.jpg/800px-Albert_Bandura_Psychologi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152572" cy="304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71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8064896" cy="456937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Формируется к 8 годам и характеризуется </a:t>
            </a:r>
            <a:r>
              <a:rPr lang="ru-RU" dirty="0"/>
              <a:t>проявлением дефицита в трех </a:t>
            </a:r>
            <a:r>
              <a:rPr lang="ru-RU" dirty="0" smtClean="0"/>
              <a:t>областях. </a:t>
            </a:r>
          </a:p>
          <a:p>
            <a:pPr marL="457200" indent="-457200">
              <a:buAutoNum type="arabicParenR"/>
            </a:pPr>
            <a:r>
              <a:rPr lang="ru-RU" dirty="0" smtClean="0"/>
              <a:t>Мотивационный </a:t>
            </a:r>
            <a:r>
              <a:rPr lang="ru-RU" dirty="0"/>
              <a:t>дефицит проявляется в неспособности действовать, активно вмешиваясь в </a:t>
            </a:r>
            <a:r>
              <a:rPr lang="ru-RU" dirty="0" smtClean="0"/>
              <a:t>ситуацию. </a:t>
            </a:r>
          </a:p>
          <a:p>
            <a:pPr marL="457200" indent="-457200">
              <a:buAutoNum type="arabicParenR"/>
            </a:pPr>
            <a:r>
              <a:rPr lang="ru-RU" dirty="0"/>
              <a:t>К</a:t>
            </a:r>
            <a:r>
              <a:rPr lang="ru-RU" dirty="0" smtClean="0"/>
              <a:t>огнитивный </a:t>
            </a:r>
            <a:r>
              <a:rPr lang="ru-RU" dirty="0"/>
              <a:t>— в неспособности </a:t>
            </a:r>
            <a:r>
              <a:rPr lang="ru-RU" dirty="0" smtClean="0"/>
              <a:t>обучаться </a:t>
            </a:r>
            <a:r>
              <a:rPr lang="ru-RU" dirty="0"/>
              <a:t>тому, что в аналогичных ситуациях действие может оказаться вполне </a:t>
            </a:r>
            <a:r>
              <a:rPr lang="ru-RU" dirty="0" smtClean="0"/>
              <a:t>эффективным.</a:t>
            </a:r>
          </a:p>
          <a:p>
            <a:pPr marL="457200" indent="-457200">
              <a:buAutoNum type="arabicParenR"/>
            </a:pPr>
            <a:r>
              <a:rPr lang="ru-RU" dirty="0" smtClean="0"/>
              <a:t>Эмоциональный </a:t>
            </a:r>
            <a:r>
              <a:rPr lang="ru-RU" dirty="0"/>
              <a:t>— в подавленном или даже депрессивном состоянии, возникающем из-за бесплодности собственных действий.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35280" cy="125272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Выученная беспомощность – отражается степень веры в свои силы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7931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496944" cy="4392488"/>
          </a:xfrm>
        </p:spPr>
        <p:txBody>
          <a:bodyPr>
            <a:noAutofit/>
          </a:bodyPr>
          <a:lstStyle/>
          <a:p>
            <a:r>
              <a:rPr lang="ru-RU" sz="1800" dirty="0"/>
              <a:t>обиды, наносимые </a:t>
            </a:r>
            <a:r>
              <a:rPr lang="ru-RU" sz="1800" dirty="0" smtClean="0"/>
              <a:t>родителями, </a:t>
            </a:r>
            <a:r>
              <a:rPr lang="ru-RU" sz="1800" dirty="0"/>
              <a:t>учителями и воспитателями детских </a:t>
            </a:r>
            <a:r>
              <a:rPr lang="ru-RU" sz="1800" dirty="0" smtClean="0"/>
              <a:t>учреждений, </a:t>
            </a:r>
            <a:r>
              <a:rPr lang="ru-RU" sz="1800" dirty="0"/>
              <a:t>смерть любимого человека и животного, </a:t>
            </a:r>
            <a:r>
              <a:rPr lang="ru-RU" sz="1800" dirty="0" smtClean="0"/>
              <a:t>серьезная </a:t>
            </a:r>
            <a:r>
              <a:rPr lang="ru-RU" sz="1800" dirty="0"/>
              <a:t>болезнь, развод родителей или </a:t>
            </a:r>
            <a:r>
              <a:rPr lang="ru-RU" sz="1800" dirty="0" smtClean="0"/>
              <a:t>скандалы;</a:t>
            </a:r>
            <a:endParaRPr lang="ru-RU" sz="1800" dirty="0"/>
          </a:p>
          <a:p>
            <a:r>
              <a:rPr lang="ru-RU" sz="1800" dirty="0" smtClean="0"/>
              <a:t>опыт </a:t>
            </a:r>
            <a:r>
              <a:rPr lang="ru-RU" sz="1800" dirty="0"/>
              <a:t>наблюдения беспомощных людей (например, телевизионные сюжеты о беззащитных жертвах</a:t>
            </a:r>
            <a:r>
              <a:rPr lang="ru-RU" sz="1800" dirty="0" smtClean="0"/>
              <a:t>);</a:t>
            </a:r>
          </a:p>
          <a:p>
            <a:r>
              <a:rPr lang="ru-RU" sz="1800" dirty="0" smtClean="0"/>
              <a:t>отсутствие самостоятельности, готовность родителей все делать вместо ребенка;</a:t>
            </a:r>
            <a:r>
              <a:rPr lang="ru-RU" sz="1800" i="1" dirty="0"/>
              <a:t> </a:t>
            </a:r>
            <a:endParaRPr lang="ru-RU" sz="1800" i="1" dirty="0" smtClean="0"/>
          </a:p>
          <a:p>
            <a:pPr marL="0" indent="0">
              <a:buNone/>
            </a:pPr>
            <a:r>
              <a:rPr lang="ru-RU" sz="1800" i="1" dirty="0"/>
              <a:t> </a:t>
            </a:r>
            <a:r>
              <a:rPr lang="ru-RU" sz="1800" i="1" dirty="0" smtClean="0"/>
              <a:t>               Все </a:t>
            </a:r>
            <a:r>
              <a:rPr lang="ru-RU" sz="1800" i="1" dirty="0"/>
              <a:t>наверняка помнят себя маленькими, когда хотелось что-то сделать самому. Глядя на наши неуклюжие попытки, взрослые, вместо того чтобы помочь, показать как надо, недовольно ворчали, пресекали наши самостоятельные действия. Давая по рукам, они отбирали у нас возможность получать удовольствие от сознания чего-то своего. За нас услужливо убирали игрушки, постель, одевали и обували, выполняли любую работу, лишь бы мы не занимали их драгоценное время. И постепенно мы понимали: не стоит напрягаться, чтобы лишний раз услышать, что мы делаем все не так, как надо</a:t>
            </a:r>
            <a:r>
              <a:rPr lang="ru-RU" sz="1800" i="1" dirty="0" smtClean="0"/>
              <a:t>.</a:t>
            </a:r>
            <a:endParaRPr lang="ru-RU" sz="1800" dirty="0" smtClean="0"/>
          </a:p>
          <a:p>
            <a:r>
              <a:rPr lang="ru-RU" sz="1800" dirty="0" smtClean="0"/>
              <a:t>неправильное оценивание формирует мотивацию избегания неудач.</a:t>
            </a:r>
          </a:p>
          <a:p>
            <a:pPr marL="0" indent="0">
              <a:buNone/>
            </a:pPr>
            <a:r>
              <a:rPr lang="ru-RU" sz="1800" i="1" dirty="0" smtClean="0"/>
              <a:t>         </a:t>
            </a: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Когда вместо </a:t>
            </a:r>
            <a:r>
              <a:rPr lang="ru-RU" dirty="0" err="1" smtClean="0"/>
              <a:t>самоэффективности</a:t>
            </a:r>
            <a:r>
              <a:rPr lang="ru-RU" dirty="0" smtClean="0"/>
              <a:t> растёт выученная беспомощность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9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848585" y="1628800"/>
            <a:ext cx="5187912" cy="4674832"/>
          </a:xfrm>
        </p:spPr>
        <p:txBody>
          <a:bodyPr>
            <a:normAutofit fontScale="92500" lnSpcReduction="20000"/>
          </a:bodyPr>
          <a:lstStyle/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Жизнестойкость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Простота 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Ответственность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Щедрость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Жизнерадостность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Смелость 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Выдержка 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Терпение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Сметливость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Мудрость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Бескорыстие</a:t>
            </a:r>
          </a:p>
          <a:p>
            <a:r>
              <a:rPr lang="ru-RU" sz="2600" b="1" dirty="0" smtClean="0">
                <a:solidFill>
                  <a:schemeClr val="bg2">
                    <a:lumMod val="25000"/>
                  </a:schemeClr>
                </a:solidFill>
              </a:rPr>
              <a:t>Любовь к Родине</a:t>
            </a:r>
          </a:p>
          <a:p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Русский национальный характер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95" y="2348880"/>
            <a:ext cx="3453048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939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99992" y="1556792"/>
            <a:ext cx="4104456" cy="4569371"/>
          </a:xfrm>
        </p:spPr>
        <p:txBody>
          <a:bodyPr>
            <a:normAutofit/>
          </a:bodyPr>
          <a:lstStyle/>
          <a:p>
            <a:r>
              <a:rPr lang="ru-RU" b="1" dirty="0" smtClean="0"/>
              <a:t>В здоровом теле здоровый дух ! </a:t>
            </a:r>
          </a:p>
          <a:p>
            <a:r>
              <a:rPr lang="ru-RU" b="1" dirty="0" smtClean="0"/>
              <a:t>Волевые усилия и победа!</a:t>
            </a:r>
          </a:p>
          <a:p>
            <a:r>
              <a:rPr lang="ru-RU" b="1" dirty="0"/>
              <a:t> </a:t>
            </a:r>
            <a:r>
              <a:rPr lang="ru-RU" b="1" dirty="0" smtClean="0"/>
              <a:t>Регулярные </a:t>
            </a:r>
            <a:r>
              <a:rPr lang="ru-RU" b="1" dirty="0"/>
              <a:t>пробежки повышают жизнестойкость организма, так как бег трусцой улучшает ток крови и насыщение мышечных тканей кислородом.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Занятия спортом 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33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3" cy="5112568"/>
          </a:xfrm>
        </p:spPr>
        <p:txBody>
          <a:bodyPr>
            <a:normAutofit fontScale="55000" lnSpcReduction="20000"/>
          </a:bodyPr>
          <a:lstStyle/>
          <a:p>
            <a:pPr marL="0" indent="0" fontAlgn="t">
              <a:buNone/>
            </a:pPr>
            <a:r>
              <a:rPr lang="ru-RU" b="1" dirty="0"/>
              <a:t>ИНФОРМАЦИОННЫЙ БЛОК</a:t>
            </a:r>
          </a:p>
          <a:p>
            <a:pPr fontAlgn="t"/>
            <a:r>
              <a:rPr lang="ru-RU" sz="2500" dirty="0"/>
              <a:t>Личные психологические зоны риска подростка</a:t>
            </a:r>
          </a:p>
          <a:p>
            <a:pPr fontAlgn="t"/>
            <a:r>
              <a:rPr lang="ru-RU" sz="2500" dirty="0"/>
              <a:t>Возрастные особенности как факторы риска</a:t>
            </a:r>
          </a:p>
          <a:p>
            <a:pPr fontAlgn="t"/>
            <a:r>
              <a:rPr lang="ru-RU" sz="2500" dirty="0"/>
              <a:t>Психологические признаки опасности</a:t>
            </a:r>
          </a:p>
          <a:p>
            <a:pPr marL="0" indent="0" fontAlgn="t">
              <a:buNone/>
            </a:pPr>
            <a:r>
              <a:rPr lang="ru-RU" sz="2500" b="1" dirty="0"/>
              <a:t>ТРЕНИНГ НЕСТАНДАРТНЫХ РЕШЕНИИ В ТРУДНЫХ ЖИЗНЕННЫХ СИТУАЦИЯХ</a:t>
            </a:r>
          </a:p>
          <a:p>
            <a:pPr fontAlgn="t"/>
            <a:r>
              <a:rPr lang="ru-RU" sz="2500" dirty="0" err="1"/>
              <a:t>Самопрезентация</a:t>
            </a:r>
            <a:r>
              <a:rPr lang="ru-RU" sz="2500" dirty="0"/>
              <a:t> и организация группы</a:t>
            </a:r>
          </a:p>
          <a:p>
            <a:pPr fontAlgn="t"/>
            <a:r>
              <a:rPr lang="ru-RU" sz="2500" dirty="0"/>
              <a:t>Вопросы-ответы</a:t>
            </a:r>
          </a:p>
          <a:p>
            <a:pPr fontAlgn="t"/>
            <a:r>
              <a:rPr lang="ru-RU" sz="2500" dirty="0"/>
              <a:t>Ассоциации в парах</a:t>
            </a:r>
          </a:p>
          <a:p>
            <a:pPr fontAlgn="t"/>
            <a:r>
              <a:rPr lang="ru-RU" sz="2500" dirty="0"/>
              <a:t>Мои проблемы</a:t>
            </a:r>
          </a:p>
          <a:p>
            <a:pPr fontAlgn="t"/>
            <a:r>
              <a:rPr lang="ru-RU" sz="2500" dirty="0"/>
              <a:t>«Мой портрет в лучах солнца» и «Минута молчания»</a:t>
            </a:r>
          </a:p>
          <a:p>
            <a:pPr fontAlgn="t"/>
            <a:r>
              <a:rPr lang="ru-RU" sz="2500" dirty="0"/>
              <a:t>«Я могу уверенно ответить»</a:t>
            </a:r>
          </a:p>
          <a:p>
            <a:pPr fontAlgn="t"/>
            <a:r>
              <a:rPr lang="ru-RU" sz="2500" dirty="0"/>
              <a:t>Я не такой, как все, и все мы разные»</a:t>
            </a:r>
          </a:p>
          <a:p>
            <a:pPr fontAlgn="t"/>
            <a:r>
              <a:rPr lang="ru-RU" sz="2500" dirty="0"/>
              <a:t>«Стоп! Подумай! Действуй!»</a:t>
            </a:r>
          </a:p>
          <a:p>
            <a:pPr fontAlgn="t"/>
            <a:r>
              <a:rPr lang="ru-RU" sz="2500" dirty="0"/>
              <a:t>Тренинг нестандартных поступков и преодоление страха</a:t>
            </a:r>
          </a:p>
          <a:p>
            <a:pPr fontAlgn="t"/>
            <a:r>
              <a:rPr lang="ru-RU" sz="2500" dirty="0"/>
              <a:t>Основы </a:t>
            </a:r>
            <a:r>
              <a:rPr lang="ru-RU" sz="2500" dirty="0" err="1"/>
              <a:t>саморегуляции</a:t>
            </a:r>
            <a:endParaRPr lang="ru-RU" sz="2500" dirty="0"/>
          </a:p>
          <a:p>
            <a:pPr fontAlgn="t"/>
            <a:r>
              <a:rPr lang="ru-RU" sz="2500" dirty="0"/>
              <a:t>Программа защиты от стресса</a:t>
            </a:r>
          </a:p>
          <a:p>
            <a:pPr marL="0" indent="0" fontAlgn="t">
              <a:buNone/>
            </a:pPr>
            <a:r>
              <a:rPr lang="ru-RU" sz="2500" b="1" dirty="0"/>
              <a:t>РАЗВИТИЕ РЕФЛЕКСИИ, ВРЕМЕННОЙ ПЕРСПЕКТИВЫ И СПОСОБНОСТИ </a:t>
            </a:r>
            <a:r>
              <a:rPr lang="ru-RU" sz="2500" b="1" dirty="0" smtClean="0"/>
              <a:t>К ЦЕЛЕПОЛАГАНИЮ</a:t>
            </a:r>
            <a:endParaRPr lang="ru-RU" sz="2500" b="1" dirty="0"/>
          </a:p>
          <a:p>
            <a:pPr fontAlgn="t"/>
            <a:r>
              <a:rPr lang="ru-RU" sz="2500" dirty="0"/>
              <a:t>Главные цели и определение временных границ</a:t>
            </a:r>
          </a:p>
          <a:p>
            <a:pPr fontAlgn="t"/>
            <a:r>
              <a:rPr lang="ru-RU" sz="2500" dirty="0"/>
              <a:t>Оценка ресурсов и препятствий</a:t>
            </a:r>
          </a:p>
          <a:p>
            <a:pPr fontAlgn="t"/>
            <a:r>
              <a:rPr lang="ru-RU" sz="2500" dirty="0"/>
              <a:t>Личные стратегии успеха в трудных жизненных ситуациях</a:t>
            </a:r>
          </a:p>
          <a:p>
            <a:pPr fontAlgn="t"/>
            <a:r>
              <a:rPr lang="ru-RU" sz="2500" dirty="0"/>
              <a:t>Как преодолевать тревогу</a:t>
            </a:r>
          </a:p>
          <a:p>
            <a:pPr fontAlgn="t"/>
            <a:r>
              <a:rPr lang="ru-RU" sz="2500" dirty="0"/>
              <a:t>Ценить настоящее</a:t>
            </a:r>
          </a:p>
          <a:p>
            <a:pPr fontAlgn="t"/>
            <a:r>
              <a:rPr lang="ru-RU" sz="2500" dirty="0"/>
              <a:t>Жизнь по собственному выбору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Программа «Психологическая подготовка к трудным жизненным ситуациям» для подростков 7-9 классов (автор-составитель </a:t>
            </a:r>
            <a:r>
              <a:rPr lang="ru-RU" sz="1800" dirty="0" err="1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С.В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. </a:t>
            </a:r>
            <a:r>
              <a:rPr lang="ru-RU" sz="1800" dirty="0" err="1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Книжникова</a:t>
            </a:r>
            <a:r>
              <a:rPr lang="ru-RU" sz="1800" dirty="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)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2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9710376"/>
              </p:ext>
            </p:extLst>
          </p:nvPr>
        </p:nvGraphicFramePr>
        <p:xfrm>
          <a:off x="395536" y="1052736"/>
          <a:ext cx="857256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64096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000" dirty="0" smtClean="0"/>
              <a:t>Макро и </a:t>
            </a:r>
            <a:r>
              <a:rPr lang="ru-RU" sz="2000" dirty="0" err="1" smtClean="0"/>
              <a:t>микросоциальные</a:t>
            </a:r>
            <a:r>
              <a:rPr lang="ru-RU" sz="2000" dirty="0" smtClean="0"/>
              <a:t> факторы влияющие на развитие </a:t>
            </a:r>
            <a:r>
              <a:rPr lang="ru-RU" sz="2000" dirty="0" err="1" smtClean="0"/>
              <a:t>антивитальных</a:t>
            </a:r>
            <a:r>
              <a:rPr lang="ru-RU" sz="2000" dirty="0" smtClean="0"/>
              <a:t> переживаний, агрессии и </a:t>
            </a:r>
            <a:r>
              <a:rPr lang="ru-RU" sz="2000" dirty="0" err="1" smtClean="0"/>
              <a:t>аутоагрессии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38396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14312"/>
            <a:ext cx="8343528" cy="631103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altLang="ru-RU" b="1" dirty="0" smtClean="0">
                <a:solidFill>
                  <a:schemeClr val="bg1"/>
                </a:solidFill>
              </a:rPr>
              <a:t>Способы формирования жизнестойкости и позитивного мышления в школе</a:t>
            </a:r>
          </a:p>
          <a:p>
            <a:r>
              <a:rPr lang="ru-RU" altLang="ru-RU" sz="1800" b="1" dirty="0" smtClean="0"/>
              <a:t>Тренинги коммуникативных умений и уверенности </a:t>
            </a:r>
            <a:r>
              <a:rPr lang="ru-RU" altLang="ru-RU" sz="1800" b="1" dirty="0"/>
              <a:t>в </a:t>
            </a:r>
            <a:r>
              <a:rPr lang="ru-RU" altLang="ru-RU" sz="1800" b="1" dirty="0" smtClean="0"/>
              <a:t>себе</a:t>
            </a:r>
          </a:p>
          <a:p>
            <a:r>
              <a:rPr lang="ru-RU" altLang="ru-RU" sz="1800" b="1" dirty="0" smtClean="0"/>
              <a:t>Занятие  «Развитие рефлексивных способностей»</a:t>
            </a:r>
          </a:p>
          <a:p>
            <a:r>
              <a:rPr lang="ru-RU" altLang="ru-RU" sz="1800" b="1" dirty="0" smtClean="0"/>
              <a:t>Занятия «Техника жизненного анализа», «Прошлое, настоящее и будущее»</a:t>
            </a:r>
          </a:p>
          <a:p>
            <a:r>
              <a:rPr lang="ru-RU" altLang="ru-RU" sz="1800" b="1" dirty="0" smtClean="0"/>
              <a:t>Тренинг социальной компетентности</a:t>
            </a:r>
          </a:p>
          <a:p>
            <a:r>
              <a:rPr lang="ru-RU" altLang="ru-RU" sz="1800" b="1" dirty="0" smtClean="0"/>
              <a:t>Релаксационный тренинг и тренинг </a:t>
            </a:r>
            <a:r>
              <a:rPr lang="ru-RU" altLang="ru-RU" sz="1800" b="1" dirty="0" err="1" smtClean="0"/>
              <a:t>саморегуляции</a:t>
            </a:r>
            <a:endParaRPr lang="ru-RU" altLang="ru-RU" sz="1800" b="1" dirty="0" smtClean="0"/>
          </a:p>
          <a:p>
            <a:r>
              <a:rPr lang="ru-RU" altLang="ru-RU" sz="1800" b="1" dirty="0" smtClean="0"/>
              <a:t>Беседы «Мое поведение в трудной жизненной ситуации»</a:t>
            </a:r>
          </a:p>
          <a:p>
            <a:r>
              <a:rPr lang="ru-RU" altLang="ru-RU" sz="1800" b="1" dirty="0" smtClean="0"/>
              <a:t>Мини-сочинение на тему «Мои представления о жизнестойком человеке».</a:t>
            </a:r>
          </a:p>
          <a:p>
            <a:r>
              <a:rPr lang="ru-RU" altLang="ru-RU" sz="1800" b="1" dirty="0" smtClean="0"/>
              <a:t>Встречи с людьми, ярко проявившими жизнестойкие качества. </a:t>
            </a:r>
          </a:p>
          <a:p>
            <a:r>
              <a:rPr lang="ru-RU" altLang="ru-RU" sz="1800" b="1" dirty="0" smtClean="0"/>
              <a:t>В русле преподаваемых предметов фиксируется внимание школьников на примерах жизнестойкости ученых, спортсменов, деятелей культуры, художественных героев.</a:t>
            </a:r>
          </a:p>
          <a:p>
            <a:r>
              <a:rPr lang="ru-RU" altLang="ru-RU" sz="1800" b="1" dirty="0" smtClean="0"/>
              <a:t>На уроках физической культуры -  упражнения, влияющие на развитие волевых качеств.</a:t>
            </a:r>
          </a:p>
          <a:p>
            <a:r>
              <a:rPr lang="ru-RU" altLang="ru-RU" sz="1800" b="1" dirty="0" smtClean="0"/>
              <a:t>На уроках </a:t>
            </a:r>
            <a:r>
              <a:rPr lang="ru-RU" altLang="ru-RU" sz="1800" b="1" dirty="0" err="1" smtClean="0"/>
              <a:t>ОБЖ</a:t>
            </a:r>
            <a:r>
              <a:rPr lang="ru-RU" altLang="ru-RU" sz="1800" b="1" dirty="0" smtClean="0"/>
              <a:t>  - обсуждение  вариантов человеческого поведения в экстремальных ситуациях.</a:t>
            </a:r>
          </a:p>
          <a:p>
            <a:r>
              <a:rPr lang="ru-RU" altLang="ru-RU" sz="1800" b="1" dirty="0" smtClean="0"/>
              <a:t>На уроках </a:t>
            </a:r>
            <a:r>
              <a:rPr lang="ru-RU" altLang="ru-RU" sz="1800" b="1" dirty="0" err="1" smtClean="0"/>
              <a:t>ОРКСЭ</a:t>
            </a:r>
            <a:r>
              <a:rPr lang="ru-RU" altLang="ru-RU" sz="1800" b="1" dirty="0" smtClean="0"/>
              <a:t> – духовно-нравственный поиск смысла жизни. Человеческая жизнь как высшая ценность.</a:t>
            </a:r>
          </a:p>
          <a:p>
            <a:r>
              <a:rPr lang="ru-RU" altLang="ru-RU" sz="1800" b="1" dirty="0" smtClean="0"/>
              <a:t>На уроках литературы - решение моральных дилемм героями, жизненные выборы, поступки и их последствия.</a:t>
            </a:r>
          </a:p>
        </p:txBody>
      </p:sp>
    </p:spTree>
    <p:extLst>
      <p:ext uri="{BB962C8B-B14F-4D97-AF65-F5344CB8AC3E}">
        <p14:creationId xmlns:p14="http://schemas.microsoft.com/office/powerpoint/2010/main" val="376791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69282"/>
            <a:ext cx="5112568" cy="3800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729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88913"/>
            <a:ext cx="8713788" cy="64087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altLang="ru-RU" dirty="0" smtClean="0"/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285750" y="188913"/>
            <a:ext cx="2428875" cy="1511300"/>
          </a:xfrm>
          <a:prstGeom prst="flowChartProcess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/>
              <a:t>ВНЕШНИЕ СУИЦИДАЛЬНЫЕ ФАКТОРЫ (горе, инвалидность, несчастная любовь, физические</a:t>
            </a:r>
            <a:r>
              <a:rPr lang="ru-RU" sz="1400" b="1" dirty="0"/>
              <a:t> </a:t>
            </a:r>
            <a:r>
              <a:rPr lang="ru-RU" sz="1400" dirty="0"/>
              <a:t>страдания и др.)</a:t>
            </a: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323850" y="2133600"/>
            <a:ext cx="2232025" cy="32242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/>
              <a:t>ВНУТРЕННИЕ СУИЦИДАЛЬНЫЕ ФАКТОРЫ (слабо развитые волевые качества, патология смысловой регуляции, низкий уровень социальной компетенции, неадекватность самооценки, непереносимость фрустрации и др.)</a:t>
            </a:r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1619250" y="1700213"/>
            <a:ext cx="0" cy="433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2786063" y="1357313"/>
            <a:ext cx="1355725" cy="1000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300" dirty="0" err="1"/>
              <a:t>Антивитальные</a:t>
            </a:r>
            <a:r>
              <a:rPr lang="ru-RU" sz="1300" dirty="0"/>
              <a:t> переживания</a:t>
            </a:r>
          </a:p>
        </p:txBody>
      </p:sp>
      <p:sp>
        <p:nvSpPr>
          <p:cNvPr id="48139" name="Rectangle 11"/>
          <p:cNvSpPr>
            <a:spLocks noChangeArrowheads="1"/>
          </p:cNvSpPr>
          <p:nvPr/>
        </p:nvSpPr>
        <p:spPr bwMode="auto">
          <a:xfrm>
            <a:off x="4427538" y="1357313"/>
            <a:ext cx="1295400" cy="1000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300" dirty="0"/>
              <a:t>Суицидальные намерения</a:t>
            </a:r>
          </a:p>
        </p:txBody>
      </p:sp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6011863" y="1557338"/>
            <a:ext cx="1441450" cy="5762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dirty="0"/>
              <a:t>Суицидальный  поступок</a:t>
            </a:r>
          </a:p>
        </p:txBody>
      </p:sp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7667625" y="1484313"/>
            <a:ext cx="1223963" cy="719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300" dirty="0"/>
              <a:t>Повторная суицидальная попытка</a:t>
            </a:r>
          </a:p>
        </p:txBody>
      </p:sp>
      <p:sp>
        <p:nvSpPr>
          <p:cNvPr id="48142" name="Line 14"/>
          <p:cNvSpPr>
            <a:spLocks noChangeShapeType="1"/>
          </p:cNvSpPr>
          <p:nvPr/>
        </p:nvSpPr>
        <p:spPr bwMode="auto">
          <a:xfrm>
            <a:off x="1619250" y="1916113"/>
            <a:ext cx="1081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43" name="Line 15"/>
          <p:cNvSpPr>
            <a:spLocks noChangeShapeType="1"/>
          </p:cNvSpPr>
          <p:nvPr/>
        </p:nvSpPr>
        <p:spPr bwMode="auto">
          <a:xfrm>
            <a:off x="4140200" y="184467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44" name="Line 16"/>
          <p:cNvSpPr>
            <a:spLocks noChangeShapeType="1"/>
          </p:cNvSpPr>
          <p:nvPr/>
        </p:nvSpPr>
        <p:spPr bwMode="auto">
          <a:xfrm>
            <a:off x="5724525" y="184467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45" name="Line 17"/>
          <p:cNvSpPr>
            <a:spLocks noChangeShapeType="1"/>
          </p:cNvSpPr>
          <p:nvPr/>
        </p:nvSpPr>
        <p:spPr bwMode="auto">
          <a:xfrm>
            <a:off x="7451725" y="184467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46" name="Rectangle 18"/>
          <p:cNvSpPr>
            <a:spLocks noChangeArrowheads="1"/>
          </p:cNvSpPr>
          <p:nvPr/>
        </p:nvSpPr>
        <p:spPr bwMode="auto">
          <a:xfrm>
            <a:off x="3203575" y="3860800"/>
            <a:ext cx="1439863" cy="431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ru-RU" sz="1400" b="1" i="1" dirty="0"/>
              <a:t>Первичная</a:t>
            </a:r>
            <a:endParaRPr lang="ru-RU" sz="1400" dirty="0"/>
          </a:p>
        </p:txBody>
      </p:sp>
      <p:sp>
        <p:nvSpPr>
          <p:cNvPr id="48147" name="Rectangle 19"/>
          <p:cNvSpPr>
            <a:spLocks noChangeArrowheads="1"/>
          </p:cNvSpPr>
          <p:nvPr/>
        </p:nvSpPr>
        <p:spPr bwMode="auto">
          <a:xfrm>
            <a:off x="5003800" y="3860800"/>
            <a:ext cx="1439863" cy="431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400" b="1" i="1" dirty="0"/>
              <a:t>Вторичная</a:t>
            </a:r>
          </a:p>
        </p:txBody>
      </p:sp>
      <p:sp>
        <p:nvSpPr>
          <p:cNvPr id="48148" name="Rectangle 20"/>
          <p:cNvSpPr>
            <a:spLocks noChangeArrowheads="1"/>
          </p:cNvSpPr>
          <p:nvPr/>
        </p:nvSpPr>
        <p:spPr bwMode="auto">
          <a:xfrm>
            <a:off x="6877050" y="3860800"/>
            <a:ext cx="1366838" cy="4333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400" b="1" i="1" dirty="0"/>
              <a:t>Третичная</a:t>
            </a:r>
            <a:endParaRPr lang="ru-RU" sz="1400" dirty="0"/>
          </a:p>
        </p:txBody>
      </p:sp>
      <p:sp>
        <p:nvSpPr>
          <p:cNvPr id="48149" name="Oval 21"/>
          <p:cNvSpPr>
            <a:spLocks noChangeArrowheads="1"/>
          </p:cNvSpPr>
          <p:nvPr/>
        </p:nvSpPr>
        <p:spPr bwMode="auto">
          <a:xfrm>
            <a:off x="3419475" y="5157788"/>
            <a:ext cx="4321175" cy="8636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b="1" i="1" dirty="0"/>
              <a:t>Профилактика суицидального поведения</a:t>
            </a:r>
          </a:p>
        </p:txBody>
      </p:sp>
      <p:sp>
        <p:nvSpPr>
          <p:cNvPr id="48150" name="Line 22"/>
          <p:cNvSpPr>
            <a:spLocks noChangeShapeType="1"/>
          </p:cNvSpPr>
          <p:nvPr/>
        </p:nvSpPr>
        <p:spPr bwMode="auto">
          <a:xfrm flipH="1" flipV="1">
            <a:off x="4140200" y="4292600"/>
            <a:ext cx="1439863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51" name="Line 23"/>
          <p:cNvSpPr>
            <a:spLocks noChangeShapeType="1"/>
          </p:cNvSpPr>
          <p:nvPr/>
        </p:nvSpPr>
        <p:spPr bwMode="auto">
          <a:xfrm flipV="1">
            <a:off x="5651500" y="4292600"/>
            <a:ext cx="0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52" name="Line 24"/>
          <p:cNvSpPr>
            <a:spLocks noChangeShapeType="1"/>
          </p:cNvSpPr>
          <p:nvPr/>
        </p:nvSpPr>
        <p:spPr bwMode="auto">
          <a:xfrm flipV="1">
            <a:off x="5724525" y="4292600"/>
            <a:ext cx="1584325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53" name="Line 25"/>
          <p:cNvSpPr>
            <a:spLocks noChangeShapeType="1"/>
          </p:cNvSpPr>
          <p:nvPr/>
        </p:nvSpPr>
        <p:spPr bwMode="auto">
          <a:xfrm flipH="1" flipV="1">
            <a:off x="2555875" y="2997200"/>
            <a:ext cx="1223963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54" name="Line 26"/>
          <p:cNvSpPr>
            <a:spLocks noChangeShapeType="1"/>
          </p:cNvSpPr>
          <p:nvPr/>
        </p:nvSpPr>
        <p:spPr bwMode="auto">
          <a:xfrm flipH="1" flipV="1">
            <a:off x="5072063" y="2357438"/>
            <a:ext cx="579437" cy="1503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55" name="Line 27"/>
          <p:cNvSpPr>
            <a:spLocks noChangeShapeType="1"/>
          </p:cNvSpPr>
          <p:nvPr/>
        </p:nvSpPr>
        <p:spPr bwMode="auto">
          <a:xfrm flipV="1">
            <a:off x="5795963" y="2133600"/>
            <a:ext cx="647700" cy="172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56" name="Line 28"/>
          <p:cNvSpPr>
            <a:spLocks noChangeShapeType="1"/>
          </p:cNvSpPr>
          <p:nvPr/>
        </p:nvSpPr>
        <p:spPr bwMode="auto">
          <a:xfrm flipV="1">
            <a:off x="7596188" y="2205038"/>
            <a:ext cx="647700" cy="165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29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12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48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allAtOnce"/>
      <p:bldP spid="48131" grpId="1" build="p"/>
      <p:bldP spid="48134" grpId="0" animBg="1"/>
      <p:bldP spid="48135" grpId="0" animBg="1"/>
      <p:bldP spid="48136" grpId="0" animBg="1"/>
      <p:bldP spid="48137" grpId="0" animBg="1"/>
      <p:bldP spid="48139" grpId="0" animBg="1"/>
      <p:bldP spid="48140" grpId="0" animBg="1"/>
      <p:bldP spid="48141" grpId="0" animBg="1"/>
      <p:bldP spid="48142" grpId="0" animBg="1"/>
      <p:bldP spid="48143" grpId="0" animBg="1"/>
      <p:bldP spid="48144" grpId="0" animBg="1"/>
      <p:bldP spid="48145" grpId="0" animBg="1"/>
      <p:bldP spid="48146" grpId="0" animBg="1"/>
      <p:bldP spid="48147" grpId="0" animBg="1"/>
      <p:bldP spid="48148" grpId="0" animBg="1"/>
      <p:bldP spid="48149" grpId="0" animBg="1"/>
      <p:bldP spid="48150" grpId="0" animBg="1"/>
      <p:bldP spid="48151" grpId="0" animBg="1"/>
      <p:bldP spid="48152" grpId="0" animBg="1"/>
      <p:bldP spid="48153" grpId="0" animBg="1"/>
      <p:bldP spid="48154" grpId="0" animBg="1"/>
      <p:bldP spid="48155" grpId="0" animBg="1"/>
      <p:bldP spid="481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63272" cy="63367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Общая Профилактика суицидального поведения скрыта и органично вписана в образовательный процесс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ЕЁ миссия  - </a:t>
            </a:r>
            <a:r>
              <a:rPr lang="ru-RU" sz="2800" b="1" dirty="0" smtClean="0">
                <a:solidFill>
                  <a:schemeClr val="tx1"/>
                </a:solidFill>
              </a:rPr>
              <a:t>ослабление и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 устранение социальных и психологических предпосылок, способствующих формированию суицидального поведения и </a:t>
            </a:r>
            <a:r>
              <a:rPr lang="ru-RU" sz="2800" b="1" dirty="0" err="1" smtClean="0">
                <a:solidFill>
                  <a:schemeClr val="tx1"/>
                </a:solidFill>
              </a:rPr>
              <a:t>суицидогенной</a:t>
            </a:r>
            <a:r>
              <a:rPr lang="ru-RU" sz="2800" b="1" dirty="0" smtClean="0">
                <a:solidFill>
                  <a:schemeClr val="tx1"/>
                </a:solidFill>
              </a:rPr>
              <a:t>  обстановки в коллективах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-252536" y="0"/>
            <a:ext cx="9865096" cy="685800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70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3" cy="44973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 </a:t>
            </a:r>
            <a:r>
              <a:rPr lang="ru-RU" b="1" u="sng" dirty="0" smtClean="0"/>
              <a:t>Сохранение </a:t>
            </a:r>
            <a:r>
              <a:rPr lang="ru-RU" b="1" u="sng" dirty="0"/>
              <a:t>и укрепление психологического здоровья школьников</a:t>
            </a:r>
            <a:r>
              <a:rPr lang="ru-RU" dirty="0"/>
              <a:t>: профилактика и коррекция страхов, школьной тревожности, школьной </a:t>
            </a:r>
            <a:r>
              <a:rPr lang="ru-RU" dirty="0" err="1"/>
              <a:t>дезадаптации</a:t>
            </a:r>
            <a:r>
              <a:rPr lang="ru-RU" dirty="0"/>
              <a:t>,  развитие универсальных учебных действий, обеспечивающих успешность обучения,  творческих способностей. </a:t>
            </a:r>
          </a:p>
          <a:p>
            <a:r>
              <a:rPr lang="ru-RU" b="1" u="sng" dirty="0" smtClean="0"/>
              <a:t>Развитие жизнестойкости</a:t>
            </a:r>
            <a:r>
              <a:rPr lang="ru-RU" dirty="0" smtClean="0"/>
              <a:t>: навыки </a:t>
            </a:r>
            <a:r>
              <a:rPr lang="ru-RU" dirty="0"/>
              <a:t>работы в условиях стрессовых ситуаций; владение элементами </a:t>
            </a:r>
            <a:r>
              <a:rPr lang="ru-RU" dirty="0" err="1"/>
              <a:t>саморегуляции</a:t>
            </a:r>
            <a:r>
              <a:rPr lang="ru-RU" dirty="0"/>
              <a:t> </a:t>
            </a:r>
            <a:r>
              <a:rPr lang="ru-RU" dirty="0" smtClean="0"/>
              <a:t>; самоконтроля</a:t>
            </a:r>
            <a:r>
              <a:rPr lang="ru-RU" dirty="0"/>
              <a:t>; навыки эмоциональной разгрузки и их использование в повседневной жизни, формирование основ </a:t>
            </a:r>
            <a:r>
              <a:rPr lang="ru-RU" dirty="0" err="1"/>
              <a:t>медиаграмотности</a:t>
            </a:r>
            <a:r>
              <a:rPr lang="ru-RU" dirty="0"/>
              <a:t>; формирование психологической защиты от влияния Интернет-пространства и социальных сетей. </a:t>
            </a:r>
          </a:p>
          <a:p>
            <a:r>
              <a:rPr lang="ru-RU" dirty="0"/>
              <a:t> </a:t>
            </a:r>
            <a:r>
              <a:rPr lang="ru-RU" b="1" u="sng" dirty="0" smtClean="0"/>
              <a:t>Духовно-нравственное развитие : </a:t>
            </a:r>
            <a:r>
              <a:rPr lang="ru-RU" dirty="0"/>
              <a:t>развитие духовных интересов, знакомство подростков с культурными формами проведения досуга, обучение основам религиозной культуры и светской этики, развитие читательских интересов, умения оценивать свои и чужие поступки и поведение других людей с точки зрения морально-нравственных норм. </a:t>
            </a:r>
          </a:p>
          <a:p>
            <a:r>
              <a:rPr lang="ru-RU" dirty="0"/>
              <a:t>  </a:t>
            </a:r>
            <a:r>
              <a:rPr lang="ru-RU" b="1" u="sng" dirty="0" smtClean="0"/>
              <a:t>Включение подростков </a:t>
            </a:r>
            <a:r>
              <a:rPr lang="ru-RU" b="1" u="sng" dirty="0"/>
              <a:t>в социально значимую деятельность, позитивное общение</a:t>
            </a:r>
            <a:r>
              <a:rPr lang="ru-RU" dirty="0"/>
              <a:t>: развитие социального интеллекта через внеурочную деятельность, развитие коммуникативных навыков, умения бесконфликтно решать спорные вопросы; формирование профессиональных интересов и самоопределения через профессиональные пробы.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направления общей профилактики суицидов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93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63272" cy="165618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разных ступенях образовательного процесса, задачи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общей профилактики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суицидального поведения обучающихся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различны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363272" cy="4608512"/>
          </a:xfrm>
        </p:spPr>
        <p:txBody>
          <a:bodyPr>
            <a:normAutofit fontScale="85000" lnSpcReduction="10000"/>
          </a:bodyPr>
          <a:lstStyle/>
          <a:p>
            <a:r>
              <a:rPr lang="ru-RU" u="sng" dirty="0" smtClean="0"/>
              <a:t>Начальная школа </a:t>
            </a:r>
            <a:r>
              <a:rPr lang="ru-RU" dirty="0" smtClean="0"/>
              <a:t>–диагностика </a:t>
            </a:r>
            <a:r>
              <a:rPr lang="ru-RU" dirty="0"/>
              <a:t>и коррекция нарушений в развитии и воспитании ребенка, профилактика </a:t>
            </a:r>
            <a:r>
              <a:rPr lang="ru-RU" dirty="0" smtClean="0"/>
              <a:t>страхов </a:t>
            </a:r>
            <a:r>
              <a:rPr lang="ru-RU" dirty="0"/>
              <a:t>и тревог, </a:t>
            </a:r>
            <a:r>
              <a:rPr lang="ru-RU" dirty="0" smtClean="0"/>
              <a:t>обеспечение </a:t>
            </a:r>
            <a:r>
              <a:rPr lang="ru-RU" dirty="0"/>
              <a:t>беспроблемной адаптации к школе, </a:t>
            </a:r>
            <a:r>
              <a:rPr lang="ru-RU" dirty="0" smtClean="0"/>
              <a:t>развитие </a:t>
            </a:r>
            <a:r>
              <a:rPr lang="ru-RU" dirty="0"/>
              <a:t>познавательной и учебной мотивации, самостоятельности и </a:t>
            </a:r>
            <a:r>
              <a:rPr lang="ru-RU" dirty="0" smtClean="0"/>
              <a:t>самоорганизации.</a:t>
            </a:r>
          </a:p>
          <a:p>
            <a:r>
              <a:rPr lang="ru-RU" u="sng" dirty="0" smtClean="0"/>
              <a:t>Основная школа </a:t>
            </a:r>
            <a:r>
              <a:rPr lang="ru-RU" dirty="0" smtClean="0"/>
              <a:t>– </a:t>
            </a:r>
            <a:r>
              <a:rPr lang="ru-RU" dirty="0"/>
              <a:t>адаптация к новым условиям обучения, поддержка в </a:t>
            </a:r>
            <a:r>
              <a:rPr lang="ru-RU" dirty="0" smtClean="0"/>
              <a:t>личностном </a:t>
            </a:r>
            <a:r>
              <a:rPr lang="ru-RU" dirty="0"/>
              <a:t>и </a:t>
            </a:r>
            <a:r>
              <a:rPr lang="ru-RU" dirty="0" smtClean="0"/>
              <a:t>ценностно-смысловом самоопределении, социализации</a:t>
            </a:r>
            <a:r>
              <a:rPr lang="ru-RU" dirty="0"/>
              <a:t>, формирование жизненных навыков, профилактика неврозов, помощь в построении конструктивных отношений с родителями и сверстниками, профилактика </a:t>
            </a:r>
            <a:r>
              <a:rPr lang="ru-RU" dirty="0" err="1"/>
              <a:t>девиантного</a:t>
            </a:r>
            <a:r>
              <a:rPr lang="ru-RU" dirty="0"/>
              <a:t> </a:t>
            </a:r>
            <a:r>
              <a:rPr lang="ru-RU" dirty="0" smtClean="0"/>
              <a:t>поведения. </a:t>
            </a:r>
          </a:p>
          <a:p>
            <a:r>
              <a:rPr lang="ru-RU" u="sng" dirty="0" smtClean="0"/>
              <a:t>Старшая школа </a:t>
            </a:r>
            <a:r>
              <a:rPr lang="ru-RU" dirty="0" smtClean="0"/>
              <a:t>– </a:t>
            </a:r>
            <a:r>
              <a:rPr lang="ru-RU" dirty="0"/>
              <a:t>помощь в профильной ориентации и профессиональном самоопределении, поддержка в решении экзистенциональных проблем (самопознание, поиск смысла </a:t>
            </a:r>
            <a:r>
              <a:rPr lang="ru-RU" dirty="0" smtClean="0"/>
              <a:t>жизни). </a:t>
            </a:r>
            <a:r>
              <a:rPr lang="ru-RU" dirty="0"/>
              <a:t>Формирование ценности жизни, достижение личной </a:t>
            </a:r>
            <a:r>
              <a:rPr lang="ru-RU" dirty="0" smtClean="0"/>
              <a:t>идентичности, </a:t>
            </a:r>
            <a:r>
              <a:rPr lang="ru-RU" dirty="0"/>
              <a:t>развитие временной перспективы старшеклассников, способности к целеполаганию, развитие психосоциальной </a:t>
            </a:r>
            <a:r>
              <a:rPr lang="ru-RU" dirty="0" smtClean="0"/>
              <a:t>компетентности.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39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19256" cy="1371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На всех этапах обучения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sz="3200" dirty="0" smtClean="0"/>
              <a:t>создание </a:t>
            </a:r>
            <a:r>
              <a:rPr lang="ru-RU" sz="3200" i="1" u="sng" dirty="0" smtClean="0"/>
              <a:t>психологически безопасной образовательной среды, которая включает</a:t>
            </a:r>
            <a:r>
              <a:rPr lang="ru-RU" sz="3200" i="1" dirty="0" smtClean="0"/>
              <a:t> : </a:t>
            </a:r>
            <a:endParaRPr lang="ru-RU" sz="3200" dirty="0"/>
          </a:p>
          <a:p>
            <a:pPr lvl="0"/>
            <a:r>
              <a:rPr lang="ru-RU" sz="3200" dirty="0"/>
              <a:t>1. защищенность от психологического насилия; </a:t>
            </a:r>
          </a:p>
          <a:p>
            <a:pPr lvl="0"/>
            <a:r>
              <a:rPr lang="ru-RU" sz="3200" dirty="0"/>
              <a:t>2. </a:t>
            </a:r>
            <a:r>
              <a:rPr lang="ru-RU" sz="3200" dirty="0" err="1" smtClean="0"/>
              <a:t>референтную</a:t>
            </a:r>
            <a:r>
              <a:rPr lang="ru-RU" sz="3200" dirty="0" smtClean="0"/>
              <a:t> </a:t>
            </a:r>
            <a:r>
              <a:rPr lang="ru-RU" sz="3200" dirty="0"/>
              <a:t>значимость окружения;</a:t>
            </a:r>
          </a:p>
          <a:p>
            <a:pPr lvl="0"/>
            <a:r>
              <a:rPr lang="ru-RU" sz="3200" dirty="0"/>
              <a:t> 3. удовлетворенность в личностно-доверительном общении.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07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Grp="1" noChangeArrowheads="1"/>
          </p:cNvSpPr>
          <p:nvPr>
            <p:ph idx="1"/>
          </p:nvPr>
        </p:nvSpPr>
        <p:spPr>
          <a:xfrm>
            <a:off x="251521" y="1357313"/>
            <a:ext cx="8712968" cy="5195887"/>
          </a:xfrm>
        </p:spPr>
        <p:txBody>
          <a:bodyPr/>
          <a:lstStyle/>
          <a:p>
            <a:pPr marL="182563" indent="0" algn="just" eaLnBrk="1" hangingPunct="1">
              <a:buFont typeface="Wingdings" pitchFamily="2" charset="2"/>
              <a:buNone/>
              <a:defRPr/>
            </a:pPr>
            <a:r>
              <a:rPr lang="ru-RU" sz="2400" b="1" dirty="0" smtClean="0"/>
              <a:t> </a:t>
            </a:r>
            <a:r>
              <a:rPr lang="ru-RU" sz="2400" dirty="0" smtClean="0">
                <a:cs typeface="Times New Roman" charset="0"/>
              </a:rPr>
              <a:t>1. Содержание диагностического и профилактического материала не должно носить «агитационный» характер. </a:t>
            </a:r>
            <a:endParaRPr lang="ru-RU" sz="2400" dirty="0" smtClean="0"/>
          </a:p>
          <a:p>
            <a:pPr marL="182563" indent="0" algn="just"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cs typeface="Times New Roman" charset="0"/>
              </a:rPr>
              <a:t>2.Методика выявления суицидальной предрасположенности должна разрабатываться с учетом психологических, </a:t>
            </a:r>
            <a:r>
              <a:rPr lang="ru-RU" sz="2400" dirty="0" err="1" smtClean="0">
                <a:cs typeface="Times New Roman" charset="0"/>
              </a:rPr>
              <a:t>гендерных</a:t>
            </a:r>
            <a:r>
              <a:rPr lang="ru-RU" sz="2400" dirty="0" smtClean="0">
                <a:cs typeface="Times New Roman" charset="0"/>
              </a:rPr>
              <a:t> и возрастных особенностей </a:t>
            </a:r>
            <a:r>
              <a:rPr lang="ru-RU" sz="2400" dirty="0" smtClean="0"/>
              <a:t>детей, </a:t>
            </a:r>
            <a:r>
              <a:rPr lang="ru-RU" sz="2400" dirty="0" smtClean="0">
                <a:cs typeface="Times New Roman" charset="0"/>
              </a:rPr>
              <a:t>подростков</a:t>
            </a:r>
            <a:r>
              <a:rPr lang="ru-RU" sz="2400" dirty="0" smtClean="0"/>
              <a:t>, молодежи</a:t>
            </a:r>
            <a:r>
              <a:rPr lang="ru-RU" sz="2400" dirty="0" smtClean="0">
                <a:cs typeface="Times New Roman" charset="0"/>
              </a:rPr>
              <a:t>. </a:t>
            </a:r>
          </a:p>
          <a:p>
            <a:pPr marL="182563" indent="0" algn="just"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cs typeface="Times New Roman" charset="0"/>
              </a:rPr>
              <a:t> 3.Одним из условий разработки методики </a:t>
            </a:r>
            <a:r>
              <a:rPr lang="ru-RU" sz="2400" dirty="0" smtClean="0"/>
              <a:t>диагностики и профилактики</a:t>
            </a:r>
            <a:r>
              <a:rPr lang="ru-RU" sz="2400" dirty="0" smtClean="0">
                <a:cs typeface="Times New Roman" charset="0"/>
              </a:rPr>
              <a:t> </a:t>
            </a:r>
            <a:r>
              <a:rPr lang="ru-RU" sz="2400" dirty="0" smtClean="0"/>
              <a:t>должно быть</a:t>
            </a:r>
            <a:r>
              <a:rPr lang="ru-RU" sz="2400" dirty="0" smtClean="0">
                <a:cs typeface="Times New Roman" charset="0"/>
              </a:rPr>
              <a:t> понимание того, что суицидальное поведение формируется под воздействием </a:t>
            </a:r>
            <a:r>
              <a:rPr lang="ru-RU" sz="2400" dirty="0" smtClean="0"/>
              <a:t>двух видов </a:t>
            </a:r>
            <a:r>
              <a:rPr lang="ru-RU" sz="2400" dirty="0" smtClean="0">
                <a:cs typeface="Times New Roman" charset="0"/>
              </a:rPr>
              <a:t>факторов</a:t>
            </a:r>
            <a:r>
              <a:rPr lang="ru-RU" sz="2400" dirty="0" smtClean="0"/>
              <a:t>: </a:t>
            </a:r>
            <a:r>
              <a:rPr lang="ru-RU" sz="2400" dirty="0" smtClean="0">
                <a:cs typeface="Times New Roman" charset="0"/>
              </a:rPr>
              <a:t>  </a:t>
            </a:r>
            <a:r>
              <a:rPr lang="ru-RU" sz="2400" dirty="0" err="1" smtClean="0">
                <a:cs typeface="Times New Roman" charset="0"/>
              </a:rPr>
              <a:t>социопсихологические</a:t>
            </a:r>
            <a:r>
              <a:rPr lang="ru-RU" sz="2400" dirty="0" smtClean="0">
                <a:cs typeface="Times New Roman" charset="0"/>
              </a:rPr>
              <a:t> особенности личности и неблагоприятная жизненная среда.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b="1" dirty="0" smtClean="0"/>
          </a:p>
        </p:txBody>
      </p:sp>
      <p:sp>
        <p:nvSpPr>
          <p:cNvPr id="23554" name="Rectangle 6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10600" cy="12715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800" b="1" smtClean="0">
                <a:latin typeface="Times New Roman" charset="0"/>
              </a:rPr>
              <a:t>Требования к профилактике суицидального поведения в условиях образовательного учреждения </a:t>
            </a:r>
          </a:p>
        </p:txBody>
      </p:sp>
    </p:spTree>
    <p:extLst>
      <p:ext uri="{BB962C8B-B14F-4D97-AF65-F5344CB8AC3E}">
        <p14:creationId xmlns:p14="http://schemas.microsoft.com/office/powerpoint/2010/main" val="191452574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uild="p" autoUpdateAnimBg="0"/>
      <p:bldP spid="235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title"/>
          </p:nvPr>
        </p:nvSpPr>
        <p:spPr>
          <a:xfrm>
            <a:off x="3995936" y="548680"/>
            <a:ext cx="4919464" cy="604867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charset="0"/>
              </a:rPr>
              <a:t>Жизнестойкость личности – </a:t>
            </a:r>
            <a:r>
              <a:rPr lang="ru-RU" altLang="ru-RU" sz="3600" b="1" dirty="0" smtClean="0">
                <a:solidFill>
                  <a:schemeClr val="bg2">
                    <a:lumMod val="25000"/>
                  </a:schemeClr>
                </a:solidFill>
                <a:latin typeface="Times New Roman" charset="0"/>
              </a:rPr>
              <a:t>способность личности не только противостоять внешним психотравмирующим, стрессовым  условиям и обстоятельствам, но и превращать их ситуации собственного развития</a:t>
            </a:r>
          </a:p>
        </p:txBody>
      </p:sp>
      <p:pic>
        <p:nvPicPr>
          <p:cNvPr id="5122" name="Picture 2" descr="http://constructorus.ru/wp-content/uploads/2014/07/%D0%96%D0%B8%D0%B7%D0%BD%D0%B5%D1%81%D1%82%D0%BE%D0%B9%D0%BA%D0%BE%D1%81%D1%82%D1%8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363855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03624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5211</TotalTime>
  <Words>1489</Words>
  <Application>Microsoft Office PowerPoint</Application>
  <PresentationFormat>Экран (4:3)</PresentationFormat>
  <Paragraphs>162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Способы формирования жизнестойкости  и позитивного мышления у обучающихся в урочной и внеурочной деятельности   кафедра психологии ГБОУ ККИДППО Рыженко С.К.</vt:lpstr>
      <vt:lpstr>Макро и микросоциальные факторы влияющие на развитие антивитальных переживаний, агрессии и аутоагрессии</vt:lpstr>
      <vt:lpstr>Презентация PowerPoint</vt:lpstr>
      <vt:lpstr>Общая Профилактика суицидального поведения скрыта и органично вписана в образовательный процесс  ЕЁ миссия  - ослабление и  устранение социальных и психологических предпосылок, способствующих формированию суицидального поведения и суицидогенной  обстановки в коллективах</vt:lpstr>
      <vt:lpstr>Основные направления общей профилактики суицидов</vt:lpstr>
      <vt:lpstr>на разных ступенях образовательного процесса, задачи общей профилактики суицидального поведения обучающихся различны </vt:lpstr>
      <vt:lpstr>На всех этапах обучения</vt:lpstr>
      <vt:lpstr>Требования к профилактике суицидального поведения в условиях образовательного учреждения </vt:lpstr>
      <vt:lpstr>Жизнестойкость личности – способность личности не только противостоять внешним психотравмирующим, стрессовым  условиям и обстоятельствам, но и превращать их ситуации собственного развития</vt:lpstr>
      <vt:lpstr>Презентация PowerPoint</vt:lpstr>
      <vt:lpstr>Позитивное мышление</vt:lpstr>
      <vt:lpstr>Существует три основных варианта позитивного мышления:</vt:lpstr>
      <vt:lpstr>  Пример таблицы по работе с позитивным мышлением      </vt:lpstr>
      <vt:lpstr>Самоэффективность – вера в успех</vt:lpstr>
      <vt:lpstr>Выученная беспомощность – отражается степень веры в свои силы</vt:lpstr>
      <vt:lpstr>Когда вместо самоэффективности растёт выученная беспомощность</vt:lpstr>
      <vt:lpstr>Русский национальный характер</vt:lpstr>
      <vt:lpstr>Занятия спортом </vt:lpstr>
      <vt:lpstr>Программа «Психологическая подготовка к трудным жизненным ситуациям» для подростков 7-9 классов (автор-составитель С.В. Книжникова)</vt:lpstr>
      <vt:lpstr>Презентация PowerPoint</vt:lpstr>
      <vt:lpstr>Спасибо за внимание!</vt:lpstr>
    </vt:vector>
  </TitlesOfParts>
  <Company>RUSSIA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особенностей личности в формировании хронических стрессовых реакций</dc:title>
  <dc:creator>XP GAME 2007</dc:creator>
  <cp:lastModifiedBy>1</cp:lastModifiedBy>
  <cp:revision>277</cp:revision>
  <dcterms:created xsi:type="dcterms:W3CDTF">2009-09-21T15:40:28Z</dcterms:created>
  <dcterms:modified xsi:type="dcterms:W3CDTF">2015-01-14T19:30:30Z</dcterms:modified>
</cp:coreProperties>
</file>