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383" r:id="rId3"/>
    <p:sldId id="313" r:id="rId4"/>
    <p:sldId id="283" r:id="rId5"/>
    <p:sldId id="379" r:id="rId6"/>
    <p:sldId id="333" r:id="rId7"/>
    <p:sldId id="389" r:id="rId8"/>
    <p:sldId id="390" r:id="rId9"/>
    <p:sldId id="391" r:id="rId10"/>
    <p:sldId id="392" r:id="rId11"/>
    <p:sldId id="393" r:id="rId12"/>
    <p:sldId id="380" r:id="rId13"/>
    <p:sldId id="384" r:id="rId14"/>
    <p:sldId id="394" r:id="rId15"/>
    <p:sldId id="396" r:id="rId16"/>
    <p:sldId id="397" r:id="rId17"/>
    <p:sldId id="385" r:id="rId18"/>
    <p:sldId id="386" r:id="rId19"/>
    <p:sldId id="381" r:id="rId20"/>
    <p:sldId id="387" r:id="rId21"/>
    <p:sldId id="388" r:id="rId22"/>
    <p:sldId id="39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91" autoAdjust="0"/>
    <p:restoredTop sz="94724" autoAdjust="0"/>
  </p:normalViewPr>
  <p:slideViewPr>
    <p:cSldViewPr>
      <p:cViewPr varScale="1">
        <p:scale>
          <a:sx n="50" d="100"/>
          <a:sy n="50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54EF4EA-283E-4866-AC9D-498258EDAF4F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177FA-A65D-4C1D-A7B1-FC40EBE63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0D0FC47-1DF9-4537-89C7-83A1D88B4C19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89E9B1F-88F2-4313-8EA5-90CA3A9C67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3B39F-BD1F-45AB-9A92-4AF471D1E49D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A508-F289-410A-875C-969F325FE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9E6CF-7D6C-4DF0-B32E-735E2BA8F83F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6FB6D-D211-40BE-8B6F-1FFADF336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825" y="6408738"/>
            <a:ext cx="19192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F21BD-6342-47C3-B048-83B093F66D20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7113" y="6408738"/>
            <a:ext cx="3667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0AE7A-73F3-4B13-8EDF-A953FD21F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70AEE-F014-457C-8C06-63E5CA3AB15F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2CAD0-12EE-4165-81A4-5EC3EC8A6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98AC5A-7634-4EDE-B3C7-309ACA7209B7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0F2925-1292-4F9C-A4E3-011903DE0D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28194A-D980-4958-86D5-5256257581D4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D6CB20-6F8A-43D3-9007-036397C9B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041068-548B-40A7-BD81-77530BDCDD88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84072B-C02F-4BA4-88D2-902492011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E56A9EF-E9DC-4BC9-9DCB-845DE1BB892C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7BC1F8-C218-4F42-8E0D-C24813FB3B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9152D-BCAF-4F78-9659-ED7B359D6E66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317A9-57CD-4A85-A03F-4CCECA54A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F7322C-A400-40B1-9389-798A242BF503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80BFC1-4990-4231-841F-550B25A97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AFF39F6-4407-451A-BE5D-6AF2749FC4CD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BB9B8C9-30AA-48B5-BE32-6830C5671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46C66B81-6679-4256-A06C-DDBCE2DB1859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D61CEC3-C173-4B21-A82A-1E9198A4FF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8" r:id="rId2"/>
    <p:sldLayoutId id="2147483674" r:id="rId3"/>
    <p:sldLayoutId id="2147483675" r:id="rId4"/>
    <p:sldLayoutId id="2147483676" r:id="rId5"/>
    <p:sldLayoutId id="2147483677" r:id="rId6"/>
    <p:sldLayoutId id="2147483669" r:id="rId7"/>
    <p:sldLayoutId id="2147483678" r:id="rId8"/>
    <p:sldLayoutId id="2147483679" r:id="rId9"/>
    <p:sldLayoutId id="2147483670" r:id="rId10"/>
    <p:sldLayoutId id="2147483671" r:id="rId11"/>
    <p:sldLayoutId id="214748367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772400" cy="468052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>
                <a:solidFill>
                  <a:schemeClr val="bg2"/>
                </a:solidFill>
              </a:rPr>
              <a:t>Методы углублённой психодиагностики обучающихся </a:t>
            </a:r>
            <a:br>
              <a:rPr lang="ru-RU" sz="3600" dirty="0" smtClean="0">
                <a:solidFill>
                  <a:schemeClr val="bg2"/>
                </a:solidFill>
              </a:rPr>
            </a:br>
            <a:r>
              <a:rPr lang="ru-RU" sz="3600" dirty="0" smtClean="0">
                <a:solidFill>
                  <a:schemeClr val="bg2"/>
                </a:solidFill>
              </a:rPr>
              <a:t>с признаками психоэмоционального неблагополучия</a:t>
            </a:r>
            <a:br>
              <a:rPr lang="ru-RU" sz="3600" dirty="0" smtClean="0">
                <a:solidFill>
                  <a:schemeClr val="bg2"/>
                </a:solidFill>
              </a:rPr>
            </a:br>
            <a:r>
              <a:rPr lang="ru-RU" sz="2700" dirty="0" smtClean="0"/>
              <a:t>С.К. Рыженко, доцент кафедры психологии и педагогики ГБОУ ИРО КК, </a:t>
            </a:r>
            <a:r>
              <a:rPr lang="ru-RU" sz="2700" dirty="0" err="1" smtClean="0"/>
              <a:t>к.псх.н</a:t>
            </a:r>
            <a:r>
              <a:rPr lang="ru-RU" sz="2700" dirty="0" smtClean="0"/>
              <a:t>., главный внештатный психолог Министерства просвещения РФ по Краснодарскому краю</a:t>
            </a: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200" smtClean="0">
                <a:effectLst/>
              </a:rPr>
              <a:t>Выявление суицидального риска у детей ( А.А. Кучер, В.П. Костюкевич)</a:t>
            </a:r>
            <a:endParaRPr lang="ru-RU" sz="3200" b="0" smtClean="0">
              <a:effectLst/>
            </a:endParaRPr>
          </a:p>
        </p:txBody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3888" indent="-514350">
              <a:lnSpc>
                <a:spcPct val="90000"/>
              </a:lnSpc>
            </a:pPr>
            <a:r>
              <a:rPr lang="ru-RU" smtClean="0"/>
              <a:t>Выкормил змейку на свою шейку.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Собрался жить, да взял и помер.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От судьбы не уйдешь.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Всякому мужу своя жена милее.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Загорелась душа до винного ковша.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Здесь бы умер, а там бы встал.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Беду не зовут, она сама приходит.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Коли у мужа с женою лад, то не нужен и клад.</a:t>
            </a:r>
          </a:p>
          <a:p>
            <a:pPr marL="623888" indent="-514350">
              <a:lnSpc>
                <a:spcPct val="90000"/>
              </a:lnSpc>
            </a:pPr>
            <a:r>
              <a:rPr lang="ru-RU" smtClean="0"/>
              <a:t>Кто пьет, тот и горшки бьет.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0" smtClean="0">
                <a:effectLst/>
              </a:rPr>
              <a:t>Бланк ответов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972050"/>
          </a:xfrm>
        </p:spPr>
        <p:txBody>
          <a:bodyPr/>
          <a:lstStyle/>
          <a:p>
            <a:pPr>
              <a:lnSpc>
                <a:spcPct val="80000"/>
              </a:lnSpc>
              <a:buFont typeface="Wingdings 3" pitchFamily="18" charset="2"/>
              <a:buNone/>
            </a:pPr>
            <a:r>
              <a:rPr lang="ru-RU" sz="2300" smtClean="0"/>
              <a:t>Поставьте «+» в графу с темой услышанного высказывания: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Алкоголь, наркотики  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Несчастная любовь 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Противоправные действия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 Деньги и проблемы с ними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 Добровольный уход из жизни 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Семейные неурядицы 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Потеря смысла жизни 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Чувство неполноценности,ущербности, уродливости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Школьные проблемы,</a:t>
            </a:r>
            <a:br>
              <a:rPr lang="ru-RU" sz="2300" smtClean="0"/>
            </a:br>
            <a:r>
              <a:rPr lang="ru-RU" sz="2300" smtClean="0"/>
              <a:t>Проблема выбора</a:t>
            </a:r>
            <a:br>
              <a:rPr lang="ru-RU" sz="2300" smtClean="0"/>
            </a:br>
            <a:r>
              <a:rPr lang="ru-RU" sz="2300" smtClean="0"/>
              <a:t>жизненного пути</a:t>
            </a:r>
          </a:p>
          <a:p>
            <a:pPr>
              <a:lnSpc>
                <a:spcPct val="80000"/>
              </a:lnSpc>
            </a:pPr>
            <a:r>
              <a:rPr lang="ru-RU" sz="2300" smtClean="0"/>
              <a:t> Отношения с окружающими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Рисуночный тест Сильвер</a:t>
            </a:r>
          </a:p>
        </p:txBody>
      </p:sp>
      <p:sp>
        <p:nvSpPr>
          <p:cNvPr id="22532" name="AutoShape 4" descr="readmsg?id=15429056700000000768;0;1&amp;af_preview=1&amp;exif=1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2534" name="AutoShape 6" descr="readmsg?id=15429056700000000768;0;1&amp;af_preview=1&amp;exif=1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2536" name="AutoShape 8" descr="readmsg?id=15429056700000000768;0;1&amp;af_preview=1&amp;exif=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2538" name="AutoShape 10" descr="readmsg?id=15429056700000000768;0;1&amp;af_preview=1&amp;exif=1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2540" name="Picture 12" descr="IMG_20181122_19384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795963" y="1481138"/>
            <a:ext cx="3025775" cy="5376862"/>
          </a:xfrm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1289050"/>
            <a:ext cx="5795963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ru-RU" sz="2400" b="1"/>
              <a:t>Проекционная шкала для оценки эмоционального содержания в задании на воображение</a:t>
            </a:r>
            <a:endParaRPr lang="ru-RU" sz="2400"/>
          </a:p>
          <a:p>
            <a:pPr algn="ctr">
              <a:tabLst>
                <a:tab pos="180975" algn="l"/>
              </a:tabLst>
            </a:pPr>
            <a:r>
              <a:rPr lang="ru-RU" sz="2400"/>
              <a:t>1 – 5 баллов   1.Темы с выраженным отрицательным содержанием, например одинокие персонажи, изображенные печальными, одинокими, беспомощными, пытающимися покончить жизнь самоубийством, мертвыми или находящимися в смертельной опасности. Деструктивное взаимодействие между фигурами, связанное с убийством или угрозой для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700" smtClean="0">
                <a:effectLst/>
                <a:latin typeface="Arial" charset="0"/>
              </a:rPr>
              <a:t>Рисуночный тест</a:t>
            </a:r>
            <a:br>
              <a:rPr lang="ru-RU" sz="3700" smtClean="0">
                <a:effectLst/>
                <a:latin typeface="Arial" charset="0"/>
              </a:rPr>
            </a:br>
            <a:r>
              <a:rPr lang="ru-RU" sz="3700" smtClean="0">
                <a:effectLst/>
                <a:latin typeface="Arial" charset="0"/>
              </a:rPr>
              <a:t> Сильвер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>
          <a:xfrm>
            <a:off x="0" y="1481138"/>
            <a:ext cx="5076825" cy="4525962"/>
          </a:xfrm>
        </p:spPr>
        <p:txBody>
          <a:bodyPr/>
          <a:lstStyle/>
          <a:p>
            <a:pPr marL="623888" indent="-514350"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2 балла. </a:t>
            </a:r>
          </a:p>
          <a:p>
            <a:pPr marL="623888" indent="-514350"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     Умеренно отрицательные темы, например одинокие персонажи, изображенные испуганными, злящимися, неудовлетворенными, нападающими, что-то разрушающими или несчастными. Взаимоотношения между персонажами или предметами напряженные, враждебные, неприятные. </a:t>
            </a:r>
          </a:p>
          <a:p>
            <a:pPr marL="623888" indent="-514350">
              <a:lnSpc>
                <a:spcPct val="90000"/>
              </a:lnSpc>
              <a:buFont typeface="Wingdings 3" pitchFamily="18" charset="2"/>
              <a:buNone/>
            </a:pPr>
            <a:endParaRPr lang="ru-RU" sz="2400" smtClean="0"/>
          </a:p>
          <a:p>
            <a:pPr marL="623888" indent="-514350">
              <a:lnSpc>
                <a:spcPct val="90000"/>
              </a:lnSpc>
              <a:buFont typeface="Wingdings 3" pitchFamily="18" charset="2"/>
              <a:buNone/>
            </a:pPr>
            <a:r>
              <a:rPr lang="ru-RU" sz="2000" b="1" smtClean="0"/>
              <a:t>           ШКАЛА ОЦЕНКИ ОБРАЗА Я</a:t>
            </a:r>
            <a:endParaRPr lang="ru-RU" sz="2400" b="1" smtClean="0"/>
          </a:p>
          <a:p>
            <a:pPr marL="623888" indent="-514350">
              <a:lnSpc>
                <a:spcPct val="90000"/>
              </a:lnSpc>
              <a:buFont typeface="Wingdings 3" pitchFamily="18" charset="2"/>
              <a:buNone/>
            </a:pPr>
            <a:endParaRPr lang="ru-RU" sz="2400" smtClean="0"/>
          </a:p>
        </p:txBody>
      </p:sp>
      <p:sp>
        <p:nvSpPr>
          <p:cNvPr id="34821" name="AutoShape 5" descr="readmsg?id=15429056700000000768;0;1&amp;af_preview=1&amp;exif=1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34822" name="Picture 6" descr="IMG_20181122_194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517525"/>
            <a:ext cx="3567113" cy="6340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700" b="0" smtClean="0">
                <a:effectLst/>
              </a:rPr>
              <a:t>РИСОВАННЫЙ АППЕРЦЕПТИВНЫЙ ТЕСТ (РАТ)   Л.Н. Собчик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xfrm>
            <a:off x="395288" y="1481138"/>
            <a:ext cx="8291512" cy="4900612"/>
          </a:xfrm>
        </p:spPr>
        <p:txBody>
          <a:bodyPr/>
          <a:lstStyle/>
          <a:p>
            <a:r>
              <a:rPr lang="ru-RU" sz="2300" smtClean="0"/>
              <a:t>РАТ — это компактный модифицированный вариант Тематического апперцептивного теста Г. Мюррея. </a:t>
            </a:r>
          </a:p>
          <a:p>
            <a:endParaRPr lang="ru-RU" sz="2300" smtClean="0"/>
          </a:p>
          <a:p>
            <a:r>
              <a:rPr lang="ru-RU" sz="2300" smtClean="0"/>
              <a:t>Анализ полученных данных проводится в основном на качественном уровне, а также с помощью простых количественных сопоставлений, что позволяет оценить баланс между эмоциональной и рациональной составляющей личности, наличие внешнего и внутреннего конфликта, сферу нарушенных отношений, позицию личности — активную или пассивную, агрессивную или страдательную. </a:t>
            </a:r>
          </a:p>
          <a:p>
            <a:endParaRPr lang="ru-RU" sz="230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700" b="0" smtClean="0">
                <a:effectLst/>
              </a:rPr>
              <a:t>РИСОВАННЫЙ АППЕРЦЕПТИВНЫЙ ТЕСТ (РАТ)   Л.Н. Собчик</a:t>
            </a:r>
          </a:p>
        </p:txBody>
      </p:sp>
      <p:pic>
        <p:nvPicPr>
          <p:cNvPr id="59396" name="Picture 4" descr="8_6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836613"/>
            <a:ext cx="3810000" cy="2819400"/>
          </a:xfrm>
          <a:ln/>
        </p:spPr>
      </p:pic>
      <p:pic>
        <p:nvPicPr>
          <p:cNvPr id="59397" name="Picture 5" descr="8_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557338"/>
            <a:ext cx="28575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6" descr="8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3213100"/>
            <a:ext cx="28575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8" descr="8_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573463"/>
            <a:ext cx="28575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1476375" y="5445125"/>
            <a:ext cx="5989638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/>
              <a:t>1) Что происходит в данный момент?</a:t>
            </a:r>
            <a:br>
              <a:rPr lang="ru-RU"/>
            </a:br>
            <a:r>
              <a:rPr lang="ru-RU"/>
              <a:t>2) Кто эти люди? </a:t>
            </a:r>
            <a:br>
              <a:rPr lang="ru-RU"/>
            </a:br>
            <a:r>
              <a:rPr lang="ru-RU"/>
              <a:t>3) О чем они думают и что чувствуют? </a:t>
            </a:r>
            <a:br>
              <a:rPr lang="ru-RU"/>
            </a:br>
            <a:r>
              <a:rPr lang="ru-RU"/>
              <a:t>4) Что привело к этой ситуации и чем она закончится?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700" b="0" smtClean="0">
                <a:effectLst/>
              </a:rPr>
              <a:t>РИСОВАННЫЙ АППЕРЦЕПТИВНЫЙ ТЕСТ (РАТ)   Л.Н. Собчик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Отмечая отдельно разные элементы каждого сюжета, экспериментатор суммирует ответы, отражающие склонность к уточнению (признак неуверенности, тревоги), пессимистические высказывания (депрессия), незаконченность сюжета и отсутствие перспективы (неуверенность в будущем, неумение планировать его), преобладание эмоциональных ответов (повышенная эмотивность) и т.д.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 Домининрующие в рассказах в особые темы — смерть, тяжелая болезнь, суицидальные намерения, а также нарушенная последовательность и плохая логическая связанность блоков сюжета, использование неологизмов, рассуждательство, амбитендентность в оценке «героев» и событий, эмоциональная отстраненность, разноплановость восприятия картинок, стереотипия могут служить серьезными аргументами при выявлении личностной дезинтеграции.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Методика рисуночных метафор </a:t>
            </a:r>
            <a:b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«Мой жизненный путь» И. Л. Соломина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300" smtClean="0"/>
              <a:t>Методика позволяет выявлять эмоциональное состояние человека, некоторые личностные особенности, специфику представлений о своей жизни и отношений к ней, определять личностные проблемы и возможные способы их решения, формулировать цели и планировать пути их достижения. </a:t>
            </a:r>
          </a:p>
          <a:p>
            <a:r>
              <a:rPr lang="ru-RU" sz="2300" smtClean="0"/>
              <a:t>Методика состоит из двух частей:</a:t>
            </a:r>
          </a:p>
          <a:p>
            <a:r>
              <a:rPr lang="ru-RU" sz="2300" smtClean="0"/>
              <a:t>изображение клиентом своей собственной жизни в виде рисунка,</a:t>
            </a:r>
          </a:p>
          <a:p>
            <a:r>
              <a:rPr lang="ru-RU" sz="2300" smtClean="0"/>
              <a:t>обсуждение этого рисунка с психологом.</a:t>
            </a:r>
          </a:p>
          <a:p>
            <a:endParaRPr lang="ru-RU" sz="230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Инструкция "</a:t>
            </a: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/>
              <a:t>Путник шел по дороге, которая называлась "Жизнь". Дорога привела его к перекрестку. Путник остановился, осмотрелся и задумался. По какому пути идти дальше?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Представьте себя на месте этого путника.</a:t>
            </a:r>
          </a:p>
          <a:p>
            <a:pPr>
              <a:lnSpc>
                <a:spcPct val="80000"/>
              </a:lnSpc>
            </a:pPr>
            <a:endParaRPr lang="ru-RU" sz="2000" smtClean="0"/>
          </a:p>
          <a:p>
            <a:pPr>
              <a:lnSpc>
                <a:spcPct val="80000"/>
              </a:lnSpc>
            </a:pPr>
            <a:r>
              <a:rPr lang="ru-RU" sz="2000" smtClean="0"/>
              <a:t>О чем Вы думаете?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Что Вы чувствуете?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Перед Вами чистый лист бумаги. Возьмите карандаш и изобразите на листе свою прошлую историю, свое положение в настоящий момент и варианты своей будущей жизни. Используйте свои воспоминания, переживания, фантазии и мечты.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Куда Вы хотите придти?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Что Вы возьмете с собой в дорогу?</a:t>
            </a:r>
          </a:p>
          <a:p>
            <a:pPr>
              <a:lnSpc>
                <a:spcPct val="80000"/>
              </a:lnSpc>
            </a:pPr>
            <a:r>
              <a:rPr lang="ru-RU" sz="2000" smtClean="0"/>
              <a:t>С чем встретитесь на своем пути?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Методика рисуночных метафор </a:t>
            </a:r>
            <a:b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«Мой жизненный путь» И. Л. Соломина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80" name="Picture 4" descr="IMG_20181122_193419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571625"/>
            <a:ext cx="8675688" cy="48815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ъект 1"/>
          <p:cNvSpPr>
            <a:spLocks noGrp="1"/>
          </p:cNvSpPr>
          <p:nvPr>
            <p:ph idx="1"/>
          </p:nvPr>
        </p:nvSpPr>
        <p:spPr>
          <a:xfrm>
            <a:off x="323850" y="476250"/>
            <a:ext cx="8218488" cy="4954588"/>
          </a:xfrm>
        </p:spPr>
        <p:txBody>
          <a:bodyPr/>
          <a:lstStyle/>
          <a:p>
            <a:pPr algn="just" eaLnBrk="1" hangingPunct="1"/>
            <a:r>
              <a:rPr lang="ru-RU" smtClean="0"/>
              <a:t>Углубленная диагностика осуществляется в рамках консультационной беседы с обучающимся</a:t>
            </a:r>
          </a:p>
          <a:p>
            <a:pPr algn="just" eaLnBrk="1" hangingPunct="1"/>
            <a:r>
              <a:rPr lang="ru-RU" smtClean="0"/>
              <a:t>Цель: индивидуальное исследование психоэмоционального состояния и личностных особенностей обучающегося для принятия решения о включении (не включении) обучающегося в «группу риска» и планирования дальнейшего  психолого-педагогического сопровождения</a:t>
            </a:r>
          </a:p>
          <a:p>
            <a:pPr algn="just" eaLnBrk="1" hangingPunct="1"/>
            <a:r>
              <a:rPr lang="ru-RU" smtClean="0"/>
              <a:t>Психодиагностические методики подбираются  с учетом суицидогенных маркеров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274638"/>
            <a:ext cx="8075612" cy="49053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Неоконченные предложения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100" smtClean="0"/>
              <a:t>Когда я вижу собаку….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Когда идёт дождь…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Жизнь это-…..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Моё настроение….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Я боюсь…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Через некоторое время...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По ночам…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Жизнь после смерти….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Когда я был маленьким…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Все люди…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В этой жизни….</a:t>
            </a:r>
          </a:p>
        </p:txBody>
      </p:sp>
      <p:sp>
        <p:nvSpPr>
          <p:cNvPr id="37892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100" smtClean="0"/>
              <a:t>Когда я один (одна)…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Мысль, которая меня постоянно преследует, касается…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Впереди меня ждёт…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Когда я стану взрослым…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Я не люблю…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Что я для себя решил окончательно, так это…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Жаль только, что…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Моё здоровье…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У меня нет….</a:t>
            </a:r>
          </a:p>
          <a:p>
            <a:pPr>
              <a:lnSpc>
                <a:spcPct val="90000"/>
              </a:lnSpc>
            </a:pPr>
            <a:r>
              <a:rPr lang="ru-RU" sz="2100" smtClean="0"/>
              <a:t>Если бы…</a:t>
            </a:r>
          </a:p>
          <a:p>
            <a:pPr>
              <a:lnSpc>
                <a:spcPct val="90000"/>
              </a:lnSpc>
            </a:pPr>
            <a:endParaRPr lang="ru-RU" sz="210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Rectangle 5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    </a:t>
            </a:r>
            <a:r>
              <a:rPr lang="ru-RU" i="1" smtClean="0">
                <a:effectLst/>
              </a:rPr>
              <a:t>Метод</a:t>
            </a:r>
          </a:p>
        </p:txBody>
      </p:sp>
      <p:pic>
        <p:nvPicPr>
          <p:cNvPr id="39940" name="Объект 3"/>
          <p:cNvPicPr>
            <a:picLocks noGrp="1" noChangeAspect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08463" y="260350"/>
            <a:ext cx="4935537" cy="6597650"/>
          </a:xfrm>
          <a:noFill/>
          <a:ln/>
        </p:spPr>
      </p:pic>
      <p:sp>
        <p:nvSpPr>
          <p:cNvPr id="39942" name="Rectangle 6"/>
          <p:cNvSpPr>
            <a:spLocks noGrp="1"/>
          </p:cNvSpPr>
          <p:nvPr>
            <p:ph type="body" sz="half" idx="2"/>
          </p:nvPr>
        </p:nvSpPr>
        <p:spPr>
          <a:xfrm>
            <a:off x="0" y="1268413"/>
            <a:ext cx="4038600" cy="4525962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sz="4000" i="1" smtClean="0"/>
              <a:t>неоконченных предложений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       Спасибо за внимание!</a:t>
            </a:r>
          </a:p>
        </p:txBody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>
          <a:xfrm>
            <a:off x="684213" y="1484313"/>
            <a:ext cx="8229600" cy="4525962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50181" name="Picture 5" descr="7-19272_1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916113"/>
            <a:ext cx="5753100" cy="3838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ъект 1"/>
          <p:cNvSpPr>
            <a:spLocks noGrp="1"/>
          </p:cNvSpPr>
          <p:nvPr>
            <p:ph idx="1"/>
          </p:nvPr>
        </p:nvSpPr>
        <p:spPr>
          <a:xfrm>
            <a:off x="395288" y="836613"/>
            <a:ext cx="8497887" cy="5170487"/>
          </a:xfrm>
        </p:spPr>
        <p:txBody>
          <a:bodyPr/>
          <a:lstStyle/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b="1" dirty="0" smtClean="0"/>
              <a:t>1. Смысловая составляющая. </a:t>
            </a:r>
            <a:r>
              <a:rPr lang="ru-RU" sz="2000" dirty="0" smtClean="0"/>
              <a:t>Характеризуется переживаниями безнадежности, утраты смысла жизни, «усталостью от </a:t>
            </a:r>
            <a:r>
              <a:rPr lang="ru-RU" sz="2000" dirty="0" err="1" smtClean="0"/>
              <a:t>жизни».</a:t>
            </a:r>
            <a:r>
              <a:rPr lang="ru-RU" sz="2000" i="1" dirty="0" err="1" smtClean="0"/>
              <a:t>Безысходность</a:t>
            </a:r>
            <a:r>
              <a:rPr lang="ru-RU" sz="2000" i="1" dirty="0" smtClean="0"/>
              <a:t> </a:t>
            </a:r>
            <a:r>
              <a:rPr lang="ru-RU" sz="2000" dirty="0" smtClean="0"/>
              <a:t>коррелирует с завершенным суицидом сильнее, чем с депрессией.</a:t>
            </a:r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dirty="0" smtClean="0"/>
              <a:t>2. </a:t>
            </a:r>
            <a:r>
              <a:rPr lang="ru-RU" sz="2000" b="1" dirty="0" smtClean="0"/>
              <a:t>Когнитивная составляющая. </a:t>
            </a:r>
            <a:r>
              <a:rPr lang="ru-RU" sz="2000" dirty="0" smtClean="0"/>
              <a:t>Сужение </a:t>
            </a:r>
            <a:r>
              <a:rPr lang="ru-RU" sz="2000" dirty="0"/>
              <a:t>восприятия с ограничением использования интеллектуальных возможностей,</a:t>
            </a:r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dirty="0"/>
              <a:t>амбивалентность, ограничение мыслительной деятельности и часто описывается как «смятение», </a:t>
            </a:r>
            <a:r>
              <a:rPr lang="ru-RU" sz="2000" b="1" i="1" dirty="0"/>
              <a:t>суженное мышление по типу «тоннельного видения». </a:t>
            </a:r>
            <a:endParaRPr lang="ru-RU" sz="2000" b="1" i="1" dirty="0" smtClean="0"/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b="1" i="1" dirty="0" smtClean="0"/>
              <a:t>3. </a:t>
            </a:r>
            <a:r>
              <a:rPr lang="ru-RU" sz="2000" b="1" dirty="0" smtClean="0"/>
              <a:t>Витальная составляющая. </a:t>
            </a:r>
            <a:r>
              <a:rPr lang="ru-RU" sz="2000" dirty="0" err="1" smtClean="0"/>
              <a:t>Психалгия</a:t>
            </a:r>
            <a:r>
              <a:rPr lang="ru-RU" sz="2000" dirty="0" smtClean="0"/>
              <a:t>, невыносимая психическая боль.</a:t>
            </a:r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dirty="0" smtClean="0"/>
              <a:t>4.</a:t>
            </a:r>
            <a:r>
              <a:rPr lang="ru-RU" sz="2000" b="1" dirty="0" smtClean="0"/>
              <a:t>Субпсихотическая составляющая.</a:t>
            </a:r>
            <a:r>
              <a:rPr lang="ru-RU" sz="2000" b="1" dirty="0"/>
              <a:t> Переживание интенсивного страха, подавленности перед внутренней дезинтеграцией, сумасшествием</a:t>
            </a:r>
            <a:r>
              <a:rPr lang="ru-RU" sz="2000" dirty="0"/>
              <a:t>, ощущение  «невозможности контролировать ни свои чувства, ни жизнь</a:t>
            </a:r>
            <a:r>
              <a:rPr lang="ru-RU" sz="2000" dirty="0" smtClean="0"/>
              <a:t>».</a:t>
            </a:r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r>
              <a:rPr lang="ru-RU" sz="2000" b="1" dirty="0" smtClean="0"/>
              <a:t>5.Поведенческая </a:t>
            </a:r>
            <a:r>
              <a:rPr lang="ru-RU" sz="2000" b="1" dirty="0" err="1" smtClean="0"/>
              <a:t>состовляющая</a:t>
            </a:r>
            <a:r>
              <a:rPr lang="ru-RU" sz="2000" b="1" dirty="0" smtClean="0"/>
              <a:t>. </a:t>
            </a:r>
            <a:r>
              <a:rPr lang="ru-RU" sz="2000" dirty="0"/>
              <a:t>Отражает агрессивные, </a:t>
            </a:r>
            <a:r>
              <a:rPr lang="ru-RU" sz="2000" dirty="0" err="1"/>
              <a:t>аутоагрессивные</a:t>
            </a:r>
            <a:r>
              <a:rPr lang="ru-RU" sz="2000" dirty="0"/>
              <a:t>, часто антисоциальные тенденции, </a:t>
            </a:r>
          </a:p>
          <a:p>
            <a:pPr marL="109538" indent="0" algn="ctr" eaLnBrk="1" hangingPunct="1">
              <a:buFont typeface="Wingdings 3" pitchFamily="18" charset="2"/>
              <a:buNone/>
              <a:defRPr/>
            </a:pPr>
            <a:r>
              <a:rPr lang="ru-RU" sz="2000" b="1" i="1" dirty="0"/>
              <a:t>нестабильность, импульсивность</a:t>
            </a:r>
            <a:r>
              <a:rPr lang="ru-RU" sz="2000" dirty="0"/>
              <a:t> эмоциональных </a:t>
            </a:r>
            <a:r>
              <a:rPr lang="ru-RU" sz="2000" dirty="0" smtClean="0"/>
              <a:t>реакций.</a:t>
            </a:r>
            <a:endParaRPr lang="ru-RU" sz="2000" b="1" dirty="0"/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endParaRPr lang="ru-RU" sz="2000" b="1" dirty="0" smtClean="0"/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endParaRPr lang="ru-RU" sz="2000" b="1" i="1" dirty="0" smtClean="0"/>
          </a:p>
          <a:p>
            <a:pPr marL="109538" indent="0" algn="just" eaLnBrk="1" hangingPunct="1">
              <a:buFont typeface="Wingdings 3" pitchFamily="18" charset="2"/>
              <a:buNone/>
              <a:defRPr/>
            </a:pPr>
            <a:endParaRPr lang="ru-RU" sz="2000" b="1" i="1" dirty="0"/>
          </a:p>
          <a:p>
            <a:pPr marL="623888" indent="-514350" algn="ctr" eaLnBrk="1" hangingPunct="1">
              <a:buFont typeface="Wingdings 3" pitchFamily="18" charset="2"/>
              <a:buAutoNum type="arabicPeriod"/>
              <a:defRPr/>
            </a:pPr>
            <a:endParaRPr lang="ru-RU" sz="2000" dirty="0" smtClean="0"/>
          </a:p>
          <a:p>
            <a:pPr marL="623888" indent="-514350" algn="ctr" eaLnBrk="1" hangingPunct="1">
              <a:buFont typeface="Wingdings 3" pitchFamily="18" charset="2"/>
              <a:buAutoNum type="arabicPeriod"/>
              <a:defRPr/>
            </a:pPr>
            <a:endParaRPr lang="ru-RU" sz="20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7780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Суицидогенные</a:t>
            </a:r>
            <a:r>
              <a:rPr lang="ru-RU" dirty="0" smtClean="0"/>
              <a:t> маркеры: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333375"/>
            <a:ext cx="8435975" cy="567372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2800" smtClean="0"/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800" b="1" smtClean="0"/>
              <a:t>Опросник СПНС (способы преодоления негативных ситуаций) Гончаровой С.С. </a:t>
            </a:r>
            <a:endParaRPr lang="ru-RU" sz="2800" smtClean="0"/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Для выявления устойчивого поведенческого паттерна подростков</a:t>
            </a:r>
            <a:r>
              <a:rPr lang="ru-RU" sz="2400" smtClean="0">
                <a:latin typeface="Arial" charset="0"/>
              </a:rPr>
              <a:t> 14-17 лет </a:t>
            </a:r>
            <a:r>
              <a:rPr lang="ru-RU" sz="2400" smtClean="0"/>
              <a:t>в тех или иных ситуациях.</a:t>
            </a:r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400" i="1" smtClean="0"/>
              <a:t>Инструкция: </a:t>
            </a:r>
            <a:r>
              <a:rPr lang="ru-RU" sz="2400" smtClean="0"/>
              <a:t>Подумай, что ты делаешь, когда случаются негативные ситуации (это ситуации, когда ты сталкиваешься с определенными трудностями, которые вызывают неприятные переживания, ты чувствуешь внутреннее напряжение и беспокойство). Отметь в бланке для ответов (х) те способы преодоления, которые ты используешь в негативных ситуациях.</a:t>
            </a:r>
            <a:endParaRPr lang="ru-RU" sz="24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sz="4900" smtClean="0">
                <a:effectLst/>
              </a:rPr>
              <a:t>Опросник СПНС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800" smtClean="0"/>
              <a:t>включает 25 утверждений </a:t>
            </a:r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ru-RU" sz="2800" smtClean="0"/>
              <a:t>и 5 шкал: поиск поддержки, поддержание самооценки, анализ проблемы, самообвинение и поиск виновных</a:t>
            </a:r>
          </a:p>
        </p:txBody>
      </p:sp>
      <p:graphicFrame>
        <p:nvGraphicFramePr>
          <p:cNvPr id="18458" name="Group 26"/>
          <p:cNvGraphicFramePr>
            <a:graphicFrameLocks noGrp="1"/>
          </p:cNvGraphicFramePr>
          <p:nvPr/>
        </p:nvGraphicFramePr>
        <p:xfrm>
          <a:off x="684213" y="3141663"/>
          <a:ext cx="7708900" cy="3282950"/>
        </p:xfrm>
        <a:graphic>
          <a:graphicData uri="http://schemas.openxmlformats.org/drawingml/2006/table">
            <a:tbl>
              <a:tblPr/>
              <a:tblGrid>
                <a:gridCol w="7708900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Ищу кого-то, кто может выслушать и понять, поддержать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Стараюсь переключить внимание и думать о чем-нибудь другом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Пессимистично оцениваю ситуацию, ее последствия и свое состояние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Стараюсь сохранять самообладание, контролирую свои эмоции как в общении с друзьями, так и наедине с собой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</a:rPr>
              <a:t>Человек под дождём</a:t>
            </a:r>
          </a:p>
        </p:txBody>
      </p:sp>
      <p:sp>
        <p:nvSpPr>
          <p:cNvPr id="26629" name="AutoShape 5" descr="narisovannaya-devushka-pod-dozhde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6631" name="AutoShape 7" descr="narisovannaya-devushka-pod-dozhde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6633" name="AutoShape 9" descr="narisovannaya-devushka-pod-dozhde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6635" name="AutoShape 11" descr="Нарисованная девушка под дождём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6637" name="AutoShape 13" descr="narisovannaya-devushka-pod-dozhde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26639" name="AutoShape 15" descr="narisovannaya-devushka-pod-dozhdem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26641" name="Picture 17" descr="ris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51388" y="1268413"/>
            <a:ext cx="3633787" cy="5184775"/>
          </a:xfrm>
          <a:prstGeom prst="rect">
            <a:avLst/>
          </a:prstGeom>
          <a:noFill/>
        </p:spPr>
      </p:pic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395288" y="1350963"/>
            <a:ext cx="42481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2800"/>
              <a:t>Проективная методика  Е.Романовой и Т. Сытько. Сегодня его широко используют для того, чтобы узнать:</a:t>
            </a:r>
          </a:p>
          <a:p>
            <a:pPr algn="ctr">
              <a:tabLst>
                <a:tab pos="457200" algn="l"/>
              </a:tabLst>
            </a:pPr>
            <a:r>
              <a:rPr lang="ru-RU" sz="2800"/>
              <a:t>возможности человека к адаптации</a:t>
            </a:r>
          </a:p>
          <a:p>
            <a:pPr algn="ctr">
              <a:tabLst>
                <a:tab pos="457200" algn="l"/>
              </a:tabLst>
            </a:pPr>
            <a:r>
              <a:rPr lang="ru-RU" sz="2800"/>
              <a:t>устойчивость человека к воздействию разнообразных стрессовых ситуаций.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700" smtClean="0">
                <a:effectLst/>
              </a:rPr>
              <a:t>Шкала позитивного </a:t>
            </a:r>
            <a:br>
              <a:rPr lang="ru-RU" sz="3700" smtClean="0">
                <a:effectLst/>
              </a:rPr>
            </a:br>
            <a:r>
              <a:rPr lang="ru-RU" sz="3700" smtClean="0">
                <a:effectLst/>
              </a:rPr>
              <a:t>и негативного аффекта 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smtClean="0"/>
              <a:t>      Методика состоит из списка 20 прилагательных, описывающих эмоциональное состояние. Респондент должен оценить по 5-балльной шкале Ликкерта, насколько он чувствовал себя так в течение того или иного времени (стндартная формулировка - </a:t>
            </a:r>
            <a:r>
              <a:rPr lang="ru-RU" i="1" smtClean="0"/>
              <a:t>последних двух недель</a:t>
            </a:r>
            <a:r>
              <a:rPr lang="ru-RU" smtClean="0"/>
              <a:t>)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3154363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3079" name="Group 71"/>
          <p:cNvGraphicFramePr>
            <a:graphicFrameLocks noGrp="1"/>
          </p:cNvGraphicFramePr>
          <p:nvPr/>
        </p:nvGraphicFramePr>
        <p:xfrm>
          <a:off x="0" y="4941888"/>
          <a:ext cx="8893175" cy="1295400"/>
        </p:xfrm>
        <a:graphic>
          <a:graphicData uri="http://schemas.openxmlformats.org/drawingml/2006/table">
            <a:tbl>
              <a:tblPr/>
              <a:tblGrid>
                <a:gridCol w="1778000"/>
                <a:gridCol w="1779588"/>
                <a:gridCol w="1778000"/>
                <a:gridCol w="1779587"/>
                <a:gridCol w="177800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CF0"/>
                    </a:solidFill>
                  </a:tcPr>
                </a:tc>
              </a:tr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Почти или совсем нет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Немного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Значительно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222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Очень сильно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700" smtClean="0">
                <a:effectLst/>
              </a:rPr>
              <a:t>Опросник детской депрессии (CDI), М. Ковач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457200" y="1481138"/>
            <a:ext cx="8229600" cy="4900612"/>
          </a:xfrm>
        </p:spPr>
        <p:txBody>
          <a:bodyPr/>
          <a:lstStyle/>
          <a:p>
            <a:r>
              <a:rPr lang="ru-RU" b="1" smtClean="0"/>
              <a:t>Опросник детской депрессии (CDI)</a:t>
            </a:r>
            <a:r>
              <a:rPr lang="ru-RU" smtClean="0"/>
              <a:t> позволяет определить количественные показатели спектра депрессивных симптомов – сниженного настроения, гедонистической способности, вегетативных функций, самооценки, межличностного поведения. </a:t>
            </a:r>
          </a:p>
          <a:p>
            <a:r>
              <a:rPr lang="ru-RU" smtClean="0"/>
              <a:t>Тест представляет собой самооценочную шкалу из 27 пунктов для детей и подростков от 7 до 17 лет. Состоит из 27 триад высказываний.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z="3200" smtClean="0">
                <a:effectLst/>
              </a:rPr>
              <a:t>Выявление суицидального риска у детей ( А.А. Кучер, В.П. Костюкевич)</a:t>
            </a:r>
            <a:r>
              <a:rPr lang="ru-RU" sz="3200" b="0" smtClean="0">
                <a:effectLst/>
              </a:rPr>
              <a:t/>
            </a:r>
            <a:br>
              <a:rPr lang="ru-RU" sz="3200" b="0" smtClean="0">
                <a:effectLst/>
              </a:rPr>
            </a:br>
            <a:endParaRPr lang="ru-RU" sz="3200" b="0" smtClean="0">
              <a:effectLst/>
            </a:endParaRPr>
          </a:p>
        </p:txBody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>
          <a:xfrm>
            <a:off x="468313" y="1481138"/>
            <a:ext cx="8218487" cy="53768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smtClean="0"/>
              <a:t>Цель: исследование аутоагрессивных тенденций и факторов, формирующих суицидальные намерения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Объект: учащиеся 5- 11 класса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цель  вуалируется как определение интеллектуальных способностей ребенка. </a:t>
            </a:r>
          </a:p>
          <a:p>
            <a:pPr>
              <a:lnSpc>
                <a:spcPct val="90000"/>
              </a:lnSpc>
            </a:pPr>
            <a:r>
              <a:rPr lang="ru-RU" b="1" smtClean="0"/>
              <a:t>Ребенку зачитываются выражения, его задача соотнести их с соответствующими колонками заранее подготовленной таблицы в бланке ответа. На обдумывание внутреннего смысла выражения и определение темы его содержания отводится 5-7 секунд.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5666</TotalTime>
  <Words>1025</Words>
  <Application>Microsoft Office PowerPoint</Application>
  <PresentationFormat>Экран (4:3)</PresentationFormat>
  <Paragraphs>129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22</vt:i4>
      </vt:variant>
    </vt:vector>
  </HeadingPairs>
  <TitlesOfParts>
    <vt:vector size="37" baseType="lpstr">
      <vt:lpstr>Arial</vt:lpstr>
      <vt:lpstr>Lucida Sans Unicode</vt:lpstr>
      <vt:lpstr>Wingdings 3</vt:lpstr>
      <vt:lpstr>Verdana</vt:lpstr>
      <vt:lpstr>Wingdings 2</vt:lpstr>
      <vt:lpstr>Calibri</vt:lpstr>
      <vt:lpstr>Times New Roman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Открытая</vt:lpstr>
      <vt:lpstr>Слайд 1</vt:lpstr>
      <vt:lpstr>Слайд 2</vt:lpstr>
      <vt:lpstr>Слайд 3</vt:lpstr>
      <vt:lpstr>Слайд 4</vt:lpstr>
      <vt:lpstr>Опросник СПНС</vt:lpstr>
      <vt:lpstr>Человек под дождём</vt:lpstr>
      <vt:lpstr>Шкала позитивного  и негативного аффекта </vt:lpstr>
      <vt:lpstr>Опросник детской депрессии (CDI), М. Ковач</vt:lpstr>
      <vt:lpstr>Выявление суицидального риска у детей ( А.А. Кучер, В.П. Костюкевич) </vt:lpstr>
      <vt:lpstr>Выявление суицидального риска у детей ( А.А. Кучер, В.П. Костюкевич)</vt:lpstr>
      <vt:lpstr>Бланк ответов</vt:lpstr>
      <vt:lpstr>Рисуночный тест Сильвер</vt:lpstr>
      <vt:lpstr>Рисуночный тест  Сильвер</vt:lpstr>
      <vt:lpstr>РИСОВАННЫЙ АППЕРЦЕПТИВНЫЙ ТЕСТ (РАТ)   Л.Н. Собчик</vt:lpstr>
      <vt:lpstr>РИСОВАННЫЙ АППЕРЦЕПТИВНЫЙ ТЕСТ (РАТ)   Л.Н. Собчик</vt:lpstr>
      <vt:lpstr>РИСОВАННЫЙ АППЕРЦЕПТИВНЫЙ ТЕСТ (РАТ)   Л.Н. Собчик</vt:lpstr>
      <vt:lpstr>Методика рисуночных метафор  «Мой жизненный путь» И. Л. Соломина</vt:lpstr>
      <vt:lpstr>Инструкция "</vt:lpstr>
      <vt:lpstr>Методика рисуночных метафор  «Мой жизненный путь» И. Л. Соломина</vt:lpstr>
      <vt:lpstr>Неоконченные предложения</vt:lpstr>
      <vt:lpstr>    Метод</vt:lpstr>
      <vt:lpstr>       Спасибо за внимание!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особенностей личности в формировании хронических стрессовых реакций</dc:title>
  <dc:creator>XP GAME 2007</dc:creator>
  <cp:lastModifiedBy>xp</cp:lastModifiedBy>
  <cp:revision>279</cp:revision>
  <dcterms:created xsi:type="dcterms:W3CDTF">2009-09-21T15:40:28Z</dcterms:created>
  <dcterms:modified xsi:type="dcterms:W3CDTF">2018-11-22T19:47:28Z</dcterms:modified>
</cp:coreProperties>
</file>