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4" d="100"/>
          <a:sy n="104" d="100"/>
        </p:scale>
        <p:origin x="-174"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07.02.2022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07.02.2022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07.02.2022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07.02.2022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07.02.2022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t>07.02.2022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t>07.02.2022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t>07.02.2022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07.02.2022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07.02.2022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07.02.2022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07.02.2022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fontScale="90000"/>
          </a:bodyPr>
          <a:lstStyle/>
          <a:p>
            <a:r>
              <a:rPr lang="ru-RU" sz="4000" dirty="0" smtClean="0">
                <a:solidFill>
                  <a:srgbClr val="000000"/>
                </a:solidFill>
                <a:latin typeface="Cambria"/>
              </a:rPr>
              <a:t> </a:t>
            </a:r>
            <a:r>
              <a:rPr lang="ru-RU" sz="3600" b="1" dirty="0">
                <a:solidFill>
                  <a:srgbClr val="000000"/>
                </a:solidFill>
                <a:latin typeface="Cambria"/>
              </a:rPr>
              <a:t>ИСТОРИЯ РОССИИ С ДРЕВНЕЙШИХ ВРЕМЁН ДО НАЧАЛА XVI В. </a:t>
            </a:r>
            <a:endParaRPr lang="ru-RU" sz="3600" dirty="0"/>
          </a:p>
        </p:txBody>
      </p:sp>
      <p:sp>
        <p:nvSpPr>
          <p:cNvPr id="3" name="Подзаголовок 2"/>
          <p:cNvSpPr>
            <a:spLocks noGrp="1"/>
          </p:cNvSpPr>
          <p:nvPr>
            <p:ph type="subTitle" idx="1"/>
          </p:nvPr>
        </p:nvSpPr>
        <p:spPr/>
        <p:txBody>
          <a:bodyPr/>
          <a:lstStyle/>
          <a:p>
            <a:pPr algn="l"/>
            <a:endParaRPr lang="ru-RU" sz="3600" dirty="0">
              <a:solidFill>
                <a:srgbClr val="000000"/>
              </a:solidFill>
              <a:latin typeface="Times New Roman"/>
            </a:endParaRPr>
          </a:p>
          <a:p>
            <a:r>
              <a:rPr lang="ru-RU" sz="3600" dirty="0">
                <a:solidFill>
                  <a:srgbClr val="000000"/>
                </a:solidFill>
                <a:latin typeface="Times New Roman"/>
              </a:rPr>
              <a:t> </a:t>
            </a:r>
            <a:r>
              <a:rPr lang="ru-RU" i="1" dirty="0" smtClean="0">
                <a:solidFill>
                  <a:srgbClr val="000000"/>
                </a:solidFill>
                <a:latin typeface="Times New Roman"/>
              </a:rPr>
              <a:t>подготовка </a:t>
            </a:r>
            <a:r>
              <a:rPr lang="ru-RU" i="1" dirty="0">
                <a:solidFill>
                  <a:srgbClr val="000000"/>
                </a:solidFill>
                <a:latin typeface="Times New Roman"/>
              </a:rPr>
              <a:t>к ЕГЭ-2022 </a:t>
            </a:r>
            <a:endParaRPr lang="ru-RU" dirty="0"/>
          </a:p>
        </p:txBody>
      </p:sp>
    </p:spTree>
    <p:extLst>
      <p:ext uri="{BB962C8B-B14F-4D97-AF65-F5344CB8AC3E}">
        <p14:creationId xmlns:p14="http://schemas.microsoft.com/office/powerpoint/2010/main" val="331443270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260648"/>
            <a:ext cx="8229600" cy="6120680"/>
          </a:xfrm>
        </p:spPr>
        <p:txBody>
          <a:bodyPr>
            <a:normAutofit fontScale="47500" lnSpcReduction="20000"/>
          </a:bodyPr>
          <a:lstStyle/>
          <a:p>
            <a:pPr algn="just">
              <a:lnSpc>
                <a:spcPct val="115000"/>
              </a:lnSpc>
              <a:spcAft>
                <a:spcPts val="0"/>
              </a:spcAft>
            </a:pPr>
            <a:r>
              <a:rPr lang="ru-RU" b="1" dirty="0">
                <a:latin typeface="Times New Roman"/>
                <a:ea typeface="TimesNewRomanPSMT"/>
                <a:cs typeface="Times New Roman"/>
              </a:rPr>
              <a:t>Вар 7 </a:t>
            </a:r>
            <a:endParaRPr lang="ru-RU" sz="2800" dirty="0">
              <a:ea typeface="Calibri"/>
              <a:cs typeface="Times New Roman"/>
            </a:endParaRPr>
          </a:p>
          <a:p>
            <a:pPr algn="just">
              <a:lnSpc>
                <a:spcPct val="115000"/>
              </a:lnSpc>
              <a:spcAft>
                <a:spcPts val="0"/>
              </a:spcAft>
            </a:pPr>
            <a:r>
              <a:rPr lang="ru-RU" dirty="0">
                <a:latin typeface="Times New Roman"/>
                <a:ea typeface="TimesNewRomanPSMT"/>
                <a:cs typeface="Times New Roman"/>
              </a:rPr>
              <a:t>6. Прочтите отрывок из летописи.</a:t>
            </a:r>
            <a:endParaRPr lang="ru-RU" sz="2800" dirty="0">
              <a:ea typeface="Calibri"/>
              <a:cs typeface="Times New Roman"/>
            </a:endParaRPr>
          </a:p>
          <a:p>
            <a:pPr algn="just">
              <a:lnSpc>
                <a:spcPct val="115000"/>
              </a:lnSpc>
              <a:spcAft>
                <a:spcPts val="0"/>
              </a:spcAft>
            </a:pPr>
            <a:r>
              <a:rPr lang="ru-RU" dirty="0">
                <a:latin typeface="Times New Roman"/>
                <a:ea typeface="TimesNewRomanPSMT"/>
                <a:cs typeface="Times New Roman"/>
              </a:rPr>
              <a:t>« ...Святополк же окаянный стал княжить в Киеве. Созвав людей, стал он им давать кому плащи, а другим деньгами, и роздал много богатства... Пришла Ярославу весть из Киева от сестры его </a:t>
            </a:r>
            <a:r>
              <a:rPr lang="ru-RU" dirty="0" err="1">
                <a:latin typeface="Times New Roman"/>
                <a:ea typeface="TimesNewRomanPSMT"/>
                <a:cs typeface="Times New Roman"/>
              </a:rPr>
              <a:t>Предславы</a:t>
            </a:r>
            <a:r>
              <a:rPr lang="ru-RU" dirty="0">
                <a:latin typeface="Times New Roman"/>
                <a:ea typeface="TimesNewRomanPSMT"/>
                <a:cs typeface="Times New Roman"/>
              </a:rPr>
              <a:t>: „Отец твой умер, а Святополк сидит в Киеве, убил Бориса, а на Глеба послал, берегись его очень“. Услышав это, печален был Ярослав и об отце, и о братьях, и о дружине. На другой день, собрав остаток новгородцев... утёр слёзы и обратился к ним на вече: „Отец мой умер, а Святополк сидит в Киеве и убивает братьев </a:t>
            </a:r>
            <a:r>
              <a:rPr lang="ru-RU" dirty="0" smtClean="0">
                <a:latin typeface="Times New Roman"/>
                <a:ea typeface="TimesNewRomanPSMT"/>
                <a:cs typeface="Times New Roman"/>
              </a:rPr>
              <a:t>своих*. </a:t>
            </a:r>
            <a:r>
              <a:rPr lang="ru-RU" dirty="0">
                <a:latin typeface="Times New Roman"/>
                <a:ea typeface="TimesNewRomanPSMT"/>
                <a:cs typeface="Times New Roman"/>
              </a:rPr>
              <a:t>И сказали новгородцы: „Хотя, князь, и иссечены братья наши, — можем за тебя бороться! И собрал Ярослав тысячу варягов, а других воинов 40 000, и пошёл на Святополка, призвав Бога в свидетели своей правды и сказав: „Не я начал избивать братьев моих, но он; да будет Бог мстителем за кровь братьев моих, потому что </a:t>
            </a:r>
            <a:r>
              <a:rPr lang="ru-RU" dirty="0" smtClean="0">
                <a:latin typeface="Times New Roman"/>
                <a:ea typeface="TimesNewRomanPSMT"/>
                <a:cs typeface="Times New Roman"/>
              </a:rPr>
              <a:t>без вины </a:t>
            </a:r>
            <a:r>
              <a:rPr lang="ru-RU" dirty="0">
                <a:latin typeface="Times New Roman"/>
                <a:ea typeface="TimesNewRomanPSMT"/>
                <a:cs typeface="Times New Roman"/>
              </a:rPr>
              <a:t>пролил он праведную кровь Бориса и Глеба. Или же и мне то же </a:t>
            </a:r>
            <a:r>
              <a:rPr lang="ru-RU" dirty="0" smtClean="0">
                <a:latin typeface="Times New Roman"/>
                <a:ea typeface="TimesNewRomanPSMT"/>
                <a:cs typeface="Times New Roman"/>
              </a:rPr>
              <a:t>сделать? Рассуди </a:t>
            </a:r>
            <a:r>
              <a:rPr lang="ru-RU" dirty="0">
                <a:latin typeface="Times New Roman"/>
                <a:ea typeface="TimesNewRomanPSMT"/>
                <a:cs typeface="Times New Roman"/>
              </a:rPr>
              <a:t>меня, Господи, по правде, да прекратятся </a:t>
            </a:r>
            <a:r>
              <a:rPr lang="ru-RU">
                <a:latin typeface="Times New Roman"/>
                <a:ea typeface="TimesNewRomanPSMT"/>
                <a:cs typeface="Times New Roman"/>
              </a:rPr>
              <a:t>злодеяния </a:t>
            </a:r>
            <a:r>
              <a:rPr lang="ru-RU" smtClean="0">
                <a:latin typeface="Times New Roman"/>
                <a:ea typeface="TimesNewRomanPSMT"/>
                <a:cs typeface="Times New Roman"/>
              </a:rPr>
              <a:t>грешного. </a:t>
            </a:r>
            <a:r>
              <a:rPr lang="ru-RU" dirty="0">
                <a:latin typeface="Times New Roman"/>
                <a:ea typeface="TimesNewRomanPSMT"/>
                <a:cs typeface="Times New Roman"/>
              </a:rPr>
              <a:t>И </a:t>
            </a:r>
            <a:r>
              <a:rPr lang="ru-RU" dirty="0" smtClean="0">
                <a:latin typeface="Times New Roman"/>
                <a:ea typeface="TimesNewRomanPSMT"/>
                <a:cs typeface="Times New Roman"/>
              </a:rPr>
              <a:t>пошёл на </a:t>
            </a:r>
            <a:r>
              <a:rPr lang="ru-RU" dirty="0">
                <a:latin typeface="Times New Roman"/>
                <a:ea typeface="TimesNewRomanPSMT"/>
                <a:cs typeface="Times New Roman"/>
              </a:rPr>
              <a:t>Святополка. Услышав же, что Ярослав идёт, Святополк собрал </a:t>
            </a:r>
            <a:r>
              <a:rPr lang="ru-RU" dirty="0" smtClean="0">
                <a:latin typeface="Times New Roman"/>
                <a:ea typeface="TimesNewRomanPSMT"/>
                <a:cs typeface="Times New Roman"/>
              </a:rPr>
              <a:t>бесчисленное количество </a:t>
            </a:r>
            <a:r>
              <a:rPr lang="ru-RU" dirty="0">
                <a:latin typeface="Times New Roman"/>
                <a:ea typeface="TimesNewRomanPSMT"/>
                <a:cs typeface="Times New Roman"/>
              </a:rPr>
              <a:t>воинов, русских и печенегов, и вышел против него к </a:t>
            </a:r>
            <a:r>
              <a:rPr lang="ru-RU" dirty="0" err="1">
                <a:latin typeface="Times New Roman"/>
                <a:ea typeface="TimesNewRomanPSMT"/>
                <a:cs typeface="Times New Roman"/>
              </a:rPr>
              <a:t>Любечу</a:t>
            </a:r>
            <a:r>
              <a:rPr lang="ru-RU" dirty="0">
                <a:latin typeface="Times New Roman"/>
                <a:ea typeface="TimesNewRomanPSMT"/>
                <a:cs typeface="Times New Roman"/>
              </a:rPr>
              <a:t> на </a:t>
            </a:r>
            <a:r>
              <a:rPr lang="ru-RU" dirty="0" smtClean="0">
                <a:latin typeface="Times New Roman"/>
                <a:ea typeface="TimesNewRomanPSMT"/>
                <a:cs typeface="Times New Roman"/>
              </a:rPr>
              <a:t>тот берег </a:t>
            </a:r>
            <a:r>
              <a:rPr lang="ru-RU" dirty="0">
                <a:latin typeface="Times New Roman"/>
                <a:ea typeface="TimesNewRomanPSMT"/>
                <a:cs typeface="Times New Roman"/>
              </a:rPr>
              <a:t>Днепра, а Ярослав был на этом».</a:t>
            </a:r>
            <a:endParaRPr lang="ru-RU" sz="2800" dirty="0">
              <a:ea typeface="Calibri"/>
              <a:cs typeface="Times New Roman"/>
            </a:endParaRPr>
          </a:p>
          <a:p>
            <a:pPr algn="just">
              <a:lnSpc>
                <a:spcPct val="115000"/>
              </a:lnSpc>
              <a:spcAft>
                <a:spcPts val="0"/>
              </a:spcAft>
            </a:pPr>
            <a:r>
              <a:rPr lang="ru-RU" dirty="0">
                <a:latin typeface="Times New Roman"/>
                <a:ea typeface="TimesNewRomanPSMT"/>
                <a:cs typeface="Times New Roman"/>
              </a:rPr>
              <a:t>Используя отрывок и знания по истории, выберите в приведённом списке </a:t>
            </a:r>
            <a:r>
              <a:rPr lang="ru-RU" dirty="0" smtClean="0">
                <a:latin typeface="Times New Roman"/>
                <a:ea typeface="TimesNewRomanPSMT"/>
                <a:cs typeface="Times New Roman"/>
              </a:rPr>
              <a:t>верные суждения</a:t>
            </a:r>
            <a:r>
              <a:rPr lang="ru-RU" dirty="0">
                <a:latin typeface="Times New Roman"/>
                <a:ea typeface="TimesNewRomanPSMT"/>
                <a:cs typeface="Times New Roman"/>
              </a:rPr>
              <a:t>. Запишите цифры, под которыми они указаны.</a:t>
            </a:r>
            <a:endParaRPr lang="ru-RU" sz="2800" dirty="0">
              <a:ea typeface="Calibri"/>
              <a:cs typeface="Times New Roman"/>
            </a:endParaRPr>
          </a:p>
          <a:p>
            <a:pPr algn="just">
              <a:lnSpc>
                <a:spcPct val="115000"/>
              </a:lnSpc>
              <a:spcAft>
                <a:spcPts val="0"/>
              </a:spcAft>
            </a:pPr>
            <a:r>
              <a:rPr lang="ru-RU" dirty="0">
                <a:latin typeface="Times New Roman"/>
                <a:ea typeface="TimesNewRomanPSMT"/>
                <a:cs typeface="Times New Roman"/>
              </a:rPr>
              <a:t>1) Описываемые события произошли в X в.</a:t>
            </a:r>
            <a:endParaRPr lang="ru-RU" sz="2800" dirty="0">
              <a:ea typeface="Calibri"/>
              <a:cs typeface="Times New Roman"/>
            </a:endParaRPr>
          </a:p>
          <a:p>
            <a:pPr algn="just">
              <a:lnSpc>
                <a:spcPct val="115000"/>
              </a:lnSpc>
              <a:spcAft>
                <a:spcPts val="0"/>
              </a:spcAft>
            </a:pPr>
            <a:r>
              <a:rPr lang="ru-RU" dirty="0">
                <a:latin typeface="Times New Roman"/>
                <a:ea typeface="TimesNewRomanPSMT"/>
                <a:cs typeface="Times New Roman"/>
              </a:rPr>
              <a:t>2) В отрывке названы первые русские святые.</a:t>
            </a:r>
            <a:endParaRPr lang="ru-RU" sz="2800" dirty="0">
              <a:ea typeface="Calibri"/>
              <a:cs typeface="Times New Roman"/>
            </a:endParaRPr>
          </a:p>
          <a:p>
            <a:pPr algn="just">
              <a:lnSpc>
                <a:spcPct val="115000"/>
              </a:lnSpc>
              <a:spcAft>
                <a:spcPts val="0"/>
              </a:spcAft>
            </a:pPr>
            <a:r>
              <a:rPr lang="ru-RU" dirty="0">
                <a:latin typeface="Times New Roman"/>
                <a:ea typeface="TimesNewRomanPSMT"/>
                <a:cs typeface="Times New Roman"/>
              </a:rPr>
              <a:t>3) Автор пишет, что Ярослав получил весть о смерти своих братьев от сестры.</a:t>
            </a:r>
            <a:endParaRPr lang="ru-RU" sz="2800" dirty="0">
              <a:ea typeface="Calibri"/>
              <a:cs typeface="Times New Roman"/>
            </a:endParaRPr>
          </a:p>
          <a:p>
            <a:pPr algn="just">
              <a:lnSpc>
                <a:spcPct val="115000"/>
              </a:lnSpc>
              <a:spcAft>
                <a:spcPts val="0"/>
              </a:spcAft>
            </a:pPr>
            <a:r>
              <a:rPr lang="ru-RU" dirty="0">
                <a:latin typeface="Times New Roman"/>
                <a:ea typeface="TimesNewRomanPSMT"/>
                <a:cs typeface="Times New Roman"/>
              </a:rPr>
              <a:t>4) Согласно отрывку новгородцы отказали в помощи Ярославу.</a:t>
            </a:r>
            <a:endParaRPr lang="ru-RU" sz="2800" dirty="0">
              <a:ea typeface="Calibri"/>
              <a:cs typeface="Times New Roman"/>
            </a:endParaRPr>
          </a:p>
          <a:p>
            <a:pPr algn="just">
              <a:lnSpc>
                <a:spcPct val="115000"/>
              </a:lnSpc>
              <a:spcAft>
                <a:spcPts val="0"/>
              </a:spcAft>
            </a:pPr>
            <a:r>
              <a:rPr lang="ru-RU" dirty="0">
                <a:latin typeface="Times New Roman"/>
                <a:ea typeface="TimesNewRomanPSMT"/>
                <a:cs typeface="Times New Roman"/>
              </a:rPr>
              <a:t>5) Ярослав, о котором идёт речь в отрывке, был потомком Владимира Мономаха.</a:t>
            </a:r>
            <a:endParaRPr lang="ru-RU" sz="2800" dirty="0">
              <a:ea typeface="Calibri"/>
              <a:cs typeface="Times New Roman"/>
            </a:endParaRPr>
          </a:p>
          <a:p>
            <a:pPr algn="just">
              <a:lnSpc>
                <a:spcPct val="115000"/>
              </a:lnSpc>
              <a:spcAft>
                <a:spcPts val="0"/>
              </a:spcAft>
            </a:pPr>
            <a:r>
              <a:rPr lang="ru-RU" dirty="0">
                <a:latin typeface="Times New Roman"/>
                <a:ea typeface="TimesNewRomanPSMT"/>
                <a:cs typeface="Times New Roman"/>
              </a:rPr>
              <a:t>6) Борьба, о начале которой идёт речь в отрывке, закончилась победой Ярослава.</a:t>
            </a:r>
            <a:endParaRPr lang="ru-RU" sz="2800" dirty="0">
              <a:ea typeface="Calibri"/>
              <a:cs typeface="Times New Roman"/>
            </a:endParaRPr>
          </a:p>
          <a:p>
            <a:pPr algn="just">
              <a:lnSpc>
                <a:spcPct val="115000"/>
              </a:lnSpc>
              <a:spcAft>
                <a:spcPts val="0"/>
              </a:spcAft>
            </a:pPr>
            <a:r>
              <a:rPr lang="ru-RU" dirty="0">
                <a:latin typeface="Times New Roman"/>
                <a:ea typeface="TimesNewRomanPSMT"/>
                <a:cs typeface="Times New Roman"/>
              </a:rPr>
              <a:t>Ответ:</a:t>
            </a:r>
            <a:endParaRPr lang="ru-RU" sz="2800" dirty="0">
              <a:ea typeface="Calibri"/>
              <a:cs typeface="Times New Roman"/>
            </a:endParaRPr>
          </a:p>
        </p:txBody>
      </p:sp>
    </p:spTree>
    <p:extLst>
      <p:ext uri="{BB962C8B-B14F-4D97-AF65-F5344CB8AC3E}">
        <p14:creationId xmlns:p14="http://schemas.microsoft.com/office/powerpoint/2010/main" val="13572199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404664"/>
            <a:ext cx="8229600" cy="6192688"/>
          </a:xfrm>
        </p:spPr>
        <p:txBody>
          <a:bodyPr>
            <a:normAutofit fontScale="40000" lnSpcReduction="20000"/>
          </a:bodyPr>
          <a:lstStyle/>
          <a:p>
            <a:pPr algn="just">
              <a:lnSpc>
                <a:spcPct val="115000"/>
              </a:lnSpc>
              <a:spcAft>
                <a:spcPts val="0"/>
              </a:spcAft>
            </a:pPr>
            <a:r>
              <a:rPr lang="ru-RU" b="1" dirty="0">
                <a:latin typeface="Times New Roman"/>
                <a:ea typeface="Calibri"/>
                <a:cs typeface="Times New Roman"/>
              </a:rPr>
              <a:t>Вар 10</a:t>
            </a:r>
            <a:endParaRPr lang="ru-RU" sz="2800" dirty="0">
              <a:ea typeface="Calibri"/>
              <a:cs typeface="Times New Roman"/>
            </a:endParaRPr>
          </a:p>
          <a:p>
            <a:pPr algn="just">
              <a:lnSpc>
                <a:spcPct val="115000"/>
              </a:lnSpc>
              <a:spcAft>
                <a:spcPts val="0"/>
              </a:spcAft>
            </a:pPr>
            <a:r>
              <a:rPr lang="ru-RU" sz="3500" dirty="0" smtClean="0">
                <a:latin typeface="Times New Roman"/>
                <a:ea typeface="Calibri"/>
                <a:cs typeface="Times New Roman"/>
              </a:rPr>
              <a:t>6</a:t>
            </a:r>
            <a:r>
              <a:rPr lang="ru-RU" sz="3500" dirty="0">
                <a:latin typeface="Times New Roman"/>
                <a:ea typeface="Calibri"/>
                <a:cs typeface="Times New Roman"/>
              </a:rPr>
              <a:t>. Прочтите отрывок из памятника древнерусской литературы.</a:t>
            </a:r>
            <a:endParaRPr lang="ru-RU" sz="3500" dirty="0">
              <a:ea typeface="Calibri"/>
              <a:cs typeface="Times New Roman"/>
            </a:endParaRPr>
          </a:p>
          <a:p>
            <a:pPr algn="just">
              <a:lnSpc>
                <a:spcPct val="115000"/>
              </a:lnSpc>
              <a:spcAft>
                <a:spcPts val="0"/>
              </a:spcAft>
            </a:pPr>
            <a:r>
              <a:rPr lang="ru-RU" sz="3500" dirty="0">
                <a:latin typeface="Times New Roman"/>
                <a:ea typeface="Calibri"/>
                <a:cs typeface="Times New Roman"/>
              </a:rPr>
              <a:t>« Прознал же о том князь Олег Рязанский, что Мамай кочует на Воронеже и хочет идти на Русь, на великого князя Димитрия Ивановича Московского. Скудость ума была в голове его, послал сына своего к Мамаю с великою честью и с многими дарами и писал грамоты свои к нему так: „...Твой ставленник, тебе присягавший Олег, князь рязанский, много тебя молит. Слышал я, господин, что хочешь идти на Русскую землю, на своего слугу князя Димитрия Ивановича Московского, устрашить его хочешь. Теперь же, господин и пресветлый царь, настало твоё время: золотом, и серебром, и богатством многим переполнилась земля Московская, и всякими драгоценностями твоему владению на потребу. А князь Димитрий Московский — человек христианский — как </a:t>
            </a:r>
            <a:r>
              <a:rPr lang="ru-RU" sz="3500" dirty="0" smtClean="0">
                <a:latin typeface="Times New Roman"/>
                <a:ea typeface="Calibri"/>
                <a:cs typeface="Times New Roman"/>
              </a:rPr>
              <a:t>услышит слово </a:t>
            </a:r>
            <a:r>
              <a:rPr lang="ru-RU" sz="3500" dirty="0">
                <a:latin typeface="Times New Roman"/>
                <a:ea typeface="Calibri"/>
                <a:cs typeface="Times New Roman"/>
              </a:rPr>
              <a:t>ярости твоей, то отбежит в дальние пределы свои... а великое богатство московское и золото — всё в твоих руках будет и твоему войску на потребу. Меня же, раба твоего, Олега Рязанского, власть твоя пощадит, о царь: ведь ради тебя я крепко устрашаю Русь и князя Димитрия. И ещё просим тебя, о царь, оба раба твои, Олег Рязанский и Ольгерд Литовский: обиду приняли мы великую от этого великого князя Димитрия Ивановича, и как бы мы в своей обиде твоим именем царским ни грозили ему, а он о том не тревожится. И ещё, господин наш царь, город мой Коломну он себе захватил — и о всём том, о царь, жалобу воссылаем тебе“ » .</a:t>
            </a:r>
            <a:endParaRPr lang="ru-RU" sz="3500" dirty="0">
              <a:ea typeface="Calibri"/>
              <a:cs typeface="Times New Roman"/>
            </a:endParaRPr>
          </a:p>
          <a:p>
            <a:pPr algn="just">
              <a:lnSpc>
                <a:spcPct val="115000"/>
              </a:lnSpc>
              <a:spcAft>
                <a:spcPts val="0"/>
              </a:spcAft>
            </a:pPr>
            <a:r>
              <a:rPr lang="ru-RU" sz="3500" dirty="0">
                <a:latin typeface="Times New Roman"/>
                <a:ea typeface="Calibri"/>
                <a:cs typeface="Times New Roman"/>
              </a:rPr>
              <a:t>Используя отрывок и знания по истории, выберите в приведённом списке </a:t>
            </a:r>
            <a:r>
              <a:rPr lang="ru-RU" sz="3500" dirty="0" smtClean="0">
                <a:latin typeface="Times New Roman"/>
                <a:ea typeface="Calibri"/>
                <a:cs typeface="Times New Roman"/>
              </a:rPr>
              <a:t>верные суждения</a:t>
            </a:r>
            <a:r>
              <a:rPr lang="ru-RU" sz="3500" dirty="0">
                <a:latin typeface="Times New Roman"/>
                <a:ea typeface="Calibri"/>
                <a:cs typeface="Times New Roman"/>
              </a:rPr>
              <a:t>. Запишите цифры, под которыми они указаны.</a:t>
            </a:r>
            <a:endParaRPr lang="ru-RU" sz="3500" dirty="0">
              <a:ea typeface="Calibri"/>
              <a:cs typeface="Times New Roman"/>
            </a:endParaRPr>
          </a:p>
          <a:p>
            <a:pPr algn="just">
              <a:lnSpc>
                <a:spcPct val="115000"/>
              </a:lnSpc>
              <a:spcAft>
                <a:spcPts val="0"/>
              </a:spcAft>
            </a:pPr>
            <a:r>
              <a:rPr lang="ru-RU" sz="3500" dirty="0">
                <a:latin typeface="Times New Roman"/>
                <a:ea typeface="Calibri"/>
                <a:cs typeface="Times New Roman"/>
              </a:rPr>
              <a:t>1) События, о которых идёт речь в данном отрывке, произошли в XIV в.</a:t>
            </a:r>
            <a:endParaRPr lang="ru-RU" sz="3500" dirty="0">
              <a:ea typeface="Calibri"/>
              <a:cs typeface="Times New Roman"/>
            </a:endParaRPr>
          </a:p>
          <a:p>
            <a:pPr algn="just">
              <a:lnSpc>
                <a:spcPct val="115000"/>
              </a:lnSpc>
              <a:spcAft>
                <a:spcPts val="0"/>
              </a:spcAft>
            </a:pPr>
            <a:r>
              <a:rPr lang="ru-RU" sz="3500" dirty="0">
                <a:latin typeface="Times New Roman"/>
                <a:ea typeface="Calibri"/>
                <a:cs typeface="Times New Roman"/>
              </a:rPr>
              <a:t>2) Литовский князь, упомянутый в отрывке, осаждал Москву.</a:t>
            </a:r>
            <a:endParaRPr lang="ru-RU" sz="3500" dirty="0">
              <a:ea typeface="Calibri"/>
              <a:cs typeface="Times New Roman"/>
            </a:endParaRPr>
          </a:p>
          <a:p>
            <a:pPr algn="just">
              <a:lnSpc>
                <a:spcPct val="115000"/>
              </a:lnSpc>
              <a:spcAft>
                <a:spcPts val="0"/>
              </a:spcAft>
            </a:pPr>
            <a:r>
              <a:rPr lang="ru-RU" sz="3500" dirty="0">
                <a:latin typeface="Times New Roman"/>
                <a:ea typeface="Calibri"/>
                <a:cs typeface="Times New Roman"/>
              </a:rPr>
              <a:t>3) События, описываемые в отрывке, произошли после Куликовской битвы.</a:t>
            </a:r>
            <a:endParaRPr lang="ru-RU" sz="3500" dirty="0">
              <a:ea typeface="Calibri"/>
              <a:cs typeface="Times New Roman"/>
            </a:endParaRPr>
          </a:p>
          <a:p>
            <a:pPr algn="just">
              <a:lnSpc>
                <a:spcPct val="115000"/>
              </a:lnSpc>
              <a:spcAft>
                <a:spcPts val="0"/>
              </a:spcAft>
            </a:pPr>
            <a:r>
              <a:rPr lang="ru-RU" sz="3500" dirty="0">
                <a:latin typeface="Times New Roman"/>
                <a:ea typeface="Calibri"/>
                <a:cs typeface="Times New Roman"/>
              </a:rPr>
              <a:t>4) Согласно отрывку Олег Рязанский писал Мамаю об обиде, нанесённой </a:t>
            </a:r>
            <a:r>
              <a:rPr lang="ru-RU" sz="3500" dirty="0" smtClean="0">
                <a:latin typeface="Times New Roman"/>
                <a:ea typeface="Calibri"/>
                <a:cs typeface="Times New Roman"/>
              </a:rPr>
              <a:t>ему Дмитрием </a:t>
            </a:r>
            <a:r>
              <a:rPr lang="ru-RU" sz="3500" dirty="0">
                <a:latin typeface="Times New Roman"/>
                <a:ea typeface="Calibri"/>
                <a:cs typeface="Times New Roman"/>
              </a:rPr>
              <a:t>Ивановичем.</a:t>
            </a:r>
            <a:endParaRPr lang="ru-RU" sz="3500" dirty="0">
              <a:ea typeface="Calibri"/>
              <a:cs typeface="Times New Roman"/>
            </a:endParaRPr>
          </a:p>
          <a:p>
            <a:pPr algn="just">
              <a:lnSpc>
                <a:spcPct val="115000"/>
              </a:lnSpc>
              <a:spcAft>
                <a:spcPts val="0"/>
              </a:spcAft>
            </a:pPr>
            <a:r>
              <a:rPr lang="ru-RU" sz="3500" dirty="0">
                <a:latin typeface="Times New Roman"/>
                <a:ea typeface="Calibri"/>
                <a:cs typeface="Times New Roman"/>
              </a:rPr>
              <a:t>5) Упомянутый в отрывке Олег Рязанский был участником Куликовской битвы.</a:t>
            </a:r>
            <a:endParaRPr lang="ru-RU" sz="3500" dirty="0">
              <a:ea typeface="Calibri"/>
              <a:cs typeface="Times New Roman"/>
            </a:endParaRPr>
          </a:p>
          <a:p>
            <a:pPr algn="just">
              <a:lnSpc>
                <a:spcPct val="115000"/>
              </a:lnSpc>
              <a:spcAft>
                <a:spcPts val="0"/>
              </a:spcAft>
            </a:pPr>
            <a:r>
              <a:rPr lang="ru-RU" sz="3500" dirty="0">
                <a:latin typeface="Times New Roman"/>
                <a:ea typeface="Calibri"/>
                <a:cs typeface="Times New Roman"/>
              </a:rPr>
              <a:t>6) Согласно отрывку Олег Рязанский писал Мамаю о бедности Московской земли.</a:t>
            </a:r>
            <a:endParaRPr lang="ru-RU" sz="3500" dirty="0">
              <a:ea typeface="Calibri"/>
              <a:cs typeface="Times New Roman"/>
            </a:endParaRPr>
          </a:p>
          <a:p>
            <a:endParaRPr lang="ru-RU" sz="3500" dirty="0"/>
          </a:p>
        </p:txBody>
      </p:sp>
    </p:spTree>
    <p:extLst>
      <p:ext uri="{BB962C8B-B14F-4D97-AF65-F5344CB8AC3E}">
        <p14:creationId xmlns:p14="http://schemas.microsoft.com/office/powerpoint/2010/main" val="419478449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332656"/>
            <a:ext cx="8229600" cy="6192688"/>
          </a:xfrm>
        </p:spPr>
        <p:txBody>
          <a:bodyPr>
            <a:normAutofit fontScale="55000" lnSpcReduction="20000"/>
          </a:bodyPr>
          <a:lstStyle/>
          <a:p>
            <a:pPr algn="just">
              <a:lnSpc>
                <a:spcPct val="115000"/>
              </a:lnSpc>
              <a:spcAft>
                <a:spcPts val="0"/>
              </a:spcAft>
            </a:pPr>
            <a:r>
              <a:rPr lang="ru-RU" b="1" dirty="0">
                <a:latin typeface="Times New Roman"/>
                <a:ea typeface="Calibri"/>
                <a:cs typeface="Times New Roman"/>
              </a:rPr>
              <a:t>Вар 8 </a:t>
            </a:r>
            <a:endParaRPr lang="ru-RU" sz="2800" dirty="0">
              <a:ea typeface="Calibri"/>
              <a:cs typeface="Times New Roman"/>
            </a:endParaRPr>
          </a:p>
          <a:p>
            <a:pPr algn="just">
              <a:lnSpc>
                <a:spcPct val="115000"/>
              </a:lnSpc>
              <a:spcAft>
                <a:spcPts val="0"/>
              </a:spcAft>
            </a:pPr>
            <a:r>
              <a:rPr lang="ru-RU" dirty="0">
                <a:latin typeface="Times New Roman"/>
                <a:ea typeface="Calibri"/>
                <a:cs typeface="Times New Roman"/>
              </a:rPr>
              <a:t>3. Установите соответствие между процессами ( явлениями, событиями) и </a:t>
            </a:r>
            <a:r>
              <a:rPr lang="ru-RU" dirty="0" smtClean="0">
                <a:latin typeface="Times New Roman"/>
                <a:ea typeface="Calibri"/>
                <a:cs typeface="Times New Roman"/>
              </a:rPr>
              <a:t>фактами, относящимися </a:t>
            </a:r>
            <a:r>
              <a:rPr lang="ru-RU" dirty="0">
                <a:latin typeface="Times New Roman"/>
                <a:ea typeface="Calibri"/>
                <a:cs typeface="Times New Roman"/>
              </a:rPr>
              <a:t>к этим процессам (явлениям , событиям): к каждой позиции первого столбца подберите соответствующую позицию из второго столбца</a:t>
            </a:r>
            <a:r>
              <a:rPr lang="ru-RU" dirty="0" smtClean="0">
                <a:latin typeface="Times New Roman"/>
                <a:ea typeface="Calibri"/>
                <a:cs typeface="Times New Roman"/>
              </a:rPr>
              <a:t>.</a:t>
            </a:r>
          </a:p>
          <a:p>
            <a:pPr lvl="0" algn="just">
              <a:lnSpc>
                <a:spcPct val="115000"/>
              </a:lnSpc>
            </a:pPr>
            <a:r>
              <a:rPr lang="ru-RU" sz="3300" dirty="0">
                <a:solidFill>
                  <a:prstClr val="black"/>
                </a:solidFill>
                <a:latin typeface="Times New Roman"/>
                <a:ea typeface="Calibri"/>
                <a:cs typeface="Times New Roman"/>
              </a:rPr>
              <a:t>ПРОЦЕССЫ ( ЯВЛЕНИЯ, СОБЫТИЯ)</a:t>
            </a:r>
            <a:endParaRPr lang="ru-RU" sz="2700" dirty="0">
              <a:solidFill>
                <a:prstClr val="black"/>
              </a:solidFill>
              <a:ea typeface="Calibri"/>
              <a:cs typeface="Times New Roman"/>
            </a:endParaRPr>
          </a:p>
          <a:p>
            <a:pPr lvl="0" algn="just">
              <a:lnSpc>
                <a:spcPct val="115000"/>
              </a:lnSpc>
            </a:pPr>
            <a:r>
              <a:rPr lang="ru-RU" sz="3300" dirty="0">
                <a:solidFill>
                  <a:prstClr val="black"/>
                </a:solidFill>
                <a:latin typeface="Times New Roman"/>
                <a:ea typeface="Calibri"/>
                <a:cs typeface="Times New Roman"/>
              </a:rPr>
              <a:t>A) Отечественная война 1812 г.</a:t>
            </a:r>
            <a:endParaRPr lang="ru-RU" sz="2700" dirty="0">
              <a:solidFill>
                <a:prstClr val="black"/>
              </a:solidFill>
              <a:ea typeface="Calibri"/>
              <a:cs typeface="Times New Roman"/>
            </a:endParaRPr>
          </a:p>
          <a:p>
            <a:pPr lvl="0" algn="just">
              <a:lnSpc>
                <a:spcPct val="115000"/>
              </a:lnSpc>
            </a:pPr>
            <a:r>
              <a:rPr lang="ru-RU" sz="3300" dirty="0">
                <a:solidFill>
                  <a:prstClr val="black"/>
                </a:solidFill>
                <a:latin typeface="Times New Roman"/>
                <a:ea typeface="Calibri"/>
                <a:cs typeface="Times New Roman"/>
              </a:rPr>
              <a:t>Б) Смоленская война</a:t>
            </a:r>
            <a:endParaRPr lang="ru-RU" sz="2700" dirty="0">
              <a:solidFill>
                <a:prstClr val="black"/>
              </a:solidFill>
              <a:ea typeface="Calibri"/>
              <a:cs typeface="Times New Roman"/>
            </a:endParaRPr>
          </a:p>
          <a:p>
            <a:pPr lvl="0" algn="just">
              <a:lnSpc>
                <a:spcPct val="115000"/>
              </a:lnSpc>
            </a:pPr>
            <a:r>
              <a:rPr lang="ru-RU" sz="3300" dirty="0">
                <a:solidFill>
                  <a:prstClr val="black"/>
                </a:solidFill>
                <a:latin typeface="Times New Roman"/>
                <a:ea typeface="Calibri"/>
                <a:cs typeface="Times New Roman"/>
              </a:rPr>
              <a:t>B ) Советско-финляндская ( « зимняя » )война </a:t>
            </a:r>
            <a:endParaRPr lang="ru-RU" sz="2700" dirty="0">
              <a:solidFill>
                <a:prstClr val="black"/>
              </a:solidFill>
              <a:ea typeface="Calibri"/>
              <a:cs typeface="Times New Roman"/>
            </a:endParaRPr>
          </a:p>
          <a:p>
            <a:pPr lvl="0" algn="just">
              <a:lnSpc>
                <a:spcPct val="115000"/>
              </a:lnSpc>
            </a:pPr>
            <a:r>
              <a:rPr lang="ru-RU" sz="3300" dirty="0">
                <a:solidFill>
                  <a:prstClr val="black"/>
                </a:solidFill>
                <a:latin typeface="Times New Roman"/>
                <a:ea typeface="Calibri"/>
                <a:cs typeface="Times New Roman"/>
              </a:rPr>
              <a:t>Г) походы князя Святослава   Игоревича</a:t>
            </a:r>
            <a:endParaRPr lang="ru-RU" sz="2700" dirty="0">
              <a:solidFill>
                <a:prstClr val="black"/>
              </a:solidFill>
              <a:ea typeface="Calibri"/>
              <a:cs typeface="Times New Roman"/>
            </a:endParaRPr>
          </a:p>
          <a:p>
            <a:pPr algn="just">
              <a:lnSpc>
                <a:spcPct val="115000"/>
              </a:lnSpc>
              <a:spcAft>
                <a:spcPts val="0"/>
              </a:spcAft>
            </a:pPr>
            <a:r>
              <a:rPr lang="ru-RU" dirty="0" smtClean="0">
                <a:latin typeface="Times New Roman"/>
                <a:ea typeface="Calibri"/>
                <a:cs typeface="Times New Roman"/>
              </a:rPr>
              <a:t>ФАКТЫ</a:t>
            </a:r>
            <a:endParaRPr lang="ru-RU" sz="2800" dirty="0">
              <a:ea typeface="Calibri"/>
              <a:cs typeface="Times New Roman"/>
            </a:endParaRPr>
          </a:p>
          <a:p>
            <a:pPr algn="just">
              <a:lnSpc>
                <a:spcPct val="115000"/>
              </a:lnSpc>
              <a:spcAft>
                <a:spcPts val="0"/>
              </a:spcAft>
            </a:pPr>
            <a:r>
              <a:rPr lang="ru-RU" dirty="0">
                <a:latin typeface="Times New Roman"/>
                <a:ea typeface="Calibri"/>
                <a:cs typeface="Times New Roman"/>
              </a:rPr>
              <a:t>1) заключение Рижского мира</a:t>
            </a:r>
            <a:endParaRPr lang="ru-RU" sz="2800" dirty="0">
              <a:ea typeface="Calibri"/>
              <a:cs typeface="Times New Roman"/>
            </a:endParaRPr>
          </a:p>
          <a:p>
            <a:pPr algn="just">
              <a:lnSpc>
                <a:spcPct val="115000"/>
              </a:lnSpc>
              <a:spcAft>
                <a:spcPts val="0"/>
              </a:spcAft>
            </a:pPr>
            <a:r>
              <a:rPr lang="ru-RU" dirty="0">
                <a:latin typeface="Times New Roman"/>
                <a:ea typeface="Calibri"/>
                <a:cs typeface="Times New Roman"/>
              </a:rPr>
              <a:t>2 ) штурм перевала Сен-Готард</a:t>
            </a:r>
            <a:endParaRPr lang="ru-RU" sz="2800" dirty="0">
              <a:ea typeface="Calibri"/>
              <a:cs typeface="Times New Roman"/>
            </a:endParaRPr>
          </a:p>
          <a:p>
            <a:pPr algn="just">
              <a:lnSpc>
                <a:spcPct val="115000"/>
              </a:lnSpc>
              <a:spcAft>
                <a:spcPts val="0"/>
              </a:spcAft>
            </a:pPr>
            <a:r>
              <a:rPr lang="ru-RU" dirty="0">
                <a:latin typeface="Times New Roman"/>
                <a:ea typeface="Calibri"/>
                <a:cs typeface="Times New Roman"/>
              </a:rPr>
              <a:t>3) заключение </a:t>
            </a:r>
            <a:r>
              <a:rPr lang="ru-RU" dirty="0" err="1">
                <a:latin typeface="Times New Roman"/>
                <a:ea typeface="Calibri"/>
                <a:cs typeface="Times New Roman"/>
              </a:rPr>
              <a:t>Поляновского</a:t>
            </a:r>
            <a:r>
              <a:rPr lang="ru-RU" dirty="0">
                <a:latin typeface="Times New Roman"/>
                <a:ea typeface="Calibri"/>
                <a:cs typeface="Times New Roman"/>
              </a:rPr>
              <a:t> мира</a:t>
            </a:r>
            <a:endParaRPr lang="ru-RU" sz="2800" dirty="0">
              <a:ea typeface="Calibri"/>
              <a:cs typeface="Times New Roman"/>
            </a:endParaRPr>
          </a:p>
          <a:p>
            <a:pPr algn="just">
              <a:lnSpc>
                <a:spcPct val="115000"/>
              </a:lnSpc>
              <a:spcAft>
                <a:spcPts val="0"/>
              </a:spcAft>
            </a:pPr>
            <a:r>
              <a:rPr lang="ru-RU" dirty="0">
                <a:latin typeface="Times New Roman"/>
                <a:ea typeface="Calibri"/>
                <a:cs typeface="Times New Roman"/>
              </a:rPr>
              <a:t>4) штурм « линии Маннергейма »</a:t>
            </a:r>
            <a:endParaRPr lang="ru-RU" sz="2800" dirty="0">
              <a:ea typeface="Calibri"/>
              <a:cs typeface="Times New Roman"/>
            </a:endParaRPr>
          </a:p>
          <a:p>
            <a:pPr algn="just">
              <a:lnSpc>
                <a:spcPct val="115000"/>
              </a:lnSpc>
              <a:spcAft>
                <a:spcPts val="0"/>
              </a:spcAft>
            </a:pPr>
            <a:r>
              <a:rPr lang="ru-RU" dirty="0">
                <a:latin typeface="Times New Roman"/>
                <a:ea typeface="Calibri"/>
                <a:cs typeface="Times New Roman"/>
              </a:rPr>
              <a:t>5) осада </a:t>
            </a:r>
            <a:r>
              <a:rPr lang="ru-RU" dirty="0" err="1">
                <a:latin typeface="Times New Roman"/>
                <a:ea typeface="Calibri"/>
                <a:cs typeface="Times New Roman"/>
              </a:rPr>
              <a:t>Доростола</a:t>
            </a:r>
            <a:endParaRPr lang="ru-RU" sz="2800" dirty="0">
              <a:ea typeface="Calibri"/>
              <a:cs typeface="Times New Roman"/>
            </a:endParaRPr>
          </a:p>
          <a:p>
            <a:pPr algn="just">
              <a:lnSpc>
                <a:spcPct val="115000"/>
              </a:lnSpc>
              <a:spcAft>
                <a:spcPts val="0"/>
              </a:spcAft>
            </a:pPr>
            <a:r>
              <a:rPr lang="ru-RU" dirty="0">
                <a:latin typeface="Times New Roman"/>
                <a:ea typeface="Calibri"/>
                <a:cs typeface="Times New Roman"/>
              </a:rPr>
              <a:t>6) сражение под </a:t>
            </a:r>
            <a:r>
              <a:rPr lang="ru-RU" dirty="0" smtClean="0">
                <a:latin typeface="Times New Roman"/>
                <a:ea typeface="Calibri"/>
                <a:cs typeface="Times New Roman"/>
              </a:rPr>
              <a:t>Малоярославцем</a:t>
            </a:r>
            <a:r>
              <a:rPr lang="ru-RU" dirty="0">
                <a:latin typeface="Times New Roman"/>
                <a:ea typeface="Calibri"/>
                <a:cs typeface="Times New Roman"/>
              </a:rPr>
              <a:t> </a:t>
            </a:r>
            <a:endParaRPr lang="ru-RU" sz="2800" dirty="0">
              <a:ea typeface="Calibri"/>
              <a:cs typeface="Times New Roman"/>
            </a:endParaRPr>
          </a:p>
          <a:p>
            <a:pPr algn="just">
              <a:lnSpc>
                <a:spcPct val="115000"/>
              </a:lnSpc>
              <a:spcAft>
                <a:spcPts val="0"/>
              </a:spcAft>
            </a:pPr>
            <a:r>
              <a:rPr lang="ru-RU" dirty="0" smtClean="0">
                <a:latin typeface="Times New Roman"/>
                <a:ea typeface="Calibri"/>
                <a:cs typeface="Times New Roman"/>
              </a:rPr>
              <a:t>Запишите </a:t>
            </a:r>
            <a:r>
              <a:rPr lang="ru-RU" dirty="0">
                <a:latin typeface="Times New Roman"/>
                <a:ea typeface="Calibri"/>
                <a:cs typeface="Times New Roman"/>
              </a:rPr>
              <a:t>в таблицу выбранные цифры под соответствующими буквами.</a:t>
            </a:r>
            <a:endParaRPr lang="ru-RU" sz="2800" dirty="0">
              <a:ea typeface="Calibri"/>
              <a:cs typeface="Times New Roman"/>
            </a:endParaRPr>
          </a:p>
        </p:txBody>
      </p:sp>
    </p:spTree>
    <p:extLst>
      <p:ext uri="{BB962C8B-B14F-4D97-AF65-F5344CB8AC3E}">
        <p14:creationId xmlns:p14="http://schemas.microsoft.com/office/powerpoint/2010/main" val="394594568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404664"/>
            <a:ext cx="8229600" cy="6192688"/>
          </a:xfrm>
        </p:spPr>
        <p:txBody>
          <a:bodyPr>
            <a:normAutofit fontScale="55000" lnSpcReduction="20000"/>
          </a:bodyPr>
          <a:lstStyle/>
          <a:p>
            <a:pPr algn="just">
              <a:lnSpc>
                <a:spcPct val="115000"/>
              </a:lnSpc>
              <a:spcAft>
                <a:spcPts val="0"/>
              </a:spcAft>
            </a:pPr>
            <a:r>
              <a:rPr lang="ru-RU" b="1" dirty="0">
                <a:latin typeface="Times New Roman"/>
                <a:ea typeface="Calibri"/>
                <a:cs typeface="Times New Roman"/>
              </a:rPr>
              <a:t>Вар 16</a:t>
            </a:r>
            <a:endParaRPr lang="ru-RU" sz="2800" dirty="0">
              <a:ea typeface="Calibri"/>
              <a:cs typeface="Times New Roman"/>
            </a:endParaRPr>
          </a:p>
          <a:p>
            <a:pPr algn="just">
              <a:lnSpc>
                <a:spcPct val="115000"/>
              </a:lnSpc>
              <a:spcAft>
                <a:spcPts val="0"/>
              </a:spcAft>
            </a:pPr>
            <a:r>
              <a:rPr lang="ru-RU" dirty="0">
                <a:latin typeface="Times New Roman"/>
                <a:ea typeface="Calibri"/>
                <a:cs typeface="Times New Roman"/>
              </a:rPr>
              <a:t>3. Установите соответствие между процессами (явлениями, событиями) и фактами, относящимися к этим процессам ( явлениям , событиям ): к каждой позиции первого столбца подберите соответствующую позицию из второго столбца</a:t>
            </a:r>
            <a:r>
              <a:rPr lang="ru-RU" dirty="0" smtClean="0">
                <a:latin typeface="Times New Roman"/>
                <a:ea typeface="Calibri"/>
                <a:cs typeface="Times New Roman"/>
              </a:rPr>
              <a:t>.</a:t>
            </a:r>
          </a:p>
          <a:p>
            <a:pPr lvl="0" algn="just">
              <a:lnSpc>
                <a:spcPct val="115000"/>
              </a:lnSpc>
            </a:pPr>
            <a:r>
              <a:rPr lang="ru-RU" sz="3300" dirty="0">
                <a:solidFill>
                  <a:prstClr val="black"/>
                </a:solidFill>
                <a:latin typeface="Times New Roman"/>
                <a:ea typeface="Calibri"/>
                <a:cs typeface="Times New Roman"/>
              </a:rPr>
              <a:t>ПРОЦЕССЫ ( ЯВЛЕНИЯ ,СОБЫТИЯ)</a:t>
            </a:r>
            <a:endParaRPr lang="ru-RU" sz="2700" dirty="0">
              <a:solidFill>
                <a:prstClr val="black"/>
              </a:solidFill>
              <a:ea typeface="Calibri"/>
              <a:cs typeface="Times New Roman"/>
            </a:endParaRPr>
          </a:p>
          <a:p>
            <a:pPr lvl="0" algn="just">
              <a:lnSpc>
                <a:spcPct val="115000"/>
              </a:lnSpc>
            </a:pPr>
            <a:r>
              <a:rPr lang="ru-RU" sz="3300" dirty="0">
                <a:solidFill>
                  <a:prstClr val="black"/>
                </a:solidFill>
                <a:latin typeface="Times New Roman"/>
                <a:ea typeface="Calibri"/>
                <a:cs typeface="Times New Roman"/>
              </a:rPr>
              <a:t>A) формирование территории государства Русь</a:t>
            </a:r>
            <a:endParaRPr lang="ru-RU" sz="2700" dirty="0">
              <a:solidFill>
                <a:prstClr val="black"/>
              </a:solidFill>
              <a:ea typeface="Calibri"/>
              <a:cs typeface="Times New Roman"/>
            </a:endParaRPr>
          </a:p>
          <a:p>
            <a:pPr lvl="0" algn="just">
              <a:lnSpc>
                <a:spcPct val="115000"/>
              </a:lnSpc>
            </a:pPr>
            <a:r>
              <a:rPr lang="ru-RU" sz="3300" dirty="0">
                <a:solidFill>
                  <a:prstClr val="black"/>
                </a:solidFill>
                <a:latin typeface="Times New Roman"/>
                <a:ea typeface="Calibri"/>
                <a:cs typeface="Times New Roman"/>
              </a:rPr>
              <a:t>Б) Гражданская война в России в первой четверти XX в.</a:t>
            </a:r>
            <a:endParaRPr lang="ru-RU" sz="2700" dirty="0">
              <a:solidFill>
                <a:prstClr val="black"/>
              </a:solidFill>
              <a:ea typeface="Calibri"/>
              <a:cs typeface="Times New Roman"/>
            </a:endParaRPr>
          </a:p>
          <a:p>
            <a:pPr lvl="0" algn="just">
              <a:lnSpc>
                <a:spcPct val="115000"/>
              </a:lnSpc>
            </a:pPr>
            <a:r>
              <a:rPr lang="ru-RU" sz="3300" dirty="0">
                <a:solidFill>
                  <a:prstClr val="black"/>
                </a:solidFill>
                <a:latin typeface="Times New Roman"/>
                <a:ea typeface="Calibri"/>
                <a:cs typeface="Times New Roman"/>
              </a:rPr>
              <a:t>B ) укрепление самодержавия в годы правления первых Романовых</a:t>
            </a:r>
            <a:endParaRPr lang="ru-RU" sz="2700" dirty="0">
              <a:solidFill>
                <a:prstClr val="black"/>
              </a:solidFill>
              <a:ea typeface="Calibri"/>
              <a:cs typeface="Times New Roman"/>
            </a:endParaRPr>
          </a:p>
          <a:p>
            <a:pPr lvl="0"/>
            <a:r>
              <a:rPr lang="ru-RU" sz="3300" dirty="0">
                <a:solidFill>
                  <a:prstClr val="black"/>
                </a:solidFill>
                <a:latin typeface="Times New Roman"/>
                <a:ea typeface="Calibri"/>
              </a:rPr>
              <a:t>Г ) борьба за власть в эпоху дворцовых переворотов</a:t>
            </a:r>
            <a:endParaRPr lang="ru-RU" sz="3300" dirty="0">
              <a:solidFill>
                <a:prstClr val="black"/>
              </a:solidFill>
            </a:endParaRPr>
          </a:p>
          <a:p>
            <a:pPr algn="just">
              <a:lnSpc>
                <a:spcPct val="115000"/>
              </a:lnSpc>
              <a:spcAft>
                <a:spcPts val="0"/>
              </a:spcAft>
            </a:pPr>
            <a:endParaRPr lang="ru-RU" sz="2800" dirty="0">
              <a:ea typeface="Calibri"/>
              <a:cs typeface="Times New Roman"/>
            </a:endParaRPr>
          </a:p>
          <a:p>
            <a:pPr algn="just">
              <a:lnSpc>
                <a:spcPct val="115000"/>
              </a:lnSpc>
              <a:spcAft>
                <a:spcPts val="0"/>
              </a:spcAft>
            </a:pPr>
            <a:r>
              <a:rPr lang="ru-RU" dirty="0">
                <a:latin typeface="Times New Roman"/>
                <a:ea typeface="Calibri"/>
                <a:cs typeface="Times New Roman"/>
              </a:rPr>
              <a:t>ФАКТЫ</a:t>
            </a:r>
            <a:endParaRPr lang="ru-RU" sz="2800" dirty="0">
              <a:ea typeface="Calibri"/>
              <a:cs typeface="Times New Roman"/>
            </a:endParaRPr>
          </a:p>
          <a:p>
            <a:pPr algn="just">
              <a:lnSpc>
                <a:spcPct val="115000"/>
              </a:lnSpc>
              <a:spcAft>
                <a:spcPts val="0"/>
              </a:spcAft>
            </a:pPr>
            <a:r>
              <a:rPr lang="ru-RU" dirty="0">
                <a:latin typeface="Times New Roman"/>
                <a:ea typeface="Calibri"/>
                <a:cs typeface="Times New Roman"/>
              </a:rPr>
              <a:t>1) учреждение Приказа тайных дел</a:t>
            </a:r>
            <a:endParaRPr lang="ru-RU" sz="2800" dirty="0">
              <a:ea typeface="Calibri"/>
              <a:cs typeface="Times New Roman"/>
            </a:endParaRPr>
          </a:p>
          <a:p>
            <a:pPr algn="just">
              <a:lnSpc>
                <a:spcPct val="115000"/>
              </a:lnSpc>
              <a:spcAft>
                <a:spcPts val="0"/>
              </a:spcAft>
            </a:pPr>
            <a:r>
              <a:rPr lang="ru-RU" dirty="0">
                <a:latin typeface="Times New Roman"/>
                <a:ea typeface="Calibri"/>
                <a:cs typeface="Times New Roman"/>
              </a:rPr>
              <a:t>2) установление республиканского</a:t>
            </a:r>
            <a:endParaRPr lang="ru-RU" sz="2800" dirty="0">
              <a:ea typeface="Calibri"/>
              <a:cs typeface="Times New Roman"/>
            </a:endParaRPr>
          </a:p>
          <a:p>
            <a:pPr algn="just">
              <a:lnSpc>
                <a:spcPct val="115000"/>
              </a:lnSpc>
              <a:spcAft>
                <a:spcPts val="0"/>
              </a:spcAft>
            </a:pPr>
            <a:r>
              <a:rPr lang="ru-RU" dirty="0">
                <a:latin typeface="Times New Roman"/>
                <a:ea typeface="Calibri"/>
                <a:cs typeface="Times New Roman"/>
              </a:rPr>
              <a:t>правления в Новгороде</a:t>
            </a:r>
            <a:endParaRPr lang="ru-RU" sz="2800" dirty="0">
              <a:ea typeface="Calibri"/>
              <a:cs typeface="Times New Roman"/>
            </a:endParaRPr>
          </a:p>
          <a:p>
            <a:pPr algn="just">
              <a:lnSpc>
                <a:spcPct val="115000"/>
              </a:lnSpc>
              <a:spcAft>
                <a:spcPts val="0"/>
              </a:spcAft>
            </a:pPr>
            <a:r>
              <a:rPr lang="ru-RU" dirty="0">
                <a:latin typeface="Times New Roman"/>
                <a:ea typeface="Calibri"/>
                <a:cs typeface="Times New Roman"/>
              </a:rPr>
              <a:t>3) создание Верховного тайного совета</a:t>
            </a:r>
            <a:endParaRPr lang="ru-RU" sz="2800" dirty="0">
              <a:ea typeface="Calibri"/>
              <a:cs typeface="Times New Roman"/>
            </a:endParaRPr>
          </a:p>
          <a:p>
            <a:pPr algn="just">
              <a:lnSpc>
                <a:spcPct val="115000"/>
              </a:lnSpc>
              <a:spcAft>
                <a:spcPts val="0"/>
              </a:spcAft>
            </a:pPr>
            <a:r>
              <a:rPr lang="ru-RU" dirty="0">
                <a:latin typeface="Times New Roman"/>
                <a:ea typeface="Calibri"/>
                <a:cs typeface="Times New Roman"/>
              </a:rPr>
              <a:t>4 ) взятие Смоленска русским войском</a:t>
            </a:r>
            <a:endParaRPr lang="ru-RU" sz="2800" dirty="0">
              <a:ea typeface="Calibri"/>
              <a:cs typeface="Times New Roman"/>
            </a:endParaRPr>
          </a:p>
          <a:p>
            <a:pPr algn="just">
              <a:lnSpc>
                <a:spcPct val="115000"/>
              </a:lnSpc>
              <a:spcAft>
                <a:spcPts val="0"/>
              </a:spcAft>
            </a:pPr>
            <a:r>
              <a:rPr lang="ru-RU" dirty="0">
                <a:latin typeface="Times New Roman"/>
                <a:ea typeface="Calibri"/>
                <a:cs typeface="Times New Roman"/>
              </a:rPr>
              <a:t>под командованием Василия III</a:t>
            </a:r>
            <a:endParaRPr lang="ru-RU" sz="2800" dirty="0">
              <a:ea typeface="Calibri"/>
              <a:cs typeface="Times New Roman"/>
            </a:endParaRPr>
          </a:p>
          <a:p>
            <a:pPr algn="just">
              <a:lnSpc>
                <a:spcPct val="115000"/>
              </a:lnSpc>
              <a:spcAft>
                <a:spcPts val="0"/>
              </a:spcAft>
            </a:pPr>
            <a:r>
              <a:rPr lang="ru-RU" dirty="0">
                <a:latin typeface="Times New Roman"/>
                <a:ea typeface="Calibri"/>
                <a:cs typeface="Times New Roman"/>
              </a:rPr>
              <a:t>5) захват Олегом Вещим Киева</a:t>
            </a:r>
            <a:endParaRPr lang="ru-RU" sz="2800" dirty="0">
              <a:ea typeface="Calibri"/>
              <a:cs typeface="Times New Roman"/>
            </a:endParaRPr>
          </a:p>
          <a:p>
            <a:pPr algn="just">
              <a:lnSpc>
                <a:spcPct val="115000"/>
              </a:lnSpc>
              <a:spcAft>
                <a:spcPts val="0"/>
              </a:spcAft>
            </a:pPr>
            <a:r>
              <a:rPr lang="ru-RU" dirty="0">
                <a:latin typeface="Times New Roman"/>
                <a:ea typeface="Calibri"/>
                <a:cs typeface="Times New Roman"/>
              </a:rPr>
              <a:t>6) наступление армии Н. Н. Юденича на </a:t>
            </a:r>
            <a:r>
              <a:rPr lang="ru-RU" dirty="0" smtClean="0">
                <a:latin typeface="Times New Roman"/>
                <a:ea typeface="Calibri"/>
                <a:cs typeface="Times New Roman"/>
              </a:rPr>
              <a:t>Петроград</a:t>
            </a:r>
            <a:endParaRPr lang="ru-RU" sz="2800" dirty="0">
              <a:ea typeface="Calibri"/>
              <a:cs typeface="Times New Roman"/>
            </a:endParaRPr>
          </a:p>
        </p:txBody>
      </p:sp>
    </p:spTree>
    <p:extLst>
      <p:ext uri="{BB962C8B-B14F-4D97-AF65-F5344CB8AC3E}">
        <p14:creationId xmlns:p14="http://schemas.microsoft.com/office/powerpoint/2010/main" val="279413689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332656"/>
            <a:ext cx="8229600" cy="6264696"/>
          </a:xfrm>
        </p:spPr>
        <p:txBody>
          <a:bodyPr>
            <a:normAutofit/>
          </a:bodyPr>
          <a:lstStyle/>
          <a:p>
            <a:pPr marL="0" indent="0">
              <a:buNone/>
            </a:pPr>
            <a:r>
              <a:rPr lang="ru-RU" sz="1400" b="1" dirty="0" smtClean="0"/>
              <a:t>Вар. 1</a:t>
            </a:r>
          </a:p>
          <a:p>
            <a:pPr algn="just">
              <a:lnSpc>
                <a:spcPct val="115000"/>
              </a:lnSpc>
              <a:spcAft>
                <a:spcPts val="0"/>
              </a:spcAft>
            </a:pPr>
            <a:r>
              <a:rPr lang="ru-RU" sz="1400" dirty="0">
                <a:latin typeface="Times New Roman"/>
                <a:ea typeface="TimesNewRomanPSMT"/>
                <a:cs typeface="Times New Roman"/>
              </a:rPr>
              <a:t>17. Вдова князя Игоря княгиня Ольга приняла крещение в Константинополе. Укажите</a:t>
            </a:r>
            <a:endParaRPr lang="ru-RU" sz="1400" dirty="0">
              <a:ea typeface="Calibri"/>
              <a:cs typeface="Times New Roman"/>
            </a:endParaRPr>
          </a:p>
          <a:p>
            <a:pPr marL="0" indent="0">
              <a:buNone/>
            </a:pPr>
            <a:r>
              <a:rPr lang="ru-RU" sz="1400" dirty="0">
                <a:latin typeface="Times New Roman"/>
                <a:ea typeface="TimesNewRomanPSMT"/>
              </a:rPr>
              <a:t>три любых последствия данного события </a:t>
            </a:r>
            <a:r>
              <a:rPr lang="ru-RU" sz="1400" dirty="0" smtClean="0">
                <a:latin typeface="Times New Roman"/>
                <a:ea typeface="TimesNewRomanPSMT"/>
              </a:rPr>
              <a:t>.</a:t>
            </a:r>
          </a:p>
          <a:p>
            <a:pPr algn="just">
              <a:lnSpc>
                <a:spcPct val="115000"/>
              </a:lnSpc>
              <a:spcAft>
                <a:spcPts val="0"/>
              </a:spcAft>
            </a:pPr>
            <a:r>
              <a:rPr lang="ru-RU" sz="1400" b="1" dirty="0">
                <a:latin typeface="Times New Roman"/>
                <a:ea typeface="TimesNewRomanPSMT"/>
                <a:cs typeface="Times New Roman"/>
              </a:rPr>
              <a:t>Вар 6</a:t>
            </a:r>
            <a:endParaRPr lang="ru-RU" sz="1200" dirty="0">
              <a:ea typeface="Calibri"/>
              <a:cs typeface="Times New Roman"/>
            </a:endParaRPr>
          </a:p>
          <a:p>
            <a:pPr algn="just">
              <a:lnSpc>
                <a:spcPct val="115000"/>
              </a:lnSpc>
              <a:spcAft>
                <a:spcPts val="0"/>
              </a:spcAft>
            </a:pPr>
            <a:r>
              <a:rPr lang="ru-RU" sz="1400" dirty="0">
                <a:latin typeface="Times New Roman"/>
                <a:ea typeface="TimesNewRomanPSMT"/>
                <a:cs typeface="Times New Roman"/>
              </a:rPr>
              <a:t>17. В 1068 г. в Киеве произошло народное восстание. Укажите три любых причины</a:t>
            </a:r>
            <a:endParaRPr lang="ru-RU" sz="1200" dirty="0">
              <a:ea typeface="Calibri"/>
              <a:cs typeface="Times New Roman"/>
            </a:endParaRPr>
          </a:p>
          <a:p>
            <a:pPr marL="0" indent="0">
              <a:buNone/>
            </a:pPr>
            <a:r>
              <a:rPr lang="ru-RU" sz="1400" dirty="0">
                <a:latin typeface="Times New Roman"/>
                <a:ea typeface="TimesNewRomanPSMT"/>
              </a:rPr>
              <a:t>(предпосылки) данного </a:t>
            </a:r>
            <a:r>
              <a:rPr lang="ru-RU" sz="1400" dirty="0" smtClean="0">
                <a:latin typeface="Times New Roman"/>
                <a:ea typeface="TimesNewRomanPSMT"/>
              </a:rPr>
              <a:t>события</a:t>
            </a:r>
          </a:p>
          <a:p>
            <a:pPr algn="just">
              <a:lnSpc>
                <a:spcPct val="115000"/>
              </a:lnSpc>
              <a:spcAft>
                <a:spcPts val="0"/>
              </a:spcAft>
            </a:pPr>
            <a:r>
              <a:rPr lang="ru-RU" sz="1400" b="1" dirty="0">
                <a:latin typeface="Times New Roman"/>
                <a:ea typeface="TimesNewRomanPSMT"/>
                <a:cs typeface="Times New Roman"/>
              </a:rPr>
              <a:t>Вар 7</a:t>
            </a:r>
            <a:endParaRPr lang="ru-RU" sz="1200" dirty="0">
              <a:ea typeface="Calibri"/>
              <a:cs typeface="Times New Roman"/>
            </a:endParaRPr>
          </a:p>
          <a:p>
            <a:pPr algn="just">
              <a:lnSpc>
                <a:spcPct val="115000"/>
              </a:lnSpc>
              <a:spcAft>
                <a:spcPts val="0"/>
              </a:spcAft>
            </a:pPr>
            <a:r>
              <a:rPr lang="ru-RU" sz="1400" dirty="0">
                <a:latin typeface="Times New Roman"/>
                <a:ea typeface="TimesNewRomanPSMT"/>
                <a:cs typeface="Times New Roman"/>
              </a:rPr>
              <a:t>17.</a:t>
            </a:r>
            <a:r>
              <a:rPr lang="ru-RU" sz="1400" dirty="0">
                <a:latin typeface="Times New Roman"/>
                <a:ea typeface="Calibri"/>
                <a:cs typeface="Times New Roman"/>
              </a:rPr>
              <a:t> </a:t>
            </a:r>
            <a:r>
              <a:rPr lang="ru-RU" sz="1400" dirty="0">
                <a:latin typeface="Times New Roman"/>
                <a:ea typeface="TimesNewRomanPSMT"/>
                <a:cs typeface="Times New Roman"/>
              </a:rPr>
              <a:t>Укажите три любых последствия деятельности (поступков) Сергия Радонежского</a:t>
            </a:r>
            <a:endParaRPr lang="ru-RU" sz="1200" dirty="0">
              <a:ea typeface="Calibri"/>
              <a:cs typeface="Times New Roman"/>
            </a:endParaRPr>
          </a:p>
          <a:p>
            <a:pPr marL="0" indent="0" algn="just">
              <a:lnSpc>
                <a:spcPct val="115000"/>
              </a:lnSpc>
              <a:spcAft>
                <a:spcPts val="0"/>
              </a:spcAft>
              <a:buNone/>
            </a:pPr>
            <a:r>
              <a:rPr lang="ru-RU" sz="1400" dirty="0">
                <a:latin typeface="Times New Roman"/>
                <a:ea typeface="TimesNewRomanPSMT"/>
                <a:cs typeface="Times New Roman"/>
              </a:rPr>
              <a:t>для России</a:t>
            </a:r>
            <a:r>
              <a:rPr lang="ru-RU" sz="1400" dirty="0" smtClean="0">
                <a:latin typeface="Times New Roman"/>
                <a:ea typeface="TimesNewRomanPSMT"/>
                <a:cs typeface="Times New Roman"/>
              </a:rPr>
              <a:t>.</a:t>
            </a:r>
          </a:p>
          <a:p>
            <a:pPr marL="0" indent="0" algn="just">
              <a:lnSpc>
                <a:spcPct val="115000"/>
              </a:lnSpc>
              <a:spcAft>
                <a:spcPts val="0"/>
              </a:spcAft>
              <a:buNone/>
            </a:pPr>
            <a:r>
              <a:rPr lang="ru-RU" sz="1400" b="1" dirty="0" smtClean="0">
                <a:latin typeface="Times New Roman"/>
                <a:ea typeface="Calibri"/>
                <a:cs typeface="Times New Roman"/>
              </a:rPr>
              <a:t>Вар 8.</a:t>
            </a:r>
          </a:p>
          <a:p>
            <a:pPr algn="just">
              <a:lnSpc>
                <a:spcPct val="115000"/>
              </a:lnSpc>
              <a:spcAft>
                <a:spcPts val="0"/>
              </a:spcAft>
            </a:pPr>
            <a:r>
              <a:rPr lang="ru-RU" sz="1400" dirty="0">
                <a:latin typeface="Times New Roman"/>
                <a:ea typeface="Calibri"/>
                <a:cs typeface="Times New Roman"/>
              </a:rPr>
              <a:t>17. Укажите три любых последствия убийства древлянами князя Игоря Старого</a:t>
            </a:r>
            <a:r>
              <a:rPr lang="ru-RU" sz="1400" dirty="0" smtClean="0">
                <a:latin typeface="Times New Roman"/>
                <a:ea typeface="Calibri"/>
                <a:cs typeface="Times New Roman"/>
              </a:rPr>
              <a:t>.</a:t>
            </a:r>
          </a:p>
          <a:p>
            <a:pPr algn="just">
              <a:lnSpc>
                <a:spcPct val="115000"/>
              </a:lnSpc>
              <a:spcAft>
                <a:spcPts val="0"/>
              </a:spcAft>
            </a:pPr>
            <a:r>
              <a:rPr lang="ru-RU" sz="1400" b="1" dirty="0" smtClean="0">
                <a:latin typeface="Times New Roman"/>
                <a:ea typeface="Calibri"/>
                <a:cs typeface="Times New Roman"/>
              </a:rPr>
              <a:t>Вар </a:t>
            </a:r>
            <a:r>
              <a:rPr lang="ru-RU" sz="1400" b="1" dirty="0">
                <a:latin typeface="Times New Roman"/>
                <a:ea typeface="Calibri"/>
                <a:cs typeface="Times New Roman"/>
              </a:rPr>
              <a:t>17.</a:t>
            </a:r>
            <a:endParaRPr lang="ru-RU" sz="1200" dirty="0">
              <a:ea typeface="Calibri"/>
              <a:cs typeface="Times New Roman"/>
            </a:endParaRPr>
          </a:p>
          <a:p>
            <a:pPr algn="just">
              <a:lnSpc>
                <a:spcPct val="115000"/>
              </a:lnSpc>
              <a:spcAft>
                <a:spcPts val="0"/>
              </a:spcAft>
            </a:pPr>
            <a:r>
              <a:rPr lang="ru-RU" sz="1400" dirty="0">
                <a:latin typeface="Times New Roman"/>
                <a:ea typeface="Calibri"/>
                <a:cs typeface="Times New Roman"/>
              </a:rPr>
              <a:t>17. В 1136 г. из-за бегства Всеволода </a:t>
            </a:r>
            <a:r>
              <a:rPr lang="ru-RU" sz="1400" dirty="0" err="1">
                <a:latin typeface="Times New Roman"/>
                <a:ea typeface="Calibri"/>
                <a:cs typeface="Times New Roman"/>
              </a:rPr>
              <a:t>Мстиславича</a:t>
            </a:r>
            <a:r>
              <a:rPr lang="ru-RU" sz="1400" dirty="0">
                <a:latin typeface="Times New Roman"/>
                <a:ea typeface="Calibri"/>
                <a:cs typeface="Times New Roman"/>
              </a:rPr>
              <a:t> с поля битвы у </a:t>
            </a:r>
            <a:r>
              <a:rPr lang="ru-RU" sz="1400" dirty="0" err="1">
                <a:latin typeface="Times New Roman"/>
                <a:ea typeface="Calibri"/>
                <a:cs typeface="Times New Roman"/>
              </a:rPr>
              <a:t>Жданой</a:t>
            </a:r>
            <a:r>
              <a:rPr lang="ru-RU" sz="1400" dirty="0">
                <a:latin typeface="Times New Roman"/>
                <a:ea typeface="Calibri"/>
                <a:cs typeface="Times New Roman"/>
              </a:rPr>
              <a:t> </a:t>
            </a:r>
            <a:r>
              <a:rPr lang="ru-RU" sz="1400" dirty="0" smtClean="0">
                <a:latin typeface="Times New Roman"/>
                <a:ea typeface="Calibri"/>
                <a:cs typeface="Times New Roman"/>
              </a:rPr>
              <a:t>горы и </a:t>
            </a:r>
            <a:r>
              <a:rPr lang="ru-RU" sz="1400" dirty="0">
                <a:latin typeface="Times New Roman"/>
                <a:ea typeface="Calibri"/>
                <a:cs typeface="Times New Roman"/>
              </a:rPr>
              <a:t>изгнания его из Новгорода, в Новгородской земле установилось </a:t>
            </a:r>
            <a:r>
              <a:rPr lang="ru-RU" sz="1400" dirty="0" smtClean="0">
                <a:latin typeface="Times New Roman"/>
                <a:ea typeface="Calibri"/>
                <a:cs typeface="Times New Roman"/>
              </a:rPr>
              <a:t>республиканское правление</a:t>
            </a:r>
            <a:r>
              <a:rPr lang="ru-RU" sz="1400" dirty="0">
                <a:latin typeface="Times New Roman"/>
                <a:ea typeface="Calibri"/>
                <a:cs typeface="Times New Roman"/>
              </a:rPr>
              <a:t>. Укажите любые три причины (предпосылки) установления республиканского правления в Новгороде</a:t>
            </a:r>
            <a:r>
              <a:rPr lang="ru-RU" sz="1400" dirty="0" smtClean="0">
                <a:latin typeface="Times New Roman"/>
                <a:ea typeface="Calibri"/>
                <a:cs typeface="Times New Roman"/>
              </a:rPr>
              <a:t>.</a:t>
            </a:r>
          </a:p>
          <a:p>
            <a:pPr algn="just">
              <a:lnSpc>
                <a:spcPct val="115000"/>
              </a:lnSpc>
              <a:spcAft>
                <a:spcPts val="0"/>
              </a:spcAft>
            </a:pPr>
            <a:r>
              <a:rPr lang="ru-RU" sz="1200" b="1" dirty="0">
                <a:latin typeface="Times New Roman"/>
                <a:ea typeface="Calibri"/>
                <a:cs typeface="Times New Roman"/>
              </a:rPr>
              <a:t>Вар 19.</a:t>
            </a:r>
            <a:endParaRPr lang="ru-RU" sz="1100" dirty="0">
              <a:ea typeface="Calibri"/>
              <a:cs typeface="Times New Roman"/>
            </a:endParaRPr>
          </a:p>
          <a:p>
            <a:pPr algn="just">
              <a:lnSpc>
                <a:spcPct val="115000"/>
              </a:lnSpc>
              <a:spcAft>
                <a:spcPts val="0"/>
              </a:spcAft>
            </a:pPr>
            <a:r>
              <a:rPr lang="ru-RU" sz="1200" dirty="0">
                <a:latin typeface="Times New Roman"/>
                <a:ea typeface="Calibri"/>
                <a:cs typeface="Times New Roman"/>
              </a:rPr>
              <a:t>17. После того как князь Олег захватил в 882 г. Киев, именно этот город стал </a:t>
            </a:r>
            <a:r>
              <a:rPr lang="ru-RU" sz="1200" dirty="0" smtClean="0">
                <a:latin typeface="Times New Roman"/>
                <a:ea typeface="Calibri"/>
                <a:cs typeface="Times New Roman"/>
              </a:rPr>
              <a:t>столицей государства </a:t>
            </a:r>
            <a:r>
              <a:rPr lang="ru-RU" sz="1200" dirty="0">
                <a:latin typeface="Times New Roman"/>
                <a:ea typeface="Calibri"/>
                <a:cs typeface="Times New Roman"/>
              </a:rPr>
              <a:t>Русь и фактическим центром русских земель. Но уже во </a:t>
            </a:r>
            <a:r>
              <a:rPr lang="ru-RU" sz="1200" dirty="0" smtClean="0">
                <a:latin typeface="Times New Roman"/>
                <a:ea typeface="Calibri"/>
                <a:cs typeface="Times New Roman"/>
              </a:rPr>
              <a:t>второй половине </a:t>
            </a:r>
            <a:r>
              <a:rPr lang="ru-RU" sz="1200" dirty="0">
                <a:latin typeface="Times New Roman"/>
                <a:ea typeface="Calibri"/>
                <a:cs typeface="Times New Roman"/>
              </a:rPr>
              <a:t>XII — начале XIII в. Киев утратил своё особое положение. </a:t>
            </a:r>
            <a:r>
              <a:rPr lang="ru-RU" sz="1200" dirty="0" smtClean="0">
                <a:latin typeface="Times New Roman"/>
                <a:ea typeface="Calibri"/>
                <a:cs typeface="Times New Roman"/>
              </a:rPr>
              <a:t>Укажите три </a:t>
            </a:r>
            <a:r>
              <a:rPr lang="ru-RU" sz="1200" dirty="0">
                <a:latin typeface="Times New Roman"/>
                <a:ea typeface="Calibri"/>
                <a:cs typeface="Times New Roman"/>
              </a:rPr>
              <a:t>причины (предпосылки), которые привели к потере Киевом его роли </a:t>
            </a:r>
            <a:r>
              <a:rPr lang="ru-RU" sz="1200" dirty="0" smtClean="0">
                <a:latin typeface="Times New Roman"/>
                <a:ea typeface="Calibri"/>
                <a:cs typeface="Times New Roman"/>
              </a:rPr>
              <a:t>центра русских </a:t>
            </a:r>
            <a:r>
              <a:rPr lang="ru-RU" sz="1200" dirty="0">
                <a:latin typeface="Times New Roman"/>
                <a:ea typeface="Calibri"/>
                <a:cs typeface="Times New Roman"/>
              </a:rPr>
              <a:t>земель</a:t>
            </a:r>
            <a:r>
              <a:rPr lang="ru-RU" sz="1200" dirty="0" smtClean="0">
                <a:latin typeface="Times New Roman"/>
                <a:ea typeface="Calibri"/>
                <a:cs typeface="Times New Roman"/>
              </a:rPr>
              <a:t>.</a:t>
            </a:r>
          </a:p>
          <a:p>
            <a:pPr algn="just">
              <a:lnSpc>
                <a:spcPct val="115000"/>
              </a:lnSpc>
              <a:spcAft>
                <a:spcPts val="0"/>
              </a:spcAft>
            </a:pPr>
            <a:r>
              <a:rPr lang="ru-RU" sz="1200" b="1" dirty="0" smtClean="0">
                <a:latin typeface="Times New Roman"/>
                <a:ea typeface="Calibri"/>
                <a:cs typeface="Times New Roman"/>
              </a:rPr>
              <a:t>Вар </a:t>
            </a:r>
            <a:r>
              <a:rPr lang="ru-RU" sz="1200" b="1" dirty="0">
                <a:latin typeface="Times New Roman"/>
                <a:ea typeface="Calibri"/>
                <a:cs typeface="Times New Roman"/>
              </a:rPr>
              <a:t>21</a:t>
            </a:r>
            <a:endParaRPr lang="ru-RU" sz="1100" dirty="0">
              <a:ea typeface="Calibri"/>
              <a:cs typeface="Times New Roman"/>
            </a:endParaRPr>
          </a:p>
          <a:p>
            <a:pPr algn="just">
              <a:lnSpc>
                <a:spcPct val="115000"/>
              </a:lnSpc>
              <a:spcAft>
                <a:spcPts val="0"/>
              </a:spcAft>
            </a:pPr>
            <a:r>
              <a:rPr lang="ru-RU" sz="1200" dirty="0">
                <a:latin typeface="Times New Roman"/>
                <a:ea typeface="Calibri"/>
                <a:cs typeface="Times New Roman"/>
              </a:rPr>
              <a:t>17. Принятие Русью христианства в годы правления князя Владимира </a:t>
            </a:r>
            <a:r>
              <a:rPr lang="ru-RU" sz="1200" dirty="0" err="1" smtClean="0">
                <a:latin typeface="Times New Roman"/>
                <a:ea typeface="Calibri"/>
                <a:cs typeface="Times New Roman"/>
              </a:rPr>
              <a:t>Святославича</a:t>
            </a:r>
            <a:r>
              <a:rPr lang="ru-RU" sz="1200" dirty="0" smtClean="0">
                <a:latin typeface="Times New Roman"/>
                <a:ea typeface="Calibri"/>
                <a:cs typeface="Times New Roman"/>
              </a:rPr>
              <a:t> не </a:t>
            </a:r>
            <a:r>
              <a:rPr lang="ru-RU" sz="1200" dirty="0">
                <a:latin typeface="Times New Roman"/>
                <a:ea typeface="Calibri"/>
                <a:cs typeface="Times New Roman"/>
              </a:rPr>
              <a:t>только способствовало духовному подъёму Руси, но и имело </a:t>
            </a:r>
            <a:r>
              <a:rPr lang="ru-RU" sz="1200" dirty="0" smtClean="0">
                <a:latin typeface="Times New Roman"/>
                <a:ea typeface="Calibri"/>
                <a:cs typeface="Times New Roman"/>
              </a:rPr>
              <a:t>важные политические </a:t>
            </a:r>
            <a:r>
              <a:rPr lang="ru-RU" sz="1200" dirty="0">
                <a:latin typeface="Times New Roman"/>
                <a:ea typeface="Calibri"/>
                <a:cs typeface="Times New Roman"/>
              </a:rPr>
              <a:t>последствия для государства Русь. Укажите три </a:t>
            </a:r>
            <a:r>
              <a:rPr lang="ru-RU" sz="1200" dirty="0" smtClean="0">
                <a:latin typeface="Times New Roman"/>
                <a:ea typeface="Calibri"/>
                <a:cs typeface="Times New Roman"/>
              </a:rPr>
              <a:t>политических последствия</a:t>
            </a:r>
            <a:r>
              <a:rPr lang="ru-RU" sz="1200" dirty="0">
                <a:latin typeface="Times New Roman"/>
                <a:ea typeface="Calibri"/>
                <a:cs typeface="Times New Roman"/>
              </a:rPr>
              <a:t>, к которым привело Крещение Руси.</a:t>
            </a:r>
            <a:endParaRPr lang="ru-RU" sz="1100" dirty="0">
              <a:ea typeface="Calibri"/>
              <a:cs typeface="Times New Roman"/>
            </a:endParaRPr>
          </a:p>
          <a:p>
            <a:pPr algn="just">
              <a:lnSpc>
                <a:spcPct val="115000"/>
              </a:lnSpc>
              <a:spcAft>
                <a:spcPts val="0"/>
              </a:spcAft>
            </a:pPr>
            <a:endParaRPr lang="ru-RU" sz="1200" dirty="0">
              <a:ea typeface="Calibri"/>
              <a:cs typeface="Times New Roman"/>
            </a:endParaRPr>
          </a:p>
          <a:p>
            <a:pPr marL="0" indent="0" algn="just">
              <a:lnSpc>
                <a:spcPct val="115000"/>
              </a:lnSpc>
              <a:spcAft>
                <a:spcPts val="0"/>
              </a:spcAft>
              <a:buNone/>
            </a:pPr>
            <a:endParaRPr lang="ru-RU" sz="1400" dirty="0">
              <a:ea typeface="Calibri"/>
              <a:cs typeface="Times New Roman"/>
            </a:endParaRPr>
          </a:p>
          <a:p>
            <a:pPr marL="0" indent="0">
              <a:buNone/>
            </a:pPr>
            <a:endParaRPr lang="ru-RU" sz="1400" dirty="0"/>
          </a:p>
        </p:txBody>
      </p:sp>
    </p:spTree>
    <p:extLst>
      <p:ext uri="{BB962C8B-B14F-4D97-AF65-F5344CB8AC3E}">
        <p14:creationId xmlns:p14="http://schemas.microsoft.com/office/powerpoint/2010/main" val="405955970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260648"/>
            <a:ext cx="8229600" cy="6264696"/>
          </a:xfrm>
        </p:spPr>
        <p:txBody>
          <a:bodyPr>
            <a:normAutofit lnSpcReduction="10000"/>
          </a:bodyPr>
          <a:lstStyle/>
          <a:p>
            <a:pPr algn="just">
              <a:lnSpc>
                <a:spcPct val="115000"/>
              </a:lnSpc>
              <a:spcAft>
                <a:spcPts val="0"/>
              </a:spcAft>
            </a:pPr>
            <a:r>
              <a:rPr lang="ru-RU" sz="1200" b="1" dirty="0">
                <a:latin typeface="Times New Roman"/>
                <a:ea typeface="TimesNewRomanPSMT"/>
                <a:cs typeface="Times New Roman"/>
              </a:rPr>
              <a:t>Вар 2 </a:t>
            </a:r>
            <a:endParaRPr lang="ru-RU" sz="1200" dirty="0">
              <a:ea typeface="Calibri"/>
              <a:cs typeface="Times New Roman"/>
            </a:endParaRPr>
          </a:p>
          <a:p>
            <a:pPr algn="just">
              <a:lnSpc>
                <a:spcPct val="115000"/>
              </a:lnSpc>
              <a:spcAft>
                <a:spcPts val="0"/>
              </a:spcAft>
            </a:pPr>
            <a:r>
              <a:rPr lang="ru-RU" sz="1200" dirty="0">
                <a:latin typeface="Times New Roman"/>
                <a:ea typeface="TimesNewRomanPSMT"/>
                <a:cs typeface="Times New Roman"/>
              </a:rPr>
              <a:t>18. Используя знания по истории России, раскройте смысл понятия « посадник » .</a:t>
            </a:r>
            <a:endParaRPr lang="ru-RU" sz="1200" dirty="0">
              <a:ea typeface="Calibri"/>
              <a:cs typeface="Times New Roman"/>
            </a:endParaRPr>
          </a:p>
          <a:p>
            <a:pPr marL="0" indent="0" algn="just">
              <a:lnSpc>
                <a:spcPct val="115000"/>
              </a:lnSpc>
              <a:spcAft>
                <a:spcPts val="0"/>
              </a:spcAft>
              <a:buNone/>
            </a:pPr>
            <a:r>
              <a:rPr lang="ru-RU" sz="1200" dirty="0">
                <a:latin typeface="Times New Roman"/>
                <a:ea typeface="TimesNewRomanPSMT"/>
                <a:cs typeface="Times New Roman"/>
              </a:rPr>
              <a:t>Приведите один исторический факт, конкретизирующий данное понятие применительно к истории России. Приведённый факт не должен содержаться в данном Вами определении понятия</a:t>
            </a:r>
            <a:r>
              <a:rPr lang="ru-RU" sz="1200" dirty="0" smtClean="0">
                <a:latin typeface="Times New Roman"/>
                <a:ea typeface="TimesNewRomanPSMT"/>
                <a:cs typeface="Times New Roman"/>
              </a:rPr>
              <a:t>.</a:t>
            </a:r>
          </a:p>
          <a:p>
            <a:pPr algn="just">
              <a:lnSpc>
                <a:spcPct val="115000"/>
              </a:lnSpc>
              <a:spcAft>
                <a:spcPts val="0"/>
              </a:spcAft>
            </a:pPr>
            <a:r>
              <a:rPr lang="ru-RU" sz="1200" b="1" dirty="0">
                <a:latin typeface="Times New Roman"/>
                <a:ea typeface="TimesNewRomanPSMT"/>
                <a:cs typeface="Times New Roman"/>
              </a:rPr>
              <a:t>Вар 5</a:t>
            </a:r>
            <a:endParaRPr lang="ru-RU" sz="1200" dirty="0">
              <a:ea typeface="Calibri"/>
              <a:cs typeface="Times New Roman"/>
            </a:endParaRPr>
          </a:p>
          <a:p>
            <a:pPr algn="just">
              <a:lnSpc>
                <a:spcPct val="115000"/>
              </a:lnSpc>
              <a:spcAft>
                <a:spcPts val="0"/>
              </a:spcAft>
            </a:pPr>
            <a:r>
              <a:rPr lang="ru-RU" sz="1200" dirty="0">
                <a:latin typeface="Times New Roman"/>
                <a:ea typeface="TimesNewRomanPSMT"/>
                <a:cs typeface="Times New Roman"/>
              </a:rPr>
              <a:t>18.</a:t>
            </a:r>
            <a:r>
              <a:rPr lang="ru-RU" sz="1200" dirty="0">
                <a:latin typeface="Times New Roman"/>
                <a:ea typeface="Calibri"/>
                <a:cs typeface="Times New Roman"/>
              </a:rPr>
              <a:t> </a:t>
            </a:r>
            <a:r>
              <a:rPr lang="ru-RU" sz="1200" dirty="0">
                <a:latin typeface="Times New Roman"/>
                <a:ea typeface="TimesNewRomanPSMT"/>
                <a:cs typeface="Times New Roman"/>
              </a:rPr>
              <a:t>Используя знания по истории России, раскройте смысл понятия « половцы » .</a:t>
            </a:r>
            <a:endParaRPr lang="ru-RU" sz="1200" dirty="0">
              <a:ea typeface="Calibri"/>
              <a:cs typeface="Times New Roman"/>
            </a:endParaRPr>
          </a:p>
          <a:p>
            <a:pPr marL="0" indent="0" algn="just">
              <a:lnSpc>
                <a:spcPct val="115000"/>
              </a:lnSpc>
              <a:spcAft>
                <a:spcPts val="0"/>
              </a:spcAft>
              <a:buNone/>
            </a:pPr>
            <a:r>
              <a:rPr lang="ru-RU" sz="1200" dirty="0">
                <a:latin typeface="Times New Roman"/>
                <a:ea typeface="TimesNewRomanPSMT"/>
                <a:cs typeface="Times New Roman"/>
              </a:rPr>
              <a:t>Приведите один исторический факт , конкретизирующий данное понятие применительно к истории России. Приведённый факт не должен содержаться в данном Вами определении понятия</a:t>
            </a:r>
            <a:r>
              <a:rPr lang="ru-RU" sz="1200" dirty="0" smtClean="0">
                <a:latin typeface="Times New Roman"/>
                <a:ea typeface="TimesNewRomanPSMT"/>
                <a:cs typeface="Times New Roman"/>
              </a:rPr>
              <a:t>.</a:t>
            </a:r>
          </a:p>
          <a:p>
            <a:pPr algn="just">
              <a:lnSpc>
                <a:spcPct val="115000"/>
              </a:lnSpc>
              <a:spcAft>
                <a:spcPts val="0"/>
              </a:spcAft>
            </a:pPr>
            <a:r>
              <a:rPr lang="ru-RU" sz="1200" b="1" dirty="0">
                <a:latin typeface="Times New Roman"/>
                <a:ea typeface="Calibri"/>
                <a:cs typeface="Times New Roman"/>
              </a:rPr>
              <a:t>Вар 9</a:t>
            </a:r>
            <a:endParaRPr lang="ru-RU" sz="1200" dirty="0">
              <a:ea typeface="Calibri"/>
              <a:cs typeface="Times New Roman"/>
            </a:endParaRPr>
          </a:p>
          <a:p>
            <a:pPr algn="just">
              <a:lnSpc>
                <a:spcPct val="115000"/>
              </a:lnSpc>
              <a:spcAft>
                <a:spcPts val="0"/>
              </a:spcAft>
            </a:pPr>
            <a:r>
              <a:rPr lang="ru-RU" sz="1200" dirty="0">
                <a:latin typeface="Times New Roman"/>
                <a:ea typeface="Calibri"/>
                <a:cs typeface="Times New Roman"/>
              </a:rPr>
              <a:t>18. Используя знания по истории России, раскройте смысл понятия « митрополит » .</a:t>
            </a:r>
            <a:endParaRPr lang="ru-RU" sz="1200" dirty="0">
              <a:ea typeface="Calibri"/>
              <a:cs typeface="Times New Roman"/>
            </a:endParaRPr>
          </a:p>
          <a:p>
            <a:pPr marL="0" indent="0" algn="just">
              <a:lnSpc>
                <a:spcPct val="115000"/>
              </a:lnSpc>
              <a:spcAft>
                <a:spcPts val="0"/>
              </a:spcAft>
              <a:buNone/>
            </a:pPr>
            <a:r>
              <a:rPr lang="ru-RU" sz="1200" dirty="0">
                <a:latin typeface="Times New Roman"/>
                <a:ea typeface="Calibri"/>
                <a:cs typeface="Times New Roman"/>
              </a:rPr>
              <a:t>Приведите один исторический факт, конкретизирующий данное понятие применительно к истории России. Приведённый факт не должен содержаться в данном Вами определении понятия</a:t>
            </a:r>
            <a:r>
              <a:rPr lang="ru-RU" sz="1200" dirty="0" smtClean="0">
                <a:latin typeface="Times New Roman"/>
                <a:ea typeface="Calibri"/>
                <a:cs typeface="Times New Roman"/>
              </a:rPr>
              <a:t>.</a:t>
            </a:r>
          </a:p>
          <a:p>
            <a:pPr algn="just">
              <a:lnSpc>
                <a:spcPct val="115000"/>
              </a:lnSpc>
              <a:spcAft>
                <a:spcPts val="0"/>
              </a:spcAft>
            </a:pPr>
            <a:r>
              <a:rPr lang="ru-RU" sz="1200" b="1" dirty="0" smtClean="0">
                <a:latin typeface="Times New Roman"/>
                <a:ea typeface="Calibri"/>
                <a:cs typeface="Times New Roman"/>
              </a:rPr>
              <a:t>Вар </a:t>
            </a:r>
            <a:r>
              <a:rPr lang="ru-RU" sz="1200" b="1" dirty="0">
                <a:latin typeface="Times New Roman"/>
                <a:ea typeface="Calibri"/>
                <a:cs typeface="Times New Roman"/>
              </a:rPr>
              <a:t>11 </a:t>
            </a:r>
            <a:endParaRPr lang="ru-RU" sz="1200" b="1" dirty="0" smtClean="0">
              <a:latin typeface="Times New Roman"/>
              <a:ea typeface="Calibri"/>
              <a:cs typeface="Times New Roman"/>
            </a:endParaRPr>
          </a:p>
          <a:p>
            <a:pPr algn="just">
              <a:lnSpc>
                <a:spcPct val="115000"/>
              </a:lnSpc>
              <a:spcAft>
                <a:spcPts val="0"/>
              </a:spcAft>
            </a:pPr>
            <a:r>
              <a:rPr lang="ru-RU" sz="1200" dirty="0" smtClean="0">
                <a:latin typeface="Times New Roman"/>
                <a:ea typeface="Calibri"/>
                <a:cs typeface="Times New Roman"/>
              </a:rPr>
              <a:t>18</a:t>
            </a:r>
            <a:r>
              <a:rPr lang="ru-RU" sz="1200" dirty="0">
                <a:latin typeface="Times New Roman"/>
                <a:ea typeface="Calibri"/>
                <a:cs typeface="Times New Roman"/>
              </a:rPr>
              <a:t>. Используя знания по истории России, раскройте смысл понятия « Судебник » .</a:t>
            </a:r>
            <a:endParaRPr lang="ru-RU" sz="1200" dirty="0">
              <a:ea typeface="Calibri"/>
              <a:cs typeface="Times New Roman"/>
            </a:endParaRPr>
          </a:p>
          <a:p>
            <a:pPr marL="0" indent="0" algn="just">
              <a:lnSpc>
                <a:spcPct val="115000"/>
              </a:lnSpc>
              <a:spcAft>
                <a:spcPts val="0"/>
              </a:spcAft>
              <a:buNone/>
            </a:pPr>
            <a:r>
              <a:rPr lang="ru-RU" sz="1200" dirty="0">
                <a:latin typeface="Times New Roman"/>
                <a:ea typeface="Calibri"/>
                <a:cs typeface="Times New Roman"/>
              </a:rPr>
              <a:t>Приведите один исторический факт, конкретизирующий данное </a:t>
            </a:r>
            <a:r>
              <a:rPr lang="ru-RU" sz="1200" dirty="0" smtClean="0">
                <a:latin typeface="Times New Roman"/>
                <a:ea typeface="Calibri"/>
                <a:cs typeface="Times New Roman"/>
              </a:rPr>
              <a:t>понятие применительно </a:t>
            </a:r>
            <a:r>
              <a:rPr lang="ru-RU" sz="1200" dirty="0">
                <a:latin typeface="Times New Roman"/>
                <a:ea typeface="Calibri"/>
                <a:cs typeface="Times New Roman"/>
              </a:rPr>
              <a:t>к истории России. Приведённый факт не должен </a:t>
            </a:r>
            <a:r>
              <a:rPr lang="ru-RU" sz="1200" dirty="0" smtClean="0">
                <a:latin typeface="Times New Roman"/>
                <a:ea typeface="Calibri"/>
                <a:cs typeface="Times New Roman"/>
              </a:rPr>
              <a:t>содержаться в </a:t>
            </a:r>
            <a:r>
              <a:rPr lang="ru-RU" sz="1200" dirty="0">
                <a:latin typeface="Times New Roman"/>
                <a:ea typeface="Calibri"/>
                <a:cs typeface="Times New Roman"/>
              </a:rPr>
              <a:t>данном Вами определении понятия </a:t>
            </a:r>
            <a:r>
              <a:rPr lang="ru-RU" sz="1200" dirty="0" smtClean="0">
                <a:latin typeface="Times New Roman"/>
                <a:ea typeface="Calibri"/>
                <a:cs typeface="Times New Roman"/>
              </a:rPr>
              <a:t>.</a:t>
            </a:r>
          </a:p>
          <a:p>
            <a:pPr algn="just">
              <a:lnSpc>
                <a:spcPct val="115000"/>
              </a:lnSpc>
              <a:spcAft>
                <a:spcPts val="0"/>
              </a:spcAft>
            </a:pPr>
            <a:r>
              <a:rPr lang="ru-RU" sz="1200" b="1" dirty="0" smtClean="0">
                <a:latin typeface="Times New Roman"/>
                <a:ea typeface="Calibri"/>
                <a:cs typeface="Times New Roman"/>
              </a:rPr>
              <a:t>Вар </a:t>
            </a:r>
            <a:r>
              <a:rPr lang="ru-RU" sz="1200" b="1" dirty="0">
                <a:latin typeface="Times New Roman"/>
                <a:ea typeface="Calibri"/>
                <a:cs typeface="Times New Roman"/>
              </a:rPr>
              <a:t>12</a:t>
            </a:r>
            <a:endParaRPr lang="ru-RU" sz="1200" dirty="0">
              <a:ea typeface="Calibri"/>
              <a:cs typeface="Times New Roman"/>
            </a:endParaRPr>
          </a:p>
          <a:p>
            <a:pPr algn="just">
              <a:lnSpc>
                <a:spcPct val="115000"/>
              </a:lnSpc>
              <a:spcAft>
                <a:spcPts val="0"/>
              </a:spcAft>
            </a:pPr>
            <a:r>
              <a:rPr lang="ru-RU" sz="1200" dirty="0">
                <a:latin typeface="Times New Roman"/>
                <a:ea typeface="Calibri"/>
                <a:cs typeface="Times New Roman"/>
              </a:rPr>
              <a:t>18. Используя знания по истории России, раскройте смысл понятия « </a:t>
            </a:r>
            <a:r>
              <a:rPr lang="ru-RU" sz="1200" dirty="0" smtClean="0">
                <a:latin typeface="Times New Roman"/>
                <a:ea typeface="Calibri"/>
                <a:cs typeface="Times New Roman"/>
              </a:rPr>
              <a:t>ханский ярлык </a:t>
            </a:r>
            <a:r>
              <a:rPr lang="ru-RU" sz="1200" dirty="0">
                <a:latin typeface="Times New Roman"/>
                <a:ea typeface="Calibri"/>
                <a:cs typeface="Times New Roman"/>
              </a:rPr>
              <a:t>». Приведите один исторический факт, конкретизирующий данное </a:t>
            </a:r>
            <a:r>
              <a:rPr lang="ru-RU" sz="1200" dirty="0" smtClean="0">
                <a:latin typeface="Times New Roman"/>
                <a:ea typeface="Calibri"/>
                <a:cs typeface="Times New Roman"/>
              </a:rPr>
              <a:t>понятие применительно </a:t>
            </a:r>
            <a:r>
              <a:rPr lang="ru-RU" sz="1200" dirty="0">
                <a:latin typeface="Times New Roman"/>
                <a:ea typeface="Calibri"/>
                <a:cs typeface="Times New Roman"/>
              </a:rPr>
              <a:t>к истории России. Приведённый факт не должен </a:t>
            </a:r>
            <a:r>
              <a:rPr lang="ru-RU" sz="1200" dirty="0" smtClean="0">
                <a:latin typeface="Times New Roman"/>
                <a:ea typeface="Calibri"/>
                <a:cs typeface="Times New Roman"/>
              </a:rPr>
              <a:t>содержаться в </a:t>
            </a:r>
            <a:r>
              <a:rPr lang="ru-RU" sz="1200" dirty="0">
                <a:latin typeface="Times New Roman"/>
                <a:ea typeface="Calibri"/>
                <a:cs typeface="Times New Roman"/>
              </a:rPr>
              <a:t>данном Вами определении понятия.</a:t>
            </a:r>
            <a:endParaRPr lang="ru-RU" sz="1200" dirty="0">
              <a:ea typeface="Calibri"/>
              <a:cs typeface="Times New Roman"/>
            </a:endParaRPr>
          </a:p>
          <a:p>
            <a:pPr algn="just">
              <a:lnSpc>
                <a:spcPct val="115000"/>
              </a:lnSpc>
              <a:spcAft>
                <a:spcPts val="0"/>
              </a:spcAft>
            </a:pPr>
            <a:r>
              <a:rPr lang="ru-RU" sz="1200" b="1" dirty="0">
                <a:latin typeface="Times New Roman"/>
                <a:ea typeface="Calibri"/>
                <a:cs typeface="Times New Roman"/>
              </a:rPr>
              <a:t>Вар 18.</a:t>
            </a:r>
            <a:endParaRPr lang="ru-RU" sz="1200" dirty="0">
              <a:ea typeface="Calibri"/>
              <a:cs typeface="Times New Roman"/>
            </a:endParaRPr>
          </a:p>
          <a:p>
            <a:pPr algn="just">
              <a:lnSpc>
                <a:spcPct val="115000"/>
              </a:lnSpc>
              <a:spcAft>
                <a:spcPts val="0"/>
              </a:spcAft>
            </a:pPr>
            <a:r>
              <a:rPr lang="ru-RU" sz="1200" dirty="0">
                <a:latin typeface="Times New Roman"/>
                <a:ea typeface="Calibri"/>
                <a:cs typeface="Times New Roman"/>
              </a:rPr>
              <a:t>18. Используя знания по истории России, раскройте смысл понятия « вече». Приведите</a:t>
            </a:r>
            <a:endParaRPr lang="ru-RU" sz="1200" dirty="0">
              <a:ea typeface="Calibri"/>
              <a:cs typeface="Times New Roman"/>
            </a:endParaRPr>
          </a:p>
          <a:p>
            <a:pPr marL="0" indent="0" algn="just">
              <a:lnSpc>
                <a:spcPct val="115000"/>
              </a:lnSpc>
              <a:spcAft>
                <a:spcPts val="0"/>
              </a:spcAft>
              <a:buNone/>
            </a:pPr>
            <a:r>
              <a:rPr lang="ru-RU" sz="1200" dirty="0">
                <a:latin typeface="Times New Roman"/>
                <a:ea typeface="Calibri"/>
                <a:cs typeface="Times New Roman"/>
              </a:rPr>
              <a:t>один исторический факт, конкретизирующий данное понятие применительно к истории России. Приведённый факт не должен содержаться в данном Вами определении понятия</a:t>
            </a:r>
            <a:r>
              <a:rPr lang="ru-RU" sz="1200" dirty="0" smtClean="0">
                <a:latin typeface="Times New Roman"/>
                <a:ea typeface="Calibri"/>
                <a:cs typeface="Times New Roman"/>
              </a:rPr>
              <a:t>.</a:t>
            </a:r>
          </a:p>
          <a:p>
            <a:pPr algn="just">
              <a:lnSpc>
                <a:spcPct val="115000"/>
              </a:lnSpc>
              <a:spcAft>
                <a:spcPts val="0"/>
              </a:spcAft>
            </a:pPr>
            <a:r>
              <a:rPr lang="ru-RU" sz="1200" b="1" dirty="0">
                <a:latin typeface="Times New Roman"/>
                <a:ea typeface="Calibri"/>
                <a:cs typeface="Times New Roman"/>
              </a:rPr>
              <a:t>Вар 24</a:t>
            </a:r>
            <a:endParaRPr lang="ru-RU" sz="1200" dirty="0">
              <a:ea typeface="Calibri"/>
              <a:cs typeface="Times New Roman"/>
            </a:endParaRPr>
          </a:p>
          <a:p>
            <a:pPr algn="just">
              <a:lnSpc>
                <a:spcPct val="115000"/>
              </a:lnSpc>
              <a:spcAft>
                <a:spcPts val="0"/>
              </a:spcAft>
            </a:pPr>
            <a:r>
              <a:rPr lang="ru-RU" sz="1200" dirty="0">
                <a:latin typeface="Times New Roman"/>
                <a:ea typeface="Calibri"/>
                <a:cs typeface="Times New Roman"/>
              </a:rPr>
              <a:t>18.         Используя знания по истории России , раскройте смысл понятия « полюдье » .</a:t>
            </a:r>
            <a:endParaRPr lang="ru-RU" sz="1200" dirty="0">
              <a:ea typeface="Calibri"/>
              <a:cs typeface="Times New Roman"/>
            </a:endParaRPr>
          </a:p>
          <a:p>
            <a:pPr marL="0" indent="0" algn="just">
              <a:lnSpc>
                <a:spcPct val="115000"/>
              </a:lnSpc>
              <a:spcAft>
                <a:spcPts val="0"/>
              </a:spcAft>
              <a:buNone/>
            </a:pPr>
            <a:r>
              <a:rPr lang="ru-RU" sz="1200" dirty="0">
                <a:latin typeface="Times New Roman"/>
                <a:ea typeface="Calibri"/>
                <a:cs typeface="Times New Roman"/>
              </a:rPr>
              <a:t>Приведите один исторический факт , конкретизирующий данное </a:t>
            </a:r>
            <a:r>
              <a:rPr lang="ru-RU" sz="1200" dirty="0" smtClean="0">
                <a:latin typeface="Times New Roman"/>
                <a:ea typeface="Calibri"/>
                <a:cs typeface="Times New Roman"/>
              </a:rPr>
              <a:t>понятие применительно </a:t>
            </a:r>
            <a:r>
              <a:rPr lang="ru-RU" sz="1200" dirty="0">
                <a:latin typeface="Times New Roman"/>
                <a:ea typeface="Calibri"/>
                <a:cs typeface="Times New Roman"/>
              </a:rPr>
              <a:t>к истории России. Приведённый факт не должен </a:t>
            </a:r>
            <a:r>
              <a:rPr lang="ru-RU" sz="1200" dirty="0" smtClean="0">
                <a:latin typeface="Times New Roman"/>
                <a:ea typeface="Calibri"/>
                <a:cs typeface="Times New Roman"/>
              </a:rPr>
              <a:t>содержаться в </a:t>
            </a:r>
            <a:r>
              <a:rPr lang="ru-RU" sz="1200" dirty="0">
                <a:latin typeface="Times New Roman"/>
                <a:ea typeface="Calibri"/>
                <a:cs typeface="Times New Roman"/>
              </a:rPr>
              <a:t>данном Вами определении понятия.</a:t>
            </a:r>
            <a:endParaRPr lang="ru-RU" sz="1200" dirty="0">
              <a:ea typeface="Calibri"/>
              <a:cs typeface="Times New Roman"/>
            </a:endParaRPr>
          </a:p>
          <a:p>
            <a:pPr marL="0" indent="0" algn="just">
              <a:lnSpc>
                <a:spcPct val="115000"/>
              </a:lnSpc>
              <a:spcAft>
                <a:spcPts val="0"/>
              </a:spcAft>
              <a:buNone/>
            </a:pPr>
            <a:endParaRPr lang="ru-RU" sz="1100" dirty="0">
              <a:ea typeface="Calibri"/>
              <a:cs typeface="Times New Roman"/>
            </a:endParaRPr>
          </a:p>
          <a:p>
            <a:pPr marL="0" indent="0" algn="just">
              <a:lnSpc>
                <a:spcPct val="115000"/>
              </a:lnSpc>
              <a:spcAft>
                <a:spcPts val="0"/>
              </a:spcAft>
              <a:buNone/>
            </a:pPr>
            <a:endParaRPr lang="ru-RU" sz="1200" dirty="0">
              <a:ea typeface="Calibri"/>
              <a:cs typeface="Times New Roman"/>
            </a:endParaRPr>
          </a:p>
          <a:p>
            <a:pPr marL="0" indent="0" algn="just">
              <a:lnSpc>
                <a:spcPct val="115000"/>
              </a:lnSpc>
              <a:spcAft>
                <a:spcPts val="0"/>
              </a:spcAft>
              <a:buNone/>
            </a:pPr>
            <a:endParaRPr lang="ru-RU" sz="1400" dirty="0">
              <a:ea typeface="Calibri"/>
              <a:cs typeface="Times New Roman"/>
            </a:endParaRPr>
          </a:p>
          <a:p>
            <a:endParaRPr lang="ru-RU" dirty="0"/>
          </a:p>
        </p:txBody>
      </p:sp>
    </p:spTree>
    <p:extLst>
      <p:ext uri="{BB962C8B-B14F-4D97-AF65-F5344CB8AC3E}">
        <p14:creationId xmlns:p14="http://schemas.microsoft.com/office/powerpoint/2010/main" val="111789371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188640"/>
            <a:ext cx="8229600" cy="6336704"/>
          </a:xfrm>
        </p:spPr>
        <p:txBody>
          <a:bodyPr>
            <a:normAutofit fontScale="40000" lnSpcReduction="20000"/>
          </a:bodyPr>
          <a:lstStyle/>
          <a:p>
            <a:pPr algn="just">
              <a:lnSpc>
                <a:spcPct val="115000"/>
              </a:lnSpc>
              <a:spcAft>
                <a:spcPts val="0"/>
              </a:spcAft>
            </a:pPr>
            <a:r>
              <a:rPr lang="ru-RU" b="1" dirty="0">
                <a:latin typeface="Times New Roman"/>
                <a:ea typeface="Calibri"/>
                <a:cs typeface="Times New Roman"/>
              </a:rPr>
              <a:t>Вар 25.</a:t>
            </a:r>
            <a:endParaRPr lang="ru-RU" sz="2800" dirty="0">
              <a:ea typeface="Calibri"/>
              <a:cs typeface="Times New Roman"/>
            </a:endParaRPr>
          </a:p>
          <a:p>
            <a:pPr marL="0" indent="0" algn="just">
              <a:lnSpc>
                <a:spcPct val="115000"/>
              </a:lnSpc>
              <a:spcAft>
                <a:spcPts val="0"/>
              </a:spcAft>
              <a:buNone/>
            </a:pPr>
            <a:r>
              <a:rPr lang="ru-RU" dirty="0">
                <a:latin typeface="Times New Roman"/>
                <a:ea typeface="Calibri"/>
                <a:cs typeface="Times New Roman"/>
              </a:rPr>
              <a:t>Из русской летописи</a:t>
            </a:r>
            <a:endParaRPr lang="ru-RU" sz="2800" dirty="0">
              <a:ea typeface="Calibri"/>
              <a:cs typeface="Times New Roman"/>
            </a:endParaRPr>
          </a:p>
          <a:p>
            <a:pPr marL="0" indent="0" algn="just">
              <a:lnSpc>
                <a:spcPct val="115000"/>
              </a:lnSpc>
              <a:spcAft>
                <a:spcPts val="0"/>
              </a:spcAft>
              <a:buNone/>
            </a:pPr>
            <a:r>
              <a:rPr lang="ru-RU" dirty="0">
                <a:latin typeface="Times New Roman"/>
                <a:ea typeface="Calibri"/>
                <a:cs typeface="Times New Roman"/>
              </a:rPr>
              <a:t>« Юрий оставил сына своего во Владимире и княгиню, а сам вышел из города. Когда же он стал собирать вокруг себя воинов и не поставил сторожевых отрядов, то был захвачен беззаконным </a:t>
            </a:r>
            <a:r>
              <a:rPr lang="ru-RU" dirty="0" err="1">
                <a:latin typeface="Times New Roman"/>
                <a:ea typeface="Calibri"/>
                <a:cs typeface="Times New Roman"/>
              </a:rPr>
              <a:t>Бурундаем</a:t>
            </a:r>
            <a:r>
              <a:rPr lang="ru-RU" dirty="0">
                <a:latin typeface="Times New Roman"/>
                <a:ea typeface="Calibri"/>
                <a:cs typeface="Times New Roman"/>
              </a:rPr>
              <a:t>, и князя Юрия убили. Батый же осадил город, но горожане сильно боролись за город; тогда монголы сказали обманом горожанам: „Где князья рязанские, ваш город и ваш князь великий Юрий? Не наша ли рука схватила их и предала смерти".</a:t>
            </a:r>
            <a:endParaRPr lang="ru-RU" sz="2800" dirty="0">
              <a:ea typeface="Calibri"/>
              <a:cs typeface="Times New Roman"/>
            </a:endParaRPr>
          </a:p>
          <a:p>
            <a:pPr marL="0" indent="0" algn="just">
              <a:lnSpc>
                <a:spcPct val="115000"/>
              </a:lnSpc>
              <a:spcAft>
                <a:spcPts val="0"/>
              </a:spcAft>
              <a:buNone/>
            </a:pPr>
            <a:r>
              <a:rPr lang="ru-RU" dirty="0">
                <a:latin typeface="Times New Roman"/>
                <a:ea typeface="Calibri"/>
                <a:cs typeface="Times New Roman"/>
              </a:rPr>
              <a:t>И услышав об этом, епископ Митрофан начал со слезами говорить всем: „Дети, не побоимся соблазна от врагов, не будем думать о тленной этой и скоро минующей жизни".</a:t>
            </a:r>
            <a:endParaRPr lang="ru-RU" sz="2800" dirty="0">
              <a:ea typeface="Calibri"/>
              <a:cs typeface="Times New Roman"/>
            </a:endParaRPr>
          </a:p>
          <a:p>
            <a:pPr marL="0" indent="0" algn="just">
              <a:lnSpc>
                <a:spcPct val="115000"/>
              </a:lnSpc>
              <a:spcAft>
                <a:spcPts val="0"/>
              </a:spcAft>
              <a:buNone/>
            </a:pPr>
            <a:r>
              <a:rPr lang="ru-RU" dirty="0">
                <a:latin typeface="Times New Roman"/>
                <a:ea typeface="Calibri"/>
                <a:cs typeface="Times New Roman"/>
              </a:rPr>
              <a:t>Услышали эти слова все люди, начали крепко сражаться. Монголы же разбивали городские стены стенобитными орудиями и стреляли без числа стрелами. Князь же Всеволод увидел, что надвигается ещё сильнейший бой, испугался, потому что он был молод, сам вышел из города с небольшой дружиной, неся с собой многие дары, надеясь получить от врагов пощады. Батый же, словно дикий зверь, не пощадил юности его, велел его перед собою зарезать и весь город разорил. Епископ же с княгиней и детьми убежали в Успенский собор, а Батый велел его зажечь огнём, и так все бежавшие в собор отдали свои души Богу. Так Батый разорил город Владимир, </a:t>
            </a:r>
            <a:r>
              <a:rPr lang="ru-RU" dirty="0" err="1">
                <a:latin typeface="Times New Roman"/>
                <a:ea typeface="Calibri"/>
                <a:cs typeface="Times New Roman"/>
              </a:rPr>
              <a:t>попленил</a:t>
            </a:r>
            <a:r>
              <a:rPr lang="ru-RU" dirty="0">
                <a:latin typeface="Times New Roman"/>
                <a:ea typeface="Calibri"/>
                <a:cs typeface="Times New Roman"/>
              </a:rPr>
              <a:t> города суздальские и пришёл , а в нём был молодой князь, именем Василий... Жители города же совещались и решили не сдаваться Батыю, сказав: „Хотя наш князь и молод, положим жизнь за него, и здесь примем славу этого мира и там небесные венцы от Бога получим". Монголы же бились около города, желая захватить его, разбили стену у города и взошли на вал. Жители города же на ножах резались с ними и постановили выйти на полки татарские, и вышли из города, и порубили их стенобитные орудия, напали на полки их, убили у монголов четыре тысячи и сами были перебиты. С тех пор монголы называют этот город злой</a:t>
            </a:r>
            <a:r>
              <a:rPr lang="ru-RU" dirty="0" smtClean="0">
                <a:latin typeface="Times New Roman"/>
                <a:ea typeface="Calibri"/>
                <a:cs typeface="Times New Roman"/>
              </a:rPr>
              <a:t>».</a:t>
            </a:r>
          </a:p>
          <a:p>
            <a:pPr marL="0" indent="0" algn="just">
              <a:lnSpc>
                <a:spcPct val="115000"/>
              </a:lnSpc>
              <a:spcAft>
                <a:spcPts val="0"/>
              </a:spcAft>
              <a:buNone/>
            </a:pPr>
            <a:endParaRPr lang="ru-RU" sz="2800" dirty="0">
              <a:ea typeface="Calibri"/>
              <a:cs typeface="Times New Roman"/>
            </a:endParaRPr>
          </a:p>
          <a:p>
            <a:pPr algn="just">
              <a:lnSpc>
                <a:spcPct val="115000"/>
              </a:lnSpc>
              <a:spcAft>
                <a:spcPts val="0"/>
              </a:spcAft>
            </a:pPr>
            <a:r>
              <a:rPr lang="ru-RU" dirty="0">
                <a:latin typeface="Times New Roman"/>
                <a:ea typeface="Calibri"/>
                <a:cs typeface="Times New Roman"/>
              </a:rPr>
              <a:t>12. Укажите десятилетие, когда произошли описываемые в отрывке события. </a:t>
            </a:r>
            <a:r>
              <a:rPr lang="ru-RU" dirty="0" smtClean="0">
                <a:latin typeface="Times New Roman"/>
                <a:ea typeface="Calibri"/>
                <a:cs typeface="Times New Roman"/>
              </a:rPr>
              <a:t>Укажите название </a:t>
            </a:r>
            <a:r>
              <a:rPr lang="ru-RU" dirty="0">
                <a:latin typeface="Times New Roman"/>
                <a:ea typeface="Calibri"/>
                <a:cs typeface="Times New Roman"/>
              </a:rPr>
              <a:t>города, пропущенное в тексте. Укажите владимирского князя, в </a:t>
            </a:r>
            <a:r>
              <a:rPr lang="ru-RU" dirty="0" smtClean="0">
                <a:latin typeface="Times New Roman"/>
                <a:ea typeface="Calibri"/>
                <a:cs typeface="Times New Roman"/>
              </a:rPr>
              <a:t>правление которого </a:t>
            </a:r>
            <a:r>
              <a:rPr lang="ru-RU" dirty="0">
                <a:latin typeface="Times New Roman"/>
                <a:ea typeface="Calibri"/>
                <a:cs typeface="Times New Roman"/>
              </a:rPr>
              <a:t>было начато строительство собора, упомянутого в третьем абзаце отрывка</a:t>
            </a:r>
            <a:r>
              <a:rPr lang="ru-RU" dirty="0" smtClean="0">
                <a:latin typeface="Times New Roman"/>
                <a:ea typeface="Calibri"/>
                <a:cs typeface="Times New Roman"/>
              </a:rPr>
              <a:t>.</a:t>
            </a:r>
          </a:p>
          <a:p>
            <a:pPr marL="0" indent="0" algn="just">
              <a:lnSpc>
                <a:spcPct val="115000"/>
              </a:lnSpc>
              <a:spcAft>
                <a:spcPts val="0"/>
              </a:spcAft>
              <a:buNone/>
            </a:pPr>
            <a:endParaRPr lang="ru-RU" sz="2800" dirty="0">
              <a:ea typeface="Calibri"/>
              <a:cs typeface="Times New Roman"/>
            </a:endParaRPr>
          </a:p>
          <a:p>
            <a:pPr algn="just">
              <a:lnSpc>
                <a:spcPct val="115000"/>
              </a:lnSpc>
              <a:spcAft>
                <a:spcPts val="0"/>
              </a:spcAft>
            </a:pPr>
            <a:r>
              <a:rPr lang="ru-RU" dirty="0">
                <a:latin typeface="Times New Roman"/>
                <a:ea typeface="Calibri"/>
                <a:cs typeface="Times New Roman"/>
              </a:rPr>
              <a:t>13. Какой поступок князя Всеволода указывает автор? Как обосновали своё </a:t>
            </a:r>
            <a:r>
              <a:rPr lang="ru-RU" dirty="0" smtClean="0">
                <a:latin typeface="Times New Roman"/>
                <a:ea typeface="Calibri"/>
                <a:cs typeface="Times New Roman"/>
              </a:rPr>
              <a:t>решение не </a:t>
            </a:r>
            <a:r>
              <a:rPr lang="ru-RU" dirty="0">
                <a:latin typeface="Times New Roman"/>
                <a:ea typeface="Calibri"/>
                <a:cs typeface="Times New Roman"/>
              </a:rPr>
              <a:t>сдаваться жители города, название которого пропущено в отрывке? </a:t>
            </a:r>
            <a:r>
              <a:rPr lang="ru-RU" dirty="0" smtClean="0">
                <a:latin typeface="Times New Roman"/>
                <a:ea typeface="Calibri"/>
                <a:cs typeface="Times New Roman"/>
              </a:rPr>
              <a:t>Какую причину </a:t>
            </a:r>
            <a:r>
              <a:rPr lang="ru-RU" dirty="0">
                <a:latin typeface="Times New Roman"/>
                <a:ea typeface="Calibri"/>
                <a:cs typeface="Times New Roman"/>
              </a:rPr>
              <a:t>гибели князя Юрия указывает автор? При ответе избегайте </a:t>
            </a:r>
            <a:r>
              <a:rPr lang="ru-RU" dirty="0" smtClean="0">
                <a:latin typeface="Times New Roman"/>
                <a:ea typeface="Calibri"/>
                <a:cs typeface="Times New Roman"/>
              </a:rPr>
              <a:t>цитирования избыточного </a:t>
            </a:r>
            <a:r>
              <a:rPr lang="ru-RU" dirty="0">
                <a:latin typeface="Times New Roman"/>
                <a:ea typeface="Calibri"/>
                <a:cs typeface="Times New Roman"/>
              </a:rPr>
              <a:t>текста, не содержащего положений, которые должны быть </a:t>
            </a:r>
            <a:r>
              <a:rPr lang="ru-RU" dirty="0" smtClean="0">
                <a:latin typeface="Times New Roman"/>
                <a:ea typeface="Calibri"/>
                <a:cs typeface="Times New Roman"/>
              </a:rPr>
              <a:t>приведены по </a:t>
            </a:r>
            <a:r>
              <a:rPr lang="ru-RU" dirty="0">
                <a:latin typeface="Times New Roman"/>
                <a:ea typeface="Calibri"/>
                <a:cs typeface="Times New Roman"/>
              </a:rPr>
              <a:t>условию задания.</a:t>
            </a:r>
            <a:endParaRPr lang="ru-RU" sz="2800" dirty="0">
              <a:ea typeface="Calibri"/>
              <a:cs typeface="Times New Roman"/>
            </a:endParaRPr>
          </a:p>
          <a:p>
            <a:endParaRPr lang="ru-RU" dirty="0"/>
          </a:p>
        </p:txBody>
      </p:sp>
    </p:spTree>
    <p:extLst>
      <p:ext uri="{BB962C8B-B14F-4D97-AF65-F5344CB8AC3E}">
        <p14:creationId xmlns:p14="http://schemas.microsoft.com/office/powerpoint/2010/main" val="40105440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332656"/>
            <a:ext cx="8229600" cy="6336704"/>
          </a:xfrm>
        </p:spPr>
        <p:txBody>
          <a:bodyPr>
            <a:noAutofit/>
          </a:bodyPr>
          <a:lstStyle/>
          <a:p>
            <a:pPr algn="just">
              <a:lnSpc>
                <a:spcPct val="115000"/>
              </a:lnSpc>
              <a:spcAft>
                <a:spcPts val="0"/>
              </a:spcAft>
            </a:pPr>
            <a:r>
              <a:rPr lang="ru-RU" sz="1200" b="1" dirty="0">
                <a:latin typeface="Times New Roman"/>
                <a:ea typeface="TimesNewRomanPSMT"/>
                <a:cs typeface="Times New Roman"/>
              </a:rPr>
              <a:t>Вар 3</a:t>
            </a:r>
            <a:endParaRPr lang="ru-RU" sz="1200" dirty="0">
              <a:ea typeface="Calibri"/>
              <a:cs typeface="Times New Roman"/>
            </a:endParaRPr>
          </a:p>
          <a:p>
            <a:pPr algn="just">
              <a:lnSpc>
                <a:spcPct val="115000"/>
              </a:lnSpc>
              <a:spcAft>
                <a:spcPts val="0"/>
              </a:spcAft>
            </a:pPr>
            <a:r>
              <a:rPr lang="ru-RU" sz="1200" dirty="0">
                <a:latin typeface="Times New Roman"/>
                <a:ea typeface="TimesNewRomanPSMT"/>
                <a:cs typeface="Times New Roman"/>
              </a:rPr>
              <a:t>19. Используя исторические знания, приведите аргументы в подтверждение </a:t>
            </a:r>
            <a:r>
              <a:rPr lang="ru-RU" sz="1200" dirty="0" smtClean="0">
                <a:latin typeface="Times New Roman"/>
                <a:ea typeface="TimesNewRomanPSMT"/>
                <a:cs typeface="Times New Roman"/>
              </a:rPr>
              <a:t>точки зрения</a:t>
            </a:r>
            <a:r>
              <a:rPr lang="ru-RU" sz="1200" dirty="0">
                <a:latin typeface="Times New Roman"/>
                <a:ea typeface="TimesNewRomanPSMT"/>
                <a:cs typeface="Times New Roman"/>
              </a:rPr>
              <a:t>, что в Древней Греции и в некоторых русских землях в период </a:t>
            </a:r>
            <a:r>
              <a:rPr lang="ru-RU" sz="1200" dirty="0" smtClean="0">
                <a:latin typeface="Times New Roman"/>
                <a:ea typeface="TimesNewRomanPSMT"/>
                <a:cs typeface="Times New Roman"/>
              </a:rPr>
              <a:t>политической раздробленности </a:t>
            </a:r>
            <a:r>
              <a:rPr lang="ru-RU" sz="1200" dirty="0">
                <a:latin typeface="Times New Roman"/>
                <a:ea typeface="TimesNewRomanPSMT"/>
                <a:cs typeface="Times New Roman"/>
              </a:rPr>
              <a:t>Руси народ имел возможность законно участвовать в </a:t>
            </a:r>
            <a:r>
              <a:rPr lang="ru-RU" sz="1200" dirty="0" smtClean="0">
                <a:latin typeface="Times New Roman"/>
                <a:ea typeface="TimesNewRomanPSMT"/>
                <a:cs typeface="Times New Roman"/>
              </a:rPr>
              <a:t>принятии важнейших </a:t>
            </a:r>
            <a:r>
              <a:rPr lang="ru-RU" sz="1200" dirty="0">
                <a:latin typeface="Times New Roman"/>
                <a:ea typeface="TimesNewRomanPSMT"/>
                <a:cs typeface="Times New Roman"/>
              </a:rPr>
              <a:t>политических решений: один аргумент для Древней Греции и один </a:t>
            </a:r>
            <a:r>
              <a:rPr lang="ru-RU" sz="1200" dirty="0" smtClean="0">
                <a:latin typeface="Times New Roman"/>
                <a:ea typeface="TimesNewRomanPSMT"/>
                <a:cs typeface="Times New Roman"/>
              </a:rPr>
              <a:t>для Руси</a:t>
            </a:r>
            <a:r>
              <a:rPr lang="ru-RU" sz="1200" dirty="0">
                <a:latin typeface="Times New Roman"/>
                <a:ea typeface="TimesNewRomanPSMT"/>
                <a:cs typeface="Times New Roman"/>
              </a:rPr>
              <a:t>. При изложении аргументов обязательно используйте исторические факты.</a:t>
            </a:r>
            <a:endParaRPr lang="ru-RU" sz="1200" dirty="0">
              <a:ea typeface="Calibri"/>
              <a:cs typeface="Times New Roman"/>
            </a:endParaRPr>
          </a:p>
          <a:p>
            <a:pPr marL="0" indent="0" algn="just">
              <a:lnSpc>
                <a:spcPct val="115000"/>
              </a:lnSpc>
              <a:spcAft>
                <a:spcPts val="0"/>
              </a:spcAft>
              <a:buNone/>
            </a:pPr>
            <a:r>
              <a:rPr lang="ru-RU" sz="1200" dirty="0">
                <a:latin typeface="Times New Roman"/>
                <a:ea typeface="TimesNewRomanPSMT"/>
                <a:cs typeface="Times New Roman"/>
              </a:rPr>
              <a:t>Ответ запишите в следующем виде.                    </a:t>
            </a:r>
            <a:endParaRPr lang="ru-RU" sz="1200" dirty="0">
              <a:ea typeface="Calibri"/>
              <a:cs typeface="Times New Roman"/>
            </a:endParaRPr>
          </a:p>
          <a:p>
            <a:pPr marL="0" indent="0" algn="just">
              <a:lnSpc>
                <a:spcPct val="115000"/>
              </a:lnSpc>
              <a:spcAft>
                <a:spcPts val="0"/>
              </a:spcAft>
              <a:buNone/>
            </a:pPr>
            <a:r>
              <a:rPr lang="ru-RU" sz="1200" dirty="0">
                <a:latin typeface="Times New Roman"/>
                <a:ea typeface="TimesNewRomanPSMT"/>
                <a:cs typeface="Times New Roman"/>
              </a:rPr>
              <a:t>Аргумент для Древней Греции :</a:t>
            </a:r>
            <a:endParaRPr lang="ru-RU" sz="1200" dirty="0">
              <a:ea typeface="Calibri"/>
              <a:cs typeface="Times New Roman"/>
            </a:endParaRPr>
          </a:p>
          <a:p>
            <a:pPr marL="0" indent="0" algn="just">
              <a:lnSpc>
                <a:spcPct val="115000"/>
              </a:lnSpc>
              <a:spcAft>
                <a:spcPts val="0"/>
              </a:spcAft>
              <a:buNone/>
            </a:pPr>
            <a:r>
              <a:rPr lang="ru-RU" sz="1200" dirty="0">
                <a:latin typeface="Times New Roman"/>
                <a:ea typeface="TimesNewRomanPSMT"/>
                <a:cs typeface="Times New Roman"/>
              </a:rPr>
              <a:t>Аргумент для Руси</a:t>
            </a:r>
            <a:r>
              <a:rPr lang="ru-RU" sz="1200" dirty="0" smtClean="0">
                <a:latin typeface="Times New Roman"/>
                <a:ea typeface="TimesNewRomanPSMT"/>
                <a:cs typeface="Times New Roman"/>
              </a:rPr>
              <a:t>:</a:t>
            </a:r>
          </a:p>
          <a:p>
            <a:pPr algn="just">
              <a:lnSpc>
                <a:spcPct val="115000"/>
              </a:lnSpc>
              <a:spcAft>
                <a:spcPts val="0"/>
              </a:spcAft>
            </a:pPr>
            <a:r>
              <a:rPr lang="ru-RU" sz="1200" b="1" dirty="0">
                <a:latin typeface="Times New Roman"/>
                <a:ea typeface="TimesNewRomanPSMT"/>
                <a:cs typeface="Times New Roman"/>
              </a:rPr>
              <a:t>Вар 4</a:t>
            </a:r>
            <a:endParaRPr lang="ru-RU" sz="1200" dirty="0">
              <a:ea typeface="Calibri"/>
              <a:cs typeface="Times New Roman"/>
            </a:endParaRPr>
          </a:p>
          <a:p>
            <a:pPr algn="just">
              <a:lnSpc>
                <a:spcPct val="115000"/>
              </a:lnSpc>
              <a:spcAft>
                <a:spcPts val="0"/>
              </a:spcAft>
            </a:pPr>
            <a:r>
              <a:rPr lang="ru-RU" sz="1200" dirty="0">
                <a:latin typeface="Times New Roman"/>
                <a:ea typeface="TimesNewRomanPSMT"/>
                <a:cs typeface="Times New Roman"/>
              </a:rPr>
              <a:t>19.</a:t>
            </a:r>
            <a:r>
              <a:rPr lang="ru-RU" sz="1200" dirty="0">
                <a:latin typeface="Times New Roman"/>
                <a:ea typeface="Calibri"/>
                <a:cs typeface="Times New Roman"/>
              </a:rPr>
              <a:t> </a:t>
            </a:r>
            <a:r>
              <a:rPr lang="ru-RU" sz="1200" dirty="0">
                <a:latin typeface="Times New Roman"/>
                <a:ea typeface="TimesNewRomanPSMT"/>
                <a:cs typeface="Times New Roman"/>
              </a:rPr>
              <a:t>Н. М. Карамзин называл киевского князя Святослава Игоревича « Александром</a:t>
            </a:r>
            <a:endParaRPr lang="ru-RU" sz="1200" dirty="0">
              <a:ea typeface="Calibri"/>
              <a:cs typeface="Times New Roman"/>
            </a:endParaRPr>
          </a:p>
          <a:p>
            <a:pPr marL="0" indent="0" algn="just">
              <a:lnSpc>
                <a:spcPct val="115000"/>
              </a:lnSpc>
              <a:spcAft>
                <a:spcPts val="0"/>
              </a:spcAft>
              <a:buNone/>
            </a:pPr>
            <a:r>
              <a:rPr lang="ru-RU" sz="1200" dirty="0">
                <a:latin typeface="Times New Roman"/>
                <a:ea typeface="TimesNewRomanPSMT"/>
                <a:cs typeface="Times New Roman"/>
              </a:rPr>
              <a:t>(Македонским) нашей древней истории » . Используя исторические знания , приведите аргументы в подтверждение точки зрения , что и деятельность Александра Македонского, и деятельность Святослава способствовали кардинальному изменению геополитической ситуации в Евразии: один аргумент для Александра Македонского и один для Святослава Игоревича. При изложении аргументов обязательно используйте исторические факты .</a:t>
            </a:r>
            <a:endParaRPr lang="ru-RU" sz="1200" dirty="0">
              <a:ea typeface="Calibri"/>
              <a:cs typeface="Times New Roman"/>
            </a:endParaRPr>
          </a:p>
          <a:p>
            <a:pPr marL="0" indent="0" algn="just">
              <a:lnSpc>
                <a:spcPct val="115000"/>
              </a:lnSpc>
              <a:spcAft>
                <a:spcPts val="0"/>
              </a:spcAft>
              <a:buNone/>
            </a:pPr>
            <a:r>
              <a:rPr lang="ru-RU" sz="1200" dirty="0">
                <a:latin typeface="Times New Roman"/>
                <a:ea typeface="TimesNewRomanPSMT"/>
                <a:cs typeface="Times New Roman"/>
              </a:rPr>
              <a:t>Ответ запишите в следующем виде.</a:t>
            </a:r>
            <a:endParaRPr lang="ru-RU" sz="1200" dirty="0">
              <a:ea typeface="Calibri"/>
              <a:cs typeface="Times New Roman"/>
            </a:endParaRPr>
          </a:p>
          <a:p>
            <a:pPr marL="0" indent="0" algn="just">
              <a:lnSpc>
                <a:spcPct val="115000"/>
              </a:lnSpc>
              <a:spcAft>
                <a:spcPts val="0"/>
              </a:spcAft>
              <a:buNone/>
            </a:pPr>
            <a:r>
              <a:rPr lang="ru-RU" sz="1200" dirty="0">
                <a:latin typeface="Times New Roman"/>
                <a:ea typeface="TimesNewRomanPSMT"/>
                <a:cs typeface="Times New Roman"/>
              </a:rPr>
              <a:t>Аргумент для Александра Македонского :</a:t>
            </a:r>
            <a:endParaRPr lang="ru-RU" sz="1200" dirty="0">
              <a:ea typeface="Calibri"/>
              <a:cs typeface="Times New Roman"/>
            </a:endParaRPr>
          </a:p>
          <a:p>
            <a:pPr marL="0" indent="0">
              <a:buNone/>
            </a:pPr>
            <a:r>
              <a:rPr lang="ru-RU" sz="1200" dirty="0">
                <a:latin typeface="Times New Roman"/>
                <a:ea typeface="TimesNewRomanPSMT"/>
              </a:rPr>
              <a:t>Аргумент для Святослава </a:t>
            </a:r>
            <a:r>
              <a:rPr lang="ru-RU" sz="1200" dirty="0" smtClean="0">
                <a:latin typeface="Times New Roman"/>
                <a:ea typeface="TimesNewRomanPSMT"/>
              </a:rPr>
              <a:t>Игоревича</a:t>
            </a:r>
          </a:p>
          <a:p>
            <a:pPr marL="0" indent="0">
              <a:buNone/>
            </a:pPr>
            <a:r>
              <a:rPr lang="ru-RU" sz="1200" b="1" dirty="0" smtClean="0">
                <a:latin typeface="Times New Roman"/>
                <a:ea typeface="Calibri"/>
                <a:cs typeface="Times New Roman"/>
              </a:rPr>
              <a:t>Вар 11</a:t>
            </a:r>
            <a:endParaRPr lang="ru-RU" sz="1200" b="1" dirty="0">
              <a:ea typeface="Calibri"/>
              <a:cs typeface="Times New Roman"/>
            </a:endParaRPr>
          </a:p>
          <a:p>
            <a:pPr algn="just">
              <a:lnSpc>
                <a:spcPct val="115000"/>
              </a:lnSpc>
              <a:spcAft>
                <a:spcPts val="0"/>
              </a:spcAft>
            </a:pPr>
            <a:r>
              <a:rPr lang="ru-RU" sz="1200" dirty="0">
                <a:latin typeface="Times New Roman"/>
                <a:ea typeface="Calibri"/>
                <a:cs typeface="Times New Roman"/>
              </a:rPr>
              <a:t>19. В VIII-XI вв. Древнерусское государство и страны Европы переживают нападения</a:t>
            </a:r>
            <a:endParaRPr lang="ru-RU" sz="1200" dirty="0">
              <a:ea typeface="Calibri"/>
              <a:cs typeface="Times New Roman"/>
            </a:endParaRPr>
          </a:p>
          <a:p>
            <a:pPr marL="0" indent="0" algn="just">
              <a:lnSpc>
                <a:spcPct val="115000"/>
              </a:lnSpc>
              <a:spcAft>
                <a:spcPts val="0"/>
              </a:spcAft>
              <a:buNone/>
            </a:pPr>
            <a:r>
              <a:rPr lang="ru-RU" sz="1200" dirty="0">
                <a:latin typeface="Times New Roman"/>
                <a:ea typeface="Calibri"/>
                <a:cs typeface="Times New Roman"/>
              </a:rPr>
              <a:t>многочисленных кочевых народов. Используя исторические знания, приведите аргументы в подтверждение точки зрения, что противостояние кочевникам имело важные внешнеполитические последствия для Древнерусского государства и европейских стран в указанный период: один аргумент для Древнерусского государства и один для любой европейской страны. При изложении аргументов обязательно используйте исторические факты. Ответ запишите в следующем виде.</a:t>
            </a:r>
            <a:endParaRPr lang="ru-RU" sz="1200" dirty="0">
              <a:ea typeface="Calibri"/>
              <a:cs typeface="Times New Roman"/>
            </a:endParaRPr>
          </a:p>
          <a:p>
            <a:pPr algn="just">
              <a:lnSpc>
                <a:spcPct val="115000"/>
              </a:lnSpc>
              <a:spcAft>
                <a:spcPts val="0"/>
              </a:spcAft>
            </a:pPr>
            <a:r>
              <a:rPr lang="ru-RU" sz="1200" dirty="0">
                <a:latin typeface="Times New Roman"/>
                <a:ea typeface="Calibri"/>
                <a:cs typeface="Times New Roman"/>
              </a:rPr>
              <a:t>Аргумент для Древнерусского государства:</a:t>
            </a:r>
            <a:endParaRPr lang="ru-RU" sz="1200" dirty="0">
              <a:ea typeface="Calibri"/>
              <a:cs typeface="Times New Roman"/>
            </a:endParaRPr>
          </a:p>
          <a:p>
            <a:pPr algn="just">
              <a:lnSpc>
                <a:spcPct val="115000"/>
              </a:lnSpc>
              <a:spcAft>
                <a:spcPts val="0"/>
              </a:spcAft>
            </a:pPr>
            <a:r>
              <a:rPr lang="ru-RU" sz="1200" dirty="0">
                <a:latin typeface="Times New Roman"/>
                <a:ea typeface="Calibri"/>
                <a:cs typeface="Times New Roman"/>
              </a:rPr>
              <a:t>Аргумент для европейской страны:</a:t>
            </a:r>
            <a:endParaRPr lang="ru-RU" sz="1200" dirty="0">
              <a:ea typeface="Calibri"/>
              <a:cs typeface="Times New Roman"/>
            </a:endParaRPr>
          </a:p>
          <a:p>
            <a:endParaRPr lang="ru-RU" sz="1200" dirty="0"/>
          </a:p>
        </p:txBody>
      </p:sp>
    </p:spTree>
    <p:extLst>
      <p:ext uri="{BB962C8B-B14F-4D97-AF65-F5344CB8AC3E}">
        <p14:creationId xmlns:p14="http://schemas.microsoft.com/office/powerpoint/2010/main" val="425770192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260648"/>
            <a:ext cx="8229600" cy="6192688"/>
          </a:xfrm>
        </p:spPr>
        <p:txBody>
          <a:bodyPr>
            <a:normAutofit fontScale="85000" lnSpcReduction="20000"/>
          </a:bodyPr>
          <a:lstStyle/>
          <a:p>
            <a:r>
              <a:rPr lang="ru-RU" sz="1700" b="1" dirty="0" smtClean="0"/>
              <a:t>Вар 12.</a:t>
            </a:r>
          </a:p>
          <a:p>
            <a:pPr algn="just">
              <a:lnSpc>
                <a:spcPct val="115000"/>
              </a:lnSpc>
              <a:spcAft>
                <a:spcPts val="0"/>
              </a:spcAft>
            </a:pPr>
            <a:r>
              <a:rPr lang="ru-RU" sz="1700" dirty="0">
                <a:latin typeface="Times New Roman"/>
                <a:ea typeface="Calibri"/>
                <a:cs typeface="Times New Roman"/>
              </a:rPr>
              <a:t>19. В VIII-XI вв. древнерусские князья и правители европейских государств проводили активную внешнюю политику. Используя исторические знания , приведите аргументы в подтверждение точки зрения , что внешняя политика правителей Руси и европейских государств в указанный период оказала влияние на внутриполитическое развитие: один аргумент для Руси и один для любого европейского государства. При изложении аргументов обязательно используйте исторические факты.</a:t>
            </a:r>
            <a:endParaRPr lang="ru-RU" sz="1700" dirty="0">
              <a:ea typeface="Calibri"/>
              <a:cs typeface="Times New Roman"/>
            </a:endParaRPr>
          </a:p>
          <a:p>
            <a:pPr algn="just">
              <a:lnSpc>
                <a:spcPct val="115000"/>
              </a:lnSpc>
              <a:spcAft>
                <a:spcPts val="0"/>
              </a:spcAft>
            </a:pPr>
            <a:r>
              <a:rPr lang="ru-RU" sz="1700" dirty="0">
                <a:latin typeface="Times New Roman"/>
                <a:ea typeface="Calibri"/>
                <a:cs typeface="Times New Roman"/>
              </a:rPr>
              <a:t>Ответ запишите в следующем виде.</a:t>
            </a:r>
            <a:endParaRPr lang="ru-RU" sz="1700" dirty="0">
              <a:ea typeface="Calibri"/>
              <a:cs typeface="Times New Roman"/>
            </a:endParaRPr>
          </a:p>
          <a:p>
            <a:pPr algn="just">
              <a:lnSpc>
                <a:spcPct val="115000"/>
              </a:lnSpc>
              <a:spcAft>
                <a:spcPts val="0"/>
              </a:spcAft>
            </a:pPr>
            <a:r>
              <a:rPr lang="ru-RU" sz="1700" dirty="0">
                <a:latin typeface="Times New Roman"/>
                <a:ea typeface="Calibri"/>
                <a:cs typeface="Times New Roman"/>
              </a:rPr>
              <a:t>Аргумент для Руси:</a:t>
            </a:r>
            <a:endParaRPr lang="ru-RU" sz="1700" dirty="0">
              <a:ea typeface="Calibri"/>
              <a:cs typeface="Times New Roman"/>
            </a:endParaRPr>
          </a:p>
          <a:p>
            <a:pPr algn="just">
              <a:lnSpc>
                <a:spcPct val="115000"/>
              </a:lnSpc>
              <a:spcAft>
                <a:spcPts val="0"/>
              </a:spcAft>
            </a:pPr>
            <a:r>
              <a:rPr lang="ru-RU" sz="1700" dirty="0">
                <a:latin typeface="Times New Roman"/>
                <a:ea typeface="Calibri"/>
                <a:cs typeface="Times New Roman"/>
              </a:rPr>
              <a:t>Аргумент для европейского </a:t>
            </a:r>
            <a:r>
              <a:rPr lang="ru-RU" sz="1700" dirty="0" smtClean="0">
                <a:latin typeface="Times New Roman"/>
                <a:ea typeface="Calibri"/>
                <a:cs typeface="Times New Roman"/>
              </a:rPr>
              <a:t>государства</a:t>
            </a:r>
          </a:p>
          <a:p>
            <a:pPr algn="just">
              <a:lnSpc>
                <a:spcPct val="115000"/>
              </a:lnSpc>
              <a:spcAft>
                <a:spcPts val="0"/>
              </a:spcAft>
            </a:pPr>
            <a:r>
              <a:rPr lang="ru-RU" sz="1700" b="1" dirty="0" smtClean="0">
                <a:latin typeface="Times New Roman"/>
                <a:ea typeface="Calibri"/>
                <a:cs typeface="Times New Roman"/>
              </a:rPr>
              <a:t>Вар </a:t>
            </a:r>
            <a:r>
              <a:rPr lang="ru-RU" sz="1700" b="1" dirty="0">
                <a:latin typeface="Times New Roman"/>
                <a:ea typeface="Calibri"/>
                <a:cs typeface="Times New Roman"/>
              </a:rPr>
              <a:t>13.</a:t>
            </a:r>
            <a:endParaRPr lang="ru-RU" sz="1700" dirty="0">
              <a:ea typeface="Calibri"/>
              <a:cs typeface="Times New Roman"/>
            </a:endParaRPr>
          </a:p>
          <a:p>
            <a:pPr algn="just">
              <a:lnSpc>
                <a:spcPct val="115000"/>
              </a:lnSpc>
              <a:spcAft>
                <a:spcPts val="0"/>
              </a:spcAft>
            </a:pPr>
            <a:r>
              <a:rPr lang="ru-RU" sz="1700" dirty="0">
                <a:latin typeface="Times New Roman"/>
                <a:ea typeface="Calibri"/>
                <a:cs typeface="Times New Roman"/>
              </a:rPr>
              <a:t>19. В XV в. на Руси и в Англии обострились междоусобные войны. Используя исторические знания, </a:t>
            </a:r>
            <a:r>
              <a:rPr lang="ru-RU" sz="1700" dirty="0" smtClean="0">
                <a:latin typeface="Times New Roman"/>
                <a:ea typeface="Calibri"/>
                <a:cs typeface="Times New Roman"/>
              </a:rPr>
              <a:t>приведите аргументы </a:t>
            </a:r>
            <a:r>
              <a:rPr lang="ru-RU" sz="1700" dirty="0">
                <a:latin typeface="Times New Roman"/>
                <a:ea typeface="Calibri"/>
                <a:cs typeface="Times New Roman"/>
              </a:rPr>
              <a:t>в подтверждение точки зрения , </a:t>
            </a:r>
            <a:r>
              <a:rPr lang="ru-RU" sz="1700" dirty="0" smtClean="0">
                <a:latin typeface="Times New Roman"/>
                <a:ea typeface="Calibri"/>
                <a:cs typeface="Times New Roman"/>
              </a:rPr>
              <a:t>что борьба </a:t>
            </a:r>
            <a:r>
              <a:rPr lang="ru-RU" sz="1700" dirty="0">
                <a:latin typeface="Times New Roman"/>
                <a:ea typeface="Calibri"/>
                <a:cs typeface="Times New Roman"/>
              </a:rPr>
              <a:t>за власть на Руси и в Англии в XV в. повлияла на внутриполитическое развитие: один аргумент для Руси и один для Англии. При изложении аргументов обязательно используйте исторические факты. Ответ запишите в следующем виде.</a:t>
            </a:r>
            <a:endParaRPr lang="ru-RU" sz="1700" dirty="0">
              <a:ea typeface="Calibri"/>
              <a:cs typeface="Times New Roman"/>
            </a:endParaRPr>
          </a:p>
          <a:p>
            <a:pPr algn="just">
              <a:lnSpc>
                <a:spcPct val="115000"/>
              </a:lnSpc>
              <a:spcAft>
                <a:spcPts val="0"/>
              </a:spcAft>
            </a:pPr>
            <a:r>
              <a:rPr lang="ru-RU" sz="1700" dirty="0">
                <a:latin typeface="Times New Roman"/>
                <a:ea typeface="Calibri"/>
                <a:cs typeface="Times New Roman"/>
              </a:rPr>
              <a:t>Аргумент для Руси:</a:t>
            </a:r>
            <a:endParaRPr lang="ru-RU" sz="1700" dirty="0">
              <a:ea typeface="Calibri"/>
              <a:cs typeface="Times New Roman"/>
            </a:endParaRPr>
          </a:p>
          <a:p>
            <a:pPr algn="just">
              <a:lnSpc>
                <a:spcPct val="115000"/>
              </a:lnSpc>
              <a:spcAft>
                <a:spcPts val="0"/>
              </a:spcAft>
            </a:pPr>
            <a:r>
              <a:rPr lang="ru-RU" sz="1700" dirty="0">
                <a:latin typeface="Times New Roman"/>
                <a:ea typeface="Calibri"/>
                <a:cs typeface="Times New Roman"/>
              </a:rPr>
              <a:t>Аргумент для </a:t>
            </a:r>
            <a:r>
              <a:rPr lang="ru-RU" sz="1700" dirty="0" smtClean="0">
                <a:latin typeface="Times New Roman"/>
                <a:ea typeface="Calibri"/>
                <a:cs typeface="Times New Roman"/>
              </a:rPr>
              <a:t>Англии</a:t>
            </a:r>
          </a:p>
          <a:p>
            <a:pPr algn="just">
              <a:lnSpc>
                <a:spcPct val="115000"/>
              </a:lnSpc>
              <a:spcAft>
                <a:spcPts val="0"/>
              </a:spcAft>
            </a:pPr>
            <a:r>
              <a:rPr lang="ru-RU" sz="1700" b="1" dirty="0" smtClean="0">
                <a:latin typeface="Times New Roman"/>
                <a:ea typeface="Calibri"/>
                <a:cs typeface="Times New Roman"/>
              </a:rPr>
              <a:t>Вар </a:t>
            </a:r>
            <a:r>
              <a:rPr lang="ru-RU" sz="1700" b="1" dirty="0">
                <a:latin typeface="Times New Roman"/>
                <a:ea typeface="Calibri"/>
                <a:cs typeface="Times New Roman"/>
              </a:rPr>
              <a:t>15. </a:t>
            </a:r>
            <a:endParaRPr lang="ru-RU" sz="1700" b="1" dirty="0" smtClean="0">
              <a:latin typeface="Times New Roman"/>
              <a:ea typeface="Calibri"/>
              <a:cs typeface="Times New Roman"/>
            </a:endParaRPr>
          </a:p>
          <a:p>
            <a:pPr algn="just">
              <a:lnSpc>
                <a:spcPct val="115000"/>
              </a:lnSpc>
              <a:spcAft>
                <a:spcPts val="0"/>
              </a:spcAft>
            </a:pPr>
            <a:r>
              <a:rPr lang="ru-RU" sz="1700" dirty="0" smtClean="0">
                <a:latin typeface="Times New Roman"/>
                <a:ea typeface="Calibri"/>
                <a:cs typeface="Times New Roman"/>
              </a:rPr>
              <a:t>19</a:t>
            </a:r>
            <a:r>
              <a:rPr lang="ru-RU" sz="1700" dirty="0">
                <a:latin typeface="Times New Roman"/>
                <a:ea typeface="Calibri"/>
                <a:cs typeface="Times New Roman"/>
              </a:rPr>
              <a:t>. Используя исторические знания , приведите аргументы в подтверждение </a:t>
            </a:r>
            <a:r>
              <a:rPr lang="ru-RU" sz="1700" dirty="0" smtClean="0">
                <a:latin typeface="Times New Roman"/>
                <a:ea typeface="Calibri"/>
                <a:cs typeface="Times New Roman"/>
              </a:rPr>
              <a:t>точки зрения </a:t>
            </a:r>
            <a:r>
              <a:rPr lang="ru-RU" sz="1700" dirty="0">
                <a:latin typeface="Times New Roman"/>
                <a:ea typeface="Calibri"/>
                <a:cs typeface="Times New Roman"/>
              </a:rPr>
              <a:t>, что изменения в социальном строе общества в XIII-XVI вв. в ряде европейских стран и в России привели к изменениям в государственном управлении: один аргумент для России и один для любой европейской страны. При изложении аргументов обязательно используйте исторические факты. Ответ запишите в следующем виде.</a:t>
            </a:r>
            <a:endParaRPr lang="ru-RU" sz="1700" dirty="0">
              <a:ea typeface="Calibri"/>
              <a:cs typeface="Times New Roman"/>
            </a:endParaRPr>
          </a:p>
          <a:p>
            <a:pPr algn="just">
              <a:lnSpc>
                <a:spcPct val="115000"/>
              </a:lnSpc>
              <a:spcAft>
                <a:spcPts val="0"/>
              </a:spcAft>
            </a:pPr>
            <a:r>
              <a:rPr lang="ru-RU" sz="1700" dirty="0">
                <a:latin typeface="Times New Roman"/>
                <a:ea typeface="Calibri"/>
                <a:cs typeface="Times New Roman"/>
              </a:rPr>
              <a:t>Аргумент для России:</a:t>
            </a:r>
            <a:endParaRPr lang="ru-RU" sz="1700" dirty="0">
              <a:ea typeface="Calibri"/>
              <a:cs typeface="Times New Roman"/>
            </a:endParaRPr>
          </a:p>
          <a:p>
            <a:pPr algn="just">
              <a:lnSpc>
                <a:spcPct val="115000"/>
              </a:lnSpc>
              <a:spcAft>
                <a:spcPts val="0"/>
              </a:spcAft>
            </a:pPr>
            <a:r>
              <a:rPr lang="ru-RU" sz="1700" dirty="0">
                <a:latin typeface="Times New Roman"/>
                <a:ea typeface="Calibri"/>
                <a:cs typeface="Times New Roman"/>
              </a:rPr>
              <a:t>Аргумент для европейской страны:</a:t>
            </a:r>
            <a:endParaRPr lang="ru-RU" sz="1700" dirty="0">
              <a:ea typeface="Calibri"/>
              <a:cs typeface="Times New Roman"/>
            </a:endParaRPr>
          </a:p>
          <a:p>
            <a:endParaRPr lang="ru-RU" dirty="0"/>
          </a:p>
        </p:txBody>
      </p:sp>
    </p:spTree>
    <p:extLst>
      <p:ext uri="{BB962C8B-B14F-4D97-AF65-F5344CB8AC3E}">
        <p14:creationId xmlns:p14="http://schemas.microsoft.com/office/powerpoint/2010/main" val="385744743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260648"/>
            <a:ext cx="8229600" cy="6336704"/>
          </a:xfrm>
        </p:spPr>
        <p:txBody>
          <a:bodyPr>
            <a:normAutofit fontScale="85000" lnSpcReduction="10000"/>
          </a:bodyPr>
          <a:lstStyle/>
          <a:p>
            <a:r>
              <a:rPr lang="ru-RU" sz="1400" dirty="0" smtClean="0"/>
              <a:t>Вар 18.</a:t>
            </a:r>
          </a:p>
          <a:p>
            <a:pPr algn="just">
              <a:lnSpc>
                <a:spcPct val="115000"/>
              </a:lnSpc>
              <a:spcAft>
                <a:spcPts val="0"/>
              </a:spcAft>
            </a:pPr>
            <a:r>
              <a:rPr lang="ru-RU" sz="1400" dirty="0">
                <a:latin typeface="Times New Roman"/>
                <a:ea typeface="Calibri"/>
                <a:cs typeface="Times New Roman"/>
              </a:rPr>
              <a:t>19. Используя исторические знания, приведите аргументы в подтверждение </a:t>
            </a:r>
            <a:r>
              <a:rPr lang="ru-RU" sz="1400" dirty="0" smtClean="0">
                <a:latin typeface="Times New Roman"/>
                <a:ea typeface="Calibri"/>
                <a:cs typeface="Times New Roman"/>
              </a:rPr>
              <a:t>точки зрения</a:t>
            </a:r>
            <a:r>
              <a:rPr lang="ru-RU" sz="1400" dirty="0">
                <a:latin typeface="Times New Roman"/>
                <a:ea typeface="Calibri"/>
                <a:cs typeface="Times New Roman"/>
              </a:rPr>
              <a:t>, что внешняя политика Англии в XIV-XV вв. и внешняя политика </a:t>
            </a:r>
            <a:r>
              <a:rPr lang="ru-RU" sz="1400" dirty="0" smtClean="0">
                <a:latin typeface="Times New Roman"/>
                <a:ea typeface="Calibri"/>
                <a:cs typeface="Times New Roman"/>
              </a:rPr>
              <a:t>России в </a:t>
            </a:r>
            <a:r>
              <a:rPr lang="ru-RU" sz="1400" dirty="0">
                <a:latin typeface="Times New Roman"/>
                <a:ea typeface="Calibri"/>
                <a:cs typeface="Times New Roman"/>
              </a:rPr>
              <a:t>XVI в. имела важные внутриполитические последствия для названных стран: </a:t>
            </a:r>
            <a:r>
              <a:rPr lang="ru-RU" sz="1400" dirty="0" smtClean="0">
                <a:latin typeface="Times New Roman"/>
                <a:ea typeface="Calibri"/>
                <a:cs typeface="Times New Roman"/>
              </a:rPr>
              <a:t>один аргумент </a:t>
            </a:r>
            <a:r>
              <a:rPr lang="ru-RU" sz="1400" dirty="0">
                <a:latin typeface="Times New Roman"/>
                <a:ea typeface="Calibri"/>
                <a:cs typeface="Times New Roman"/>
              </a:rPr>
              <a:t>для России и один для Англии . При изложении аргументов </a:t>
            </a:r>
            <a:r>
              <a:rPr lang="ru-RU" sz="1400" dirty="0" smtClean="0">
                <a:latin typeface="Times New Roman"/>
                <a:ea typeface="Calibri"/>
                <a:cs typeface="Times New Roman"/>
              </a:rPr>
              <a:t>обязательно используйте </a:t>
            </a:r>
            <a:r>
              <a:rPr lang="ru-RU" sz="1400" dirty="0">
                <a:latin typeface="Times New Roman"/>
                <a:ea typeface="Calibri"/>
                <a:cs typeface="Times New Roman"/>
              </a:rPr>
              <a:t>исторические факты.</a:t>
            </a:r>
            <a:endParaRPr lang="ru-RU" sz="1400" dirty="0">
              <a:ea typeface="Calibri"/>
              <a:cs typeface="Times New Roman"/>
            </a:endParaRPr>
          </a:p>
          <a:p>
            <a:pPr marL="0" indent="0" algn="just">
              <a:lnSpc>
                <a:spcPct val="115000"/>
              </a:lnSpc>
              <a:spcAft>
                <a:spcPts val="0"/>
              </a:spcAft>
              <a:buNone/>
            </a:pPr>
            <a:r>
              <a:rPr lang="ru-RU" sz="1400" dirty="0">
                <a:latin typeface="Times New Roman"/>
                <a:ea typeface="Calibri"/>
                <a:cs typeface="Times New Roman"/>
              </a:rPr>
              <a:t>Ответ запишите в следующем виде.</a:t>
            </a:r>
            <a:endParaRPr lang="ru-RU" sz="1400" dirty="0">
              <a:ea typeface="Calibri"/>
              <a:cs typeface="Times New Roman"/>
            </a:endParaRPr>
          </a:p>
          <a:p>
            <a:pPr algn="just">
              <a:lnSpc>
                <a:spcPct val="115000"/>
              </a:lnSpc>
              <a:spcAft>
                <a:spcPts val="0"/>
              </a:spcAft>
            </a:pPr>
            <a:r>
              <a:rPr lang="ru-RU" sz="1400" dirty="0">
                <a:latin typeface="Times New Roman"/>
                <a:ea typeface="Calibri"/>
                <a:cs typeface="Times New Roman"/>
              </a:rPr>
              <a:t>Аргумент для России:</a:t>
            </a:r>
            <a:endParaRPr lang="ru-RU" sz="1400" dirty="0">
              <a:ea typeface="Calibri"/>
              <a:cs typeface="Times New Roman"/>
            </a:endParaRPr>
          </a:p>
          <a:p>
            <a:pPr algn="just">
              <a:lnSpc>
                <a:spcPct val="115000"/>
              </a:lnSpc>
              <a:spcAft>
                <a:spcPts val="0"/>
              </a:spcAft>
            </a:pPr>
            <a:r>
              <a:rPr lang="ru-RU" sz="1400" dirty="0">
                <a:latin typeface="Times New Roman"/>
                <a:ea typeface="Calibri"/>
                <a:cs typeface="Times New Roman"/>
              </a:rPr>
              <a:t>Аргумент для Англии</a:t>
            </a:r>
            <a:r>
              <a:rPr lang="ru-RU" sz="1400" dirty="0" smtClean="0">
                <a:latin typeface="Times New Roman"/>
                <a:ea typeface="Calibri"/>
                <a:cs typeface="Times New Roman"/>
              </a:rPr>
              <a:t>:</a:t>
            </a:r>
          </a:p>
          <a:p>
            <a:pPr algn="just">
              <a:lnSpc>
                <a:spcPct val="115000"/>
              </a:lnSpc>
              <a:spcAft>
                <a:spcPts val="0"/>
              </a:spcAft>
            </a:pPr>
            <a:r>
              <a:rPr lang="ru-RU" sz="1400" b="1" dirty="0" smtClean="0">
                <a:latin typeface="Times New Roman"/>
                <a:ea typeface="Calibri"/>
                <a:cs typeface="Times New Roman"/>
              </a:rPr>
              <a:t>Вар  </a:t>
            </a:r>
            <a:r>
              <a:rPr lang="ru-RU" sz="1400" b="1" dirty="0">
                <a:latin typeface="Times New Roman"/>
                <a:ea typeface="Calibri"/>
                <a:cs typeface="Times New Roman"/>
              </a:rPr>
              <a:t>20</a:t>
            </a:r>
            <a:endParaRPr lang="ru-RU" sz="1200" dirty="0">
              <a:ea typeface="Calibri"/>
              <a:cs typeface="Times New Roman"/>
            </a:endParaRPr>
          </a:p>
          <a:p>
            <a:pPr algn="just">
              <a:lnSpc>
                <a:spcPct val="115000"/>
              </a:lnSpc>
              <a:spcAft>
                <a:spcPts val="0"/>
              </a:spcAft>
            </a:pPr>
            <a:r>
              <a:rPr lang="ru-RU" sz="1400" dirty="0">
                <a:latin typeface="Times New Roman"/>
                <a:ea typeface="Calibri"/>
                <a:cs typeface="Times New Roman"/>
              </a:rPr>
              <a:t>19. В Средние века христианская церковь оказывала существенное влияние на политическое развитие Русского государства и европейских стран. Используя исторические знания , приведите аргументы в подтверждение точки </a:t>
            </a:r>
            <a:r>
              <a:rPr lang="ru-RU" sz="1400" dirty="0" smtClean="0">
                <a:latin typeface="Times New Roman"/>
                <a:ea typeface="Calibri"/>
                <a:cs typeface="Times New Roman"/>
              </a:rPr>
              <a:t>зрения, что </a:t>
            </a:r>
            <a:r>
              <a:rPr lang="ru-RU" sz="1400" dirty="0">
                <a:latin typeface="Times New Roman"/>
                <a:ea typeface="Calibri"/>
                <a:cs typeface="Times New Roman"/>
              </a:rPr>
              <a:t>христианская церковь оказала влияние на политическое развитие </a:t>
            </a:r>
            <a:r>
              <a:rPr lang="ru-RU" sz="1400" dirty="0" smtClean="0">
                <a:latin typeface="Times New Roman"/>
                <a:ea typeface="Calibri"/>
                <a:cs typeface="Times New Roman"/>
              </a:rPr>
              <a:t>Русского государства </a:t>
            </a:r>
            <a:r>
              <a:rPr lang="ru-RU" sz="1400" dirty="0">
                <a:latin typeface="Times New Roman"/>
                <a:ea typeface="Calibri"/>
                <a:cs typeface="Times New Roman"/>
              </a:rPr>
              <a:t>и Европы в XI-XIV вв.: один аргумент для Русского государства и </a:t>
            </a:r>
            <a:r>
              <a:rPr lang="ru-RU" sz="1400" dirty="0" smtClean="0">
                <a:latin typeface="Times New Roman"/>
                <a:ea typeface="Calibri"/>
                <a:cs typeface="Times New Roman"/>
              </a:rPr>
              <a:t>один для </a:t>
            </a:r>
            <a:r>
              <a:rPr lang="ru-RU" sz="1400" dirty="0">
                <a:latin typeface="Times New Roman"/>
                <a:ea typeface="Calibri"/>
                <a:cs typeface="Times New Roman"/>
              </a:rPr>
              <a:t>Европы . При изложении аргументов обязательно используйте исторические</a:t>
            </a:r>
            <a:endParaRPr lang="ru-RU" sz="1200" dirty="0">
              <a:ea typeface="Calibri"/>
              <a:cs typeface="Times New Roman"/>
            </a:endParaRPr>
          </a:p>
          <a:p>
            <a:pPr marL="0" indent="0" algn="just">
              <a:lnSpc>
                <a:spcPct val="115000"/>
              </a:lnSpc>
              <a:spcAft>
                <a:spcPts val="0"/>
              </a:spcAft>
              <a:buNone/>
            </a:pPr>
            <a:r>
              <a:rPr lang="ru-RU" sz="1400" dirty="0">
                <a:latin typeface="Times New Roman"/>
                <a:ea typeface="Calibri"/>
                <a:cs typeface="Times New Roman"/>
              </a:rPr>
              <a:t>факты. Ответ запишите в следующем виде.</a:t>
            </a:r>
            <a:endParaRPr lang="ru-RU" sz="1200" dirty="0">
              <a:ea typeface="Calibri"/>
              <a:cs typeface="Times New Roman"/>
            </a:endParaRPr>
          </a:p>
          <a:p>
            <a:pPr algn="just">
              <a:lnSpc>
                <a:spcPct val="115000"/>
              </a:lnSpc>
              <a:spcAft>
                <a:spcPts val="0"/>
              </a:spcAft>
            </a:pPr>
            <a:r>
              <a:rPr lang="ru-RU" sz="1400" dirty="0">
                <a:latin typeface="Times New Roman"/>
                <a:ea typeface="Calibri"/>
                <a:cs typeface="Times New Roman"/>
              </a:rPr>
              <a:t>Аргумент для Русского государства:</a:t>
            </a:r>
            <a:endParaRPr lang="ru-RU" sz="1200" dirty="0">
              <a:ea typeface="Calibri"/>
              <a:cs typeface="Times New Roman"/>
            </a:endParaRPr>
          </a:p>
          <a:p>
            <a:pPr algn="just">
              <a:lnSpc>
                <a:spcPct val="115000"/>
              </a:lnSpc>
              <a:spcAft>
                <a:spcPts val="0"/>
              </a:spcAft>
            </a:pPr>
            <a:r>
              <a:rPr lang="ru-RU" sz="1400" dirty="0">
                <a:latin typeface="Times New Roman"/>
                <a:ea typeface="Calibri"/>
                <a:cs typeface="Times New Roman"/>
              </a:rPr>
              <a:t>Аргумент для Европы</a:t>
            </a:r>
            <a:r>
              <a:rPr lang="ru-RU" sz="1400" dirty="0" smtClean="0">
                <a:latin typeface="Times New Roman"/>
                <a:ea typeface="Calibri"/>
                <a:cs typeface="Times New Roman"/>
              </a:rPr>
              <a:t>:</a:t>
            </a:r>
          </a:p>
          <a:p>
            <a:pPr algn="just">
              <a:lnSpc>
                <a:spcPct val="115000"/>
              </a:lnSpc>
              <a:spcAft>
                <a:spcPts val="0"/>
              </a:spcAft>
            </a:pPr>
            <a:r>
              <a:rPr lang="ru-RU" sz="1400" dirty="0" smtClean="0">
                <a:latin typeface="Times New Roman"/>
                <a:ea typeface="Calibri"/>
                <a:cs typeface="Times New Roman"/>
              </a:rPr>
              <a:t>Вар 25.</a:t>
            </a:r>
          </a:p>
          <a:p>
            <a:pPr algn="just">
              <a:lnSpc>
                <a:spcPct val="115000"/>
              </a:lnSpc>
              <a:spcAft>
                <a:spcPts val="0"/>
              </a:spcAft>
            </a:pPr>
            <a:r>
              <a:rPr lang="ru-RU" sz="1200" dirty="0">
                <a:latin typeface="Times New Roman"/>
                <a:ea typeface="Calibri"/>
                <a:cs typeface="Times New Roman"/>
              </a:rPr>
              <a:t>19. Используя исторические знания, приведите аргументы в подтверждение точки зрения , что норманны значительным образом повлияли на становление государства на Руси и в Англии в конце VIII — середине IX в.: один аргумент для России и один для Англии. При изложении аргументов обязательно используйте исторические факты.</a:t>
            </a:r>
            <a:endParaRPr lang="ru-RU" sz="1100" dirty="0">
              <a:ea typeface="Calibri"/>
              <a:cs typeface="Times New Roman"/>
            </a:endParaRPr>
          </a:p>
          <a:p>
            <a:pPr algn="just">
              <a:lnSpc>
                <a:spcPct val="115000"/>
              </a:lnSpc>
              <a:spcAft>
                <a:spcPts val="0"/>
              </a:spcAft>
            </a:pPr>
            <a:r>
              <a:rPr lang="ru-RU" sz="1200" dirty="0">
                <a:latin typeface="Times New Roman"/>
                <a:ea typeface="Calibri"/>
                <a:cs typeface="Times New Roman"/>
              </a:rPr>
              <a:t>Ответ запишите в следующем виде.</a:t>
            </a:r>
            <a:endParaRPr lang="ru-RU" sz="1100" dirty="0">
              <a:ea typeface="Calibri"/>
              <a:cs typeface="Times New Roman"/>
            </a:endParaRPr>
          </a:p>
          <a:p>
            <a:pPr algn="just">
              <a:lnSpc>
                <a:spcPct val="115000"/>
              </a:lnSpc>
              <a:spcAft>
                <a:spcPts val="0"/>
              </a:spcAft>
            </a:pPr>
            <a:r>
              <a:rPr lang="ru-RU" sz="1200" dirty="0">
                <a:latin typeface="Times New Roman"/>
                <a:ea typeface="Calibri"/>
                <a:cs typeface="Times New Roman"/>
              </a:rPr>
              <a:t>Аргумент для Руси :</a:t>
            </a:r>
            <a:endParaRPr lang="ru-RU" sz="1100" dirty="0">
              <a:ea typeface="Calibri"/>
              <a:cs typeface="Times New Roman"/>
            </a:endParaRPr>
          </a:p>
          <a:p>
            <a:pPr algn="just">
              <a:lnSpc>
                <a:spcPct val="115000"/>
              </a:lnSpc>
              <a:spcAft>
                <a:spcPts val="0"/>
              </a:spcAft>
            </a:pPr>
            <a:r>
              <a:rPr lang="ru-RU" sz="1200" dirty="0">
                <a:latin typeface="Times New Roman"/>
                <a:ea typeface="Calibri"/>
                <a:cs typeface="Times New Roman"/>
              </a:rPr>
              <a:t>Аргумент для Англии:</a:t>
            </a:r>
            <a:endParaRPr lang="ru-RU" sz="1100" dirty="0">
              <a:ea typeface="Calibri"/>
              <a:cs typeface="Times New Roman"/>
            </a:endParaRPr>
          </a:p>
          <a:p>
            <a:pPr algn="just">
              <a:lnSpc>
                <a:spcPct val="115000"/>
              </a:lnSpc>
              <a:spcAft>
                <a:spcPts val="0"/>
              </a:spcAft>
            </a:pPr>
            <a:r>
              <a:rPr lang="ru-RU" sz="1200" b="1" dirty="0">
                <a:latin typeface="Times New Roman"/>
                <a:ea typeface="Calibri"/>
                <a:cs typeface="Times New Roman"/>
              </a:rPr>
              <a:t>Вар 26.</a:t>
            </a:r>
            <a:endParaRPr lang="ru-RU" sz="1100" dirty="0">
              <a:ea typeface="Calibri"/>
              <a:cs typeface="Times New Roman"/>
            </a:endParaRPr>
          </a:p>
          <a:p>
            <a:pPr algn="just">
              <a:lnSpc>
                <a:spcPct val="115000"/>
              </a:lnSpc>
              <a:spcAft>
                <a:spcPts val="0"/>
              </a:spcAft>
            </a:pPr>
            <a:r>
              <a:rPr lang="ru-RU" sz="1200" dirty="0">
                <a:latin typeface="Times New Roman"/>
                <a:ea typeface="Calibri"/>
                <a:cs typeface="Times New Roman"/>
              </a:rPr>
              <a:t>19. В XI-XV вв. европейские государства принимали участие в крестовых </a:t>
            </a:r>
            <a:r>
              <a:rPr lang="ru-RU" sz="1200" dirty="0" smtClean="0">
                <a:latin typeface="Times New Roman"/>
                <a:ea typeface="Calibri"/>
                <a:cs typeface="Times New Roman"/>
              </a:rPr>
              <a:t>походах против </a:t>
            </a:r>
            <a:r>
              <a:rPr lang="ru-RU" sz="1200" dirty="0">
                <a:latin typeface="Times New Roman"/>
                <a:ea typeface="Calibri"/>
                <a:cs typeface="Times New Roman"/>
              </a:rPr>
              <a:t>мусульман и языческих народов Европы. Используя исторические </a:t>
            </a:r>
            <a:r>
              <a:rPr lang="ru-RU" sz="1200" dirty="0" smtClean="0">
                <a:latin typeface="Times New Roman"/>
                <a:ea typeface="Calibri"/>
                <a:cs typeface="Times New Roman"/>
              </a:rPr>
              <a:t>знания, приведите </a:t>
            </a:r>
            <a:r>
              <a:rPr lang="ru-RU" sz="1200" dirty="0">
                <a:latin typeface="Times New Roman"/>
                <a:ea typeface="Calibri"/>
                <a:cs typeface="Times New Roman"/>
              </a:rPr>
              <a:t>аргументы в подтверждение точки зрения, что крестовые походы оказали значительное влияние на политическое развитие Руси и Священной Римской империи. При изложении аргументов обязательно используйте исторические факты.</a:t>
            </a:r>
            <a:endParaRPr lang="ru-RU" sz="1100" dirty="0">
              <a:ea typeface="Calibri"/>
              <a:cs typeface="Times New Roman"/>
            </a:endParaRPr>
          </a:p>
          <a:p>
            <a:pPr algn="just">
              <a:lnSpc>
                <a:spcPct val="115000"/>
              </a:lnSpc>
              <a:spcAft>
                <a:spcPts val="0"/>
              </a:spcAft>
            </a:pPr>
            <a:r>
              <a:rPr lang="ru-RU" sz="1200" dirty="0">
                <a:latin typeface="Times New Roman"/>
                <a:ea typeface="Calibri"/>
                <a:cs typeface="Times New Roman"/>
              </a:rPr>
              <a:t>Ответ запишите в следующем виде.</a:t>
            </a:r>
            <a:endParaRPr lang="ru-RU" sz="1100" dirty="0">
              <a:ea typeface="Calibri"/>
              <a:cs typeface="Times New Roman"/>
            </a:endParaRPr>
          </a:p>
          <a:p>
            <a:pPr algn="just">
              <a:lnSpc>
                <a:spcPct val="115000"/>
              </a:lnSpc>
              <a:spcAft>
                <a:spcPts val="0"/>
              </a:spcAft>
            </a:pPr>
            <a:r>
              <a:rPr lang="ru-RU" sz="1200" dirty="0">
                <a:latin typeface="Times New Roman"/>
                <a:ea typeface="Calibri"/>
                <a:cs typeface="Times New Roman"/>
              </a:rPr>
              <a:t>Аргумент для Руси (России):</a:t>
            </a:r>
            <a:endParaRPr lang="ru-RU" sz="1100" dirty="0">
              <a:ea typeface="Calibri"/>
              <a:cs typeface="Times New Roman"/>
            </a:endParaRPr>
          </a:p>
          <a:p>
            <a:r>
              <a:rPr lang="ru-RU" sz="1200" dirty="0">
                <a:latin typeface="Times New Roman"/>
                <a:ea typeface="Calibri"/>
              </a:rPr>
              <a:t>Аргумент для Священной Римской империи</a:t>
            </a:r>
            <a:endParaRPr lang="ru-RU" sz="1200" dirty="0">
              <a:ea typeface="Calibri"/>
              <a:cs typeface="Times New Roman"/>
            </a:endParaRPr>
          </a:p>
          <a:p>
            <a:pPr algn="just">
              <a:lnSpc>
                <a:spcPct val="115000"/>
              </a:lnSpc>
              <a:spcAft>
                <a:spcPts val="0"/>
              </a:spcAft>
            </a:pPr>
            <a:endParaRPr lang="ru-RU" sz="1400" dirty="0">
              <a:ea typeface="Calibri"/>
              <a:cs typeface="Times New Roman"/>
            </a:endParaRPr>
          </a:p>
          <a:p>
            <a:pPr marL="0" indent="0">
              <a:buNone/>
            </a:pPr>
            <a:endParaRPr lang="ru-RU" dirty="0"/>
          </a:p>
        </p:txBody>
      </p:sp>
    </p:spTree>
    <p:extLst>
      <p:ext uri="{BB962C8B-B14F-4D97-AF65-F5344CB8AC3E}">
        <p14:creationId xmlns:p14="http://schemas.microsoft.com/office/powerpoint/2010/main" val="199300723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78098"/>
          </a:xfrm>
        </p:spPr>
        <p:txBody>
          <a:bodyPr>
            <a:normAutofit fontScale="90000"/>
          </a:bodyPr>
          <a:lstStyle/>
          <a:p>
            <a:r>
              <a:rPr lang="ru-RU" dirty="0"/>
              <a:t> </a:t>
            </a:r>
            <a:r>
              <a:rPr lang="ru-RU" sz="3100" dirty="0"/>
              <a:t>Элементы содержания, проверяемые заданиями экзаменационной работы </a:t>
            </a:r>
          </a:p>
        </p:txBody>
      </p:sp>
      <p:sp>
        <p:nvSpPr>
          <p:cNvPr id="3" name="Объект 2"/>
          <p:cNvSpPr>
            <a:spLocks noGrp="1"/>
          </p:cNvSpPr>
          <p:nvPr>
            <p:ph idx="1"/>
          </p:nvPr>
        </p:nvSpPr>
        <p:spPr>
          <a:xfrm>
            <a:off x="457200" y="1196752"/>
            <a:ext cx="8229600" cy="5400600"/>
          </a:xfrm>
        </p:spPr>
        <p:txBody>
          <a:bodyPr>
            <a:normAutofit fontScale="25000" lnSpcReduction="20000"/>
          </a:bodyPr>
          <a:lstStyle/>
          <a:p>
            <a:pPr marL="0" indent="0">
              <a:buNone/>
            </a:pPr>
            <a:r>
              <a:rPr lang="ru-RU" sz="4800" dirty="0">
                <a:solidFill>
                  <a:srgbClr val="000000"/>
                </a:solidFill>
                <a:latin typeface="Times New Roman"/>
              </a:rPr>
              <a:t>	</a:t>
            </a:r>
          </a:p>
          <a:p>
            <a:pPr marL="0" indent="0">
              <a:buNone/>
            </a:pPr>
            <a:r>
              <a:rPr lang="ru-RU" sz="5600" b="1" i="1" dirty="0">
                <a:solidFill>
                  <a:srgbClr val="000000"/>
                </a:solidFill>
                <a:latin typeface="Times New Roman"/>
              </a:rPr>
              <a:t>1 </a:t>
            </a:r>
            <a:r>
              <a:rPr lang="ru-RU" sz="5600" dirty="0">
                <a:solidFill>
                  <a:srgbClr val="000000"/>
                </a:solidFill>
                <a:latin typeface="Times New Roman"/>
              </a:rPr>
              <a:t>	</a:t>
            </a:r>
            <a:r>
              <a:rPr lang="ru-RU" sz="5600" b="1" i="1" dirty="0">
                <a:solidFill>
                  <a:srgbClr val="000000"/>
                </a:solidFill>
                <a:latin typeface="Times New Roman"/>
              </a:rPr>
              <a:t>Древность и </a:t>
            </a:r>
            <a:r>
              <a:rPr lang="ru-RU" sz="5600" b="1" i="1" dirty="0" smtClean="0">
                <a:solidFill>
                  <a:srgbClr val="000000"/>
                </a:solidFill>
                <a:latin typeface="Times New Roman"/>
              </a:rPr>
              <a:t>Средневековье </a:t>
            </a:r>
            <a:r>
              <a:rPr lang="ru-RU" sz="5600" dirty="0">
                <a:solidFill>
                  <a:srgbClr val="000000"/>
                </a:solidFill>
                <a:latin typeface="Times New Roman"/>
              </a:rPr>
              <a:t>	</a:t>
            </a:r>
          </a:p>
          <a:p>
            <a:pPr marL="0" indent="0">
              <a:buNone/>
            </a:pPr>
            <a:r>
              <a:rPr lang="ru-RU" sz="5600" b="1" i="1" dirty="0">
                <a:solidFill>
                  <a:srgbClr val="000000"/>
                </a:solidFill>
                <a:latin typeface="Times New Roman"/>
              </a:rPr>
              <a:t>1.1 </a:t>
            </a:r>
            <a:r>
              <a:rPr lang="ru-RU" sz="5600" dirty="0">
                <a:solidFill>
                  <a:srgbClr val="000000"/>
                </a:solidFill>
                <a:latin typeface="Times New Roman"/>
              </a:rPr>
              <a:t>	</a:t>
            </a:r>
            <a:r>
              <a:rPr lang="ru-RU" sz="5600" b="1" i="1" dirty="0">
                <a:solidFill>
                  <a:srgbClr val="000000"/>
                </a:solidFill>
                <a:latin typeface="Times New Roman"/>
              </a:rPr>
              <a:t>Народы и древнейшие государства на территории России </a:t>
            </a:r>
            <a:r>
              <a:rPr lang="ru-RU" sz="5600" dirty="0">
                <a:solidFill>
                  <a:srgbClr val="000000"/>
                </a:solidFill>
                <a:latin typeface="Times New Roman"/>
              </a:rPr>
              <a:t>	</a:t>
            </a:r>
          </a:p>
          <a:p>
            <a:pPr marL="0" indent="0">
              <a:buNone/>
            </a:pPr>
            <a:r>
              <a:rPr lang="ru-RU" sz="5600" dirty="0">
                <a:solidFill>
                  <a:srgbClr val="000000"/>
                </a:solidFill>
                <a:latin typeface="Times New Roman"/>
              </a:rPr>
              <a:t>1.1.1* 	Восточнославянские племена и их соседи 	</a:t>
            </a:r>
          </a:p>
          <a:p>
            <a:pPr marL="0" indent="0">
              <a:buNone/>
            </a:pPr>
            <a:r>
              <a:rPr lang="ru-RU" sz="5600" dirty="0">
                <a:solidFill>
                  <a:srgbClr val="000000"/>
                </a:solidFill>
                <a:latin typeface="Times New Roman"/>
              </a:rPr>
              <a:t>1.1.2 	Занятия, общественный строй, верования восточных славян 	</a:t>
            </a:r>
          </a:p>
          <a:p>
            <a:pPr marL="0" indent="0">
              <a:buNone/>
            </a:pPr>
            <a:r>
              <a:rPr lang="ru-RU" sz="5600" b="1" i="1" dirty="0">
                <a:solidFill>
                  <a:srgbClr val="000000"/>
                </a:solidFill>
                <a:latin typeface="Times New Roman"/>
              </a:rPr>
              <a:t>1.2 </a:t>
            </a:r>
            <a:r>
              <a:rPr lang="ru-RU" sz="5600" dirty="0">
                <a:solidFill>
                  <a:srgbClr val="000000"/>
                </a:solidFill>
                <a:latin typeface="Times New Roman"/>
              </a:rPr>
              <a:t>	</a:t>
            </a:r>
            <a:r>
              <a:rPr lang="ru-RU" sz="5600" b="1" i="1" dirty="0">
                <a:solidFill>
                  <a:srgbClr val="000000"/>
                </a:solidFill>
                <a:latin typeface="Times New Roman"/>
              </a:rPr>
              <a:t>Русь в IX – начале XII в. </a:t>
            </a:r>
            <a:r>
              <a:rPr lang="ru-RU" sz="5600" dirty="0">
                <a:solidFill>
                  <a:srgbClr val="000000"/>
                </a:solidFill>
                <a:latin typeface="Times New Roman"/>
              </a:rPr>
              <a:t>	</a:t>
            </a:r>
          </a:p>
          <a:p>
            <a:pPr marL="0" indent="0">
              <a:buNone/>
            </a:pPr>
            <a:r>
              <a:rPr lang="ru-RU" sz="5600" dirty="0">
                <a:solidFill>
                  <a:srgbClr val="000000"/>
                </a:solidFill>
                <a:latin typeface="Times New Roman"/>
              </a:rPr>
              <a:t>1.2.1* 	Возникновение государственности у восточных славян. Князья и дружина. Вечевые порядки. Принятие христианства 	</a:t>
            </a:r>
          </a:p>
          <a:p>
            <a:pPr marL="0" indent="0">
              <a:buNone/>
            </a:pPr>
            <a:r>
              <a:rPr lang="ru-RU" sz="5600" dirty="0">
                <a:solidFill>
                  <a:srgbClr val="000000"/>
                </a:solidFill>
                <a:latin typeface="Times New Roman"/>
              </a:rPr>
              <a:t>1.2.2 	Категории населения. «Русская Правда» 	</a:t>
            </a:r>
          </a:p>
          <a:p>
            <a:pPr marL="0" indent="0">
              <a:buNone/>
            </a:pPr>
            <a:r>
              <a:rPr lang="ru-RU" sz="5600" dirty="0">
                <a:solidFill>
                  <a:srgbClr val="000000"/>
                </a:solidFill>
                <a:latin typeface="Times New Roman"/>
              </a:rPr>
              <a:t>1.2.3* 	Международные связи Древней Руси 	</a:t>
            </a:r>
          </a:p>
          <a:p>
            <a:pPr marL="0" indent="0">
              <a:buNone/>
            </a:pPr>
            <a:r>
              <a:rPr lang="ru-RU" sz="5600" dirty="0">
                <a:solidFill>
                  <a:srgbClr val="000000"/>
                </a:solidFill>
                <a:latin typeface="Times New Roman"/>
              </a:rPr>
              <a:t>1.2.4* 	Культура Древней Руси. Христианская культура и языческие традиции 	</a:t>
            </a:r>
          </a:p>
          <a:p>
            <a:pPr marL="0" indent="0">
              <a:buNone/>
            </a:pPr>
            <a:r>
              <a:rPr lang="ru-RU" sz="5600" b="1" i="1" dirty="0">
                <a:solidFill>
                  <a:srgbClr val="000000"/>
                </a:solidFill>
                <a:latin typeface="Times New Roman"/>
              </a:rPr>
              <a:t>1.3 </a:t>
            </a:r>
            <a:r>
              <a:rPr lang="ru-RU" sz="5600" dirty="0">
                <a:solidFill>
                  <a:srgbClr val="000000"/>
                </a:solidFill>
                <a:latin typeface="Times New Roman"/>
              </a:rPr>
              <a:t>	</a:t>
            </a:r>
            <a:r>
              <a:rPr lang="ru-RU" sz="5600" b="1" i="1" dirty="0">
                <a:solidFill>
                  <a:srgbClr val="000000"/>
                </a:solidFill>
                <a:latin typeface="Times New Roman"/>
              </a:rPr>
              <a:t>Русские земли и княжества в XII – середине XV в. </a:t>
            </a:r>
            <a:r>
              <a:rPr lang="ru-RU" sz="5600" dirty="0">
                <a:solidFill>
                  <a:srgbClr val="000000"/>
                </a:solidFill>
                <a:latin typeface="Times New Roman"/>
              </a:rPr>
              <a:t>	</a:t>
            </a:r>
          </a:p>
          <a:p>
            <a:pPr marL="0" indent="0">
              <a:buNone/>
            </a:pPr>
            <a:r>
              <a:rPr lang="ru-RU" sz="5600" dirty="0">
                <a:solidFill>
                  <a:srgbClr val="000000"/>
                </a:solidFill>
                <a:latin typeface="Times New Roman"/>
              </a:rPr>
              <a:t>1.3.1 	Причины распада Древнерусского государства. Крупнейшие земли и княжества. Монархии и республики 	</a:t>
            </a:r>
          </a:p>
          <a:p>
            <a:pPr marL="0" indent="0">
              <a:buNone/>
            </a:pPr>
            <a:r>
              <a:rPr lang="ru-RU" sz="5600" dirty="0">
                <a:solidFill>
                  <a:srgbClr val="000000"/>
                </a:solidFill>
                <a:latin typeface="Times New Roman"/>
              </a:rPr>
              <a:t>1.3.2* 	Монгольское завоевание. Образование монгольского государства. Русь и Орда. Экспансия с Запада 	</a:t>
            </a:r>
          </a:p>
          <a:p>
            <a:pPr marL="0" indent="0">
              <a:buNone/>
            </a:pPr>
            <a:r>
              <a:rPr lang="ru-RU" sz="5600" dirty="0">
                <a:solidFill>
                  <a:srgbClr val="000000"/>
                </a:solidFill>
                <a:latin typeface="Times New Roman"/>
              </a:rPr>
              <a:t>1.3.3* 	Москва как центр объединения русских земель. Политика московских князей. Взаимосвязь процессов объединения русских земель и освобождения от ордынского владычества 	</a:t>
            </a:r>
          </a:p>
          <a:p>
            <a:pPr marL="0" indent="0">
              <a:buNone/>
            </a:pPr>
            <a:r>
              <a:rPr lang="ru-RU" sz="5600" dirty="0">
                <a:solidFill>
                  <a:srgbClr val="000000"/>
                </a:solidFill>
                <a:latin typeface="Times New Roman"/>
              </a:rPr>
              <a:t>1.3.4 	Восстановление экономики русских земель. Колонизация Северо-Восточной Руси. Формы землевладения и категории населения. Русский город 	</a:t>
            </a:r>
          </a:p>
          <a:p>
            <a:pPr marL="0" indent="0">
              <a:buNone/>
            </a:pPr>
            <a:r>
              <a:rPr lang="ru-RU" sz="5600" dirty="0">
                <a:solidFill>
                  <a:srgbClr val="000000"/>
                </a:solidFill>
                <a:latin typeface="Times New Roman"/>
              </a:rPr>
              <a:t>1.3.5* 	Культурное развитие русских земель и княжеств 	</a:t>
            </a:r>
          </a:p>
          <a:p>
            <a:pPr marL="0" indent="0">
              <a:buNone/>
            </a:pPr>
            <a:r>
              <a:rPr lang="ru-RU" sz="5600" b="1" i="1" dirty="0">
                <a:solidFill>
                  <a:srgbClr val="000000"/>
                </a:solidFill>
                <a:latin typeface="Times New Roman"/>
              </a:rPr>
              <a:t>1.4 </a:t>
            </a:r>
            <a:r>
              <a:rPr lang="ru-RU" sz="5600" dirty="0">
                <a:solidFill>
                  <a:srgbClr val="000000"/>
                </a:solidFill>
                <a:latin typeface="Times New Roman"/>
              </a:rPr>
              <a:t>	</a:t>
            </a:r>
            <a:r>
              <a:rPr lang="ru-RU" sz="5600" b="1" i="1" dirty="0">
                <a:solidFill>
                  <a:srgbClr val="000000"/>
                </a:solidFill>
                <a:latin typeface="Times New Roman"/>
              </a:rPr>
              <a:t>Российское государство во второй половине XV – XVII в. </a:t>
            </a:r>
            <a:r>
              <a:rPr lang="ru-RU" sz="5600" dirty="0">
                <a:solidFill>
                  <a:srgbClr val="000000"/>
                </a:solidFill>
                <a:latin typeface="Times New Roman"/>
              </a:rPr>
              <a:t>	</a:t>
            </a:r>
          </a:p>
          <a:p>
            <a:pPr marL="0" indent="0">
              <a:buNone/>
            </a:pPr>
            <a:r>
              <a:rPr lang="ru-RU" sz="5600" dirty="0">
                <a:solidFill>
                  <a:srgbClr val="000000"/>
                </a:solidFill>
                <a:latin typeface="Times New Roman"/>
              </a:rPr>
              <a:t>1.4.1* 	Завершение объединения русских земель и образование Российского государства. Становление органов центральной власти. Свержение ордынского ига 	</a:t>
            </a:r>
          </a:p>
          <a:p>
            <a:pPr marL="0" indent="0">
              <a:buNone/>
            </a:pPr>
            <a:r>
              <a:rPr lang="ru-RU" sz="5600" dirty="0" smtClean="0">
                <a:solidFill>
                  <a:srgbClr val="000000"/>
                </a:solidFill>
                <a:latin typeface="Times New Roman"/>
              </a:rPr>
              <a:t> 1.4.2 </a:t>
            </a:r>
            <a:r>
              <a:rPr lang="ru-RU" sz="5600" dirty="0">
                <a:solidFill>
                  <a:srgbClr val="000000"/>
                </a:solidFill>
                <a:latin typeface="Times New Roman"/>
              </a:rPr>
              <a:t>	Изменения в социальной структуре общества и формах феодального землевладения	</a:t>
            </a:r>
          </a:p>
          <a:p>
            <a:r>
              <a:rPr lang="ru-RU" dirty="0" smtClean="0"/>
              <a:t> </a:t>
            </a:r>
            <a:endParaRPr lang="ru-RU" dirty="0"/>
          </a:p>
        </p:txBody>
      </p:sp>
    </p:spTree>
    <p:extLst>
      <p:ext uri="{BB962C8B-B14F-4D97-AF65-F5344CB8AC3E}">
        <p14:creationId xmlns:p14="http://schemas.microsoft.com/office/powerpoint/2010/main" val="145275943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404664"/>
            <a:ext cx="8229600" cy="6120680"/>
          </a:xfrm>
        </p:spPr>
        <p:txBody>
          <a:bodyPr>
            <a:normAutofit fontScale="55000" lnSpcReduction="20000"/>
          </a:bodyPr>
          <a:lstStyle/>
          <a:p>
            <a:pPr algn="just">
              <a:lnSpc>
                <a:spcPct val="115000"/>
              </a:lnSpc>
              <a:spcAft>
                <a:spcPts val="0"/>
              </a:spcAft>
            </a:pPr>
            <a:r>
              <a:rPr lang="ru-RU" b="1" dirty="0">
                <a:latin typeface="Times New Roman"/>
                <a:ea typeface="Calibri"/>
                <a:cs typeface="Times New Roman"/>
              </a:rPr>
              <a:t>Вар 28.</a:t>
            </a:r>
            <a:endParaRPr lang="ru-RU" sz="2800" dirty="0">
              <a:ea typeface="Calibri"/>
              <a:cs typeface="Times New Roman"/>
            </a:endParaRPr>
          </a:p>
          <a:p>
            <a:pPr algn="just">
              <a:lnSpc>
                <a:spcPct val="115000"/>
              </a:lnSpc>
              <a:spcAft>
                <a:spcPts val="0"/>
              </a:spcAft>
            </a:pPr>
            <a:r>
              <a:rPr lang="ru-RU" dirty="0">
                <a:latin typeface="Times New Roman"/>
                <a:ea typeface="Calibri"/>
                <a:cs typeface="Times New Roman"/>
              </a:rPr>
              <a:t>19. В XIV-XV </a:t>
            </a:r>
            <a:r>
              <a:rPr lang="ru-RU" dirty="0" err="1">
                <a:latin typeface="Times New Roman"/>
                <a:ea typeface="Calibri"/>
                <a:cs typeface="Times New Roman"/>
              </a:rPr>
              <a:t>вв</a:t>
            </a:r>
            <a:r>
              <a:rPr lang="ru-RU" dirty="0">
                <a:latin typeface="Times New Roman"/>
                <a:ea typeface="Calibri"/>
                <a:cs typeface="Times New Roman"/>
              </a:rPr>
              <a:t> . христианская церковь играла большую роль в борьбе народов</a:t>
            </a:r>
            <a:endParaRPr lang="ru-RU" sz="2800" dirty="0">
              <a:ea typeface="Calibri"/>
              <a:cs typeface="Times New Roman"/>
            </a:endParaRPr>
          </a:p>
          <a:p>
            <a:pPr marL="0" indent="0" algn="just">
              <a:lnSpc>
                <a:spcPct val="115000"/>
              </a:lnSpc>
              <a:spcAft>
                <a:spcPts val="0"/>
              </a:spcAft>
              <a:buNone/>
            </a:pPr>
            <a:r>
              <a:rPr lang="ru-RU" dirty="0">
                <a:latin typeface="Times New Roman"/>
                <a:ea typeface="Calibri"/>
                <a:cs typeface="Times New Roman"/>
              </a:rPr>
              <a:t>за независимость. Используя исторические знания, приведите аргументы в подтверждение точки зрения , что опора правителей России и Франции на религию и церковь способствовала успеху в борьбе за независимость: один аргумент для России и один для Франции. При изложении аргументов обязательно используйте исторические факты .</a:t>
            </a:r>
            <a:endParaRPr lang="ru-RU" sz="2800" dirty="0">
              <a:ea typeface="Calibri"/>
              <a:cs typeface="Times New Roman"/>
            </a:endParaRPr>
          </a:p>
          <a:p>
            <a:pPr algn="just">
              <a:lnSpc>
                <a:spcPct val="115000"/>
              </a:lnSpc>
              <a:spcAft>
                <a:spcPts val="0"/>
              </a:spcAft>
            </a:pPr>
            <a:r>
              <a:rPr lang="ru-RU" dirty="0">
                <a:latin typeface="Times New Roman"/>
                <a:ea typeface="Calibri"/>
                <a:cs typeface="Times New Roman"/>
              </a:rPr>
              <a:t>Ответ запишите в следующем виде.</a:t>
            </a:r>
            <a:endParaRPr lang="ru-RU" sz="2800" dirty="0">
              <a:ea typeface="Calibri"/>
              <a:cs typeface="Times New Roman"/>
            </a:endParaRPr>
          </a:p>
          <a:p>
            <a:pPr algn="just">
              <a:lnSpc>
                <a:spcPct val="115000"/>
              </a:lnSpc>
              <a:spcAft>
                <a:spcPts val="0"/>
              </a:spcAft>
            </a:pPr>
            <a:r>
              <a:rPr lang="ru-RU" dirty="0">
                <a:latin typeface="Times New Roman"/>
                <a:ea typeface="Calibri"/>
                <a:cs typeface="Times New Roman"/>
              </a:rPr>
              <a:t>Аргумент для России:</a:t>
            </a:r>
            <a:endParaRPr lang="ru-RU" sz="2800" dirty="0">
              <a:ea typeface="Calibri"/>
              <a:cs typeface="Times New Roman"/>
            </a:endParaRPr>
          </a:p>
          <a:p>
            <a:pPr algn="just">
              <a:lnSpc>
                <a:spcPct val="115000"/>
              </a:lnSpc>
              <a:spcAft>
                <a:spcPts val="0"/>
              </a:spcAft>
            </a:pPr>
            <a:r>
              <a:rPr lang="ru-RU" dirty="0">
                <a:latin typeface="Times New Roman"/>
                <a:ea typeface="Calibri"/>
                <a:cs typeface="Times New Roman"/>
              </a:rPr>
              <a:t>Аргумент для Франции</a:t>
            </a:r>
            <a:endParaRPr lang="ru-RU" sz="2800" dirty="0">
              <a:ea typeface="Calibri"/>
              <a:cs typeface="Times New Roman"/>
            </a:endParaRPr>
          </a:p>
          <a:p>
            <a:pPr algn="just">
              <a:lnSpc>
                <a:spcPct val="115000"/>
              </a:lnSpc>
              <a:spcAft>
                <a:spcPts val="0"/>
              </a:spcAft>
            </a:pPr>
            <a:r>
              <a:rPr lang="ru-RU" b="1" dirty="0">
                <a:latin typeface="Times New Roman"/>
                <a:ea typeface="Calibri"/>
                <a:cs typeface="Times New Roman"/>
              </a:rPr>
              <a:t>Вар 29</a:t>
            </a:r>
            <a:endParaRPr lang="ru-RU" sz="2800" dirty="0">
              <a:ea typeface="Calibri"/>
              <a:cs typeface="Times New Roman"/>
            </a:endParaRPr>
          </a:p>
          <a:p>
            <a:pPr algn="just">
              <a:lnSpc>
                <a:spcPct val="115000"/>
              </a:lnSpc>
              <a:spcAft>
                <a:spcPts val="0"/>
              </a:spcAft>
            </a:pPr>
            <a:r>
              <a:rPr lang="ru-RU" dirty="0">
                <a:latin typeface="Times New Roman"/>
                <a:ea typeface="Calibri"/>
                <a:cs typeface="Times New Roman"/>
              </a:rPr>
              <a:t>19. Используя исторические знания, приведите аргументы в подтверждение </a:t>
            </a:r>
            <a:r>
              <a:rPr lang="ru-RU" dirty="0" smtClean="0">
                <a:latin typeface="Times New Roman"/>
                <a:ea typeface="Calibri"/>
                <a:cs typeface="Times New Roman"/>
              </a:rPr>
              <a:t>точки зрения </a:t>
            </a:r>
            <a:r>
              <a:rPr lang="ru-RU" dirty="0">
                <a:latin typeface="Times New Roman"/>
                <a:ea typeface="Calibri"/>
                <a:cs typeface="Times New Roman"/>
              </a:rPr>
              <a:t>, что события внешней политики Руси (русских земель) и Китая в XIII </a:t>
            </a:r>
            <a:r>
              <a:rPr lang="ru-RU" dirty="0" smtClean="0">
                <a:latin typeface="Times New Roman"/>
                <a:ea typeface="Calibri"/>
                <a:cs typeface="Times New Roman"/>
              </a:rPr>
              <a:t>в. значительно </a:t>
            </a:r>
            <a:r>
              <a:rPr lang="ru-RU" dirty="0">
                <a:latin typeface="Times New Roman"/>
                <a:ea typeface="Calibri"/>
                <a:cs typeface="Times New Roman"/>
              </a:rPr>
              <a:t>повлияли на политическое развитие этих стран: один аргумент </a:t>
            </a:r>
            <a:r>
              <a:rPr lang="ru-RU" dirty="0" smtClean="0">
                <a:latin typeface="Times New Roman"/>
                <a:ea typeface="Calibri"/>
                <a:cs typeface="Times New Roman"/>
              </a:rPr>
              <a:t>для Руси </a:t>
            </a:r>
            <a:r>
              <a:rPr lang="ru-RU" dirty="0">
                <a:latin typeface="Times New Roman"/>
                <a:ea typeface="Calibri"/>
                <a:cs typeface="Times New Roman"/>
              </a:rPr>
              <a:t>и один для Китая . При изложении аргументов обязательно </a:t>
            </a:r>
            <a:r>
              <a:rPr lang="ru-RU" dirty="0" smtClean="0">
                <a:latin typeface="Times New Roman"/>
                <a:ea typeface="Calibri"/>
                <a:cs typeface="Times New Roman"/>
              </a:rPr>
              <a:t>используйте исторические </a:t>
            </a:r>
            <a:r>
              <a:rPr lang="ru-RU" dirty="0">
                <a:latin typeface="Times New Roman"/>
                <a:ea typeface="Calibri"/>
                <a:cs typeface="Times New Roman"/>
              </a:rPr>
              <a:t>факты.</a:t>
            </a:r>
            <a:endParaRPr lang="ru-RU" sz="2800" dirty="0">
              <a:ea typeface="Calibri"/>
              <a:cs typeface="Times New Roman"/>
            </a:endParaRPr>
          </a:p>
          <a:p>
            <a:pPr algn="just">
              <a:lnSpc>
                <a:spcPct val="115000"/>
              </a:lnSpc>
              <a:spcAft>
                <a:spcPts val="0"/>
              </a:spcAft>
            </a:pPr>
            <a:r>
              <a:rPr lang="ru-RU" dirty="0">
                <a:latin typeface="Times New Roman"/>
                <a:ea typeface="Calibri"/>
                <a:cs typeface="Times New Roman"/>
              </a:rPr>
              <a:t>Ответ запишите в следующем виде.</a:t>
            </a:r>
            <a:endParaRPr lang="ru-RU" sz="2800" dirty="0">
              <a:ea typeface="Calibri"/>
              <a:cs typeface="Times New Roman"/>
            </a:endParaRPr>
          </a:p>
          <a:p>
            <a:pPr algn="just">
              <a:lnSpc>
                <a:spcPct val="115000"/>
              </a:lnSpc>
              <a:spcAft>
                <a:spcPts val="0"/>
              </a:spcAft>
            </a:pPr>
            <a:r>
              <a:rPr lang="ru-RU" dirty="0">
                <a:latin typeface="Times New Roman"/>
                <a:ea typeface="Calibri"/>
                <a:cs typeface="Times New Roman"/>
              </a:rPr>
              <a:t>Аргумент для Руси:</a:t>
            </a:r>
            <a:endParaRPr lang="ru-RU" sz="2800" dirty="0">
              <a:ea typeface="Calibri"/>
              <a:cs typeface="Times New Roman"/>
            </a:endParaRPr>
          </a:p>
          <a:p>
            <a:pPr algn="just">
              <a:lnSpc>
                <a:spcPct val="115000"/>
              </a:lnSpc>
              <a:spcAft>
                <a:spcPts val="0"/>
              </a:spcAft>
            </a:pPr>
            <a:r>
              <a:rPr lang="ru-RU" dirty="0">
                <a:latin typeface="Times New Roman"/>
                <a:ea typeface="Calibri"/>
                <a:cs typeface="Times New Roman"/>
              </a:rPr>
              <a:t>Аргумент для Китая:</a:t>
            </a:r>
            <a:endParaRPr lang="ru-RU" sz="2800" dirty="0">
              <a:ea typeface="Calibri"/>
              <a:cs typeface="Times New Roman"/>
            </a:endParaRPr>
          </a:p>
          <a:p>
            <a:endParaRPr lang="ru-RU" dirty="0"/>
          </a:p>
        </p:txBody>
      </p:sp>
    </p:spTree>
    <p:extLst>
      <p:ext uri="{BB962C8B-B14F-4D97-AF65-F5344CB8AC3E}">
        <p14:creationId xmlns:p14="http://schemas.microsoft.com/office/powerpoint/2010/main" val="3816496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18058"/>
          </a:xfrm>
        </p:spPr>
        <p:txBody>
          <a:bodyPr>
            <a:noAutofit/>
          </a:bodyPr>
          <a:lstStyle/>
          <a:p>
            <a:r>
              <a:rPr lang="ru-RU" sz="3600" b="1" dirty="0" smtClean="0"/>
              <a:t>Работа с картой</a:t>
            </a:r>
            <a:endParaRPr lang="ru-RU" sz="3600" b="1" dirty="0"/>
          </a:p>
        </p:txBody>
      </p:sp>
      <p:sp>
        <p:nvSpPr>
          <p:cNvPr id="3" name="Объект 2"/>
          <p:cNvSpPr>
            <a:spLocks noGrp="1"/>
          </p:cNvSpPr>
          <p:nvPr>
            <p:ph idx="1"/>
          </p:nvPr>
        </p:nvSpPr>
        <p:spPr>
          <a:xfrm>
            <a:off x="457200" y="980728"/>
            <a:ext cx="8229600" cy="5145435"/>
          </a:xfrm>
        </p:spPr>
        <p:txBody>
          <a:bodyPr/>
          <a:lstStyle/>
          <a:p>
            <a:pPr algn="just">
              <a:lnSpc>
                <a:spcPct val="115000"/>
              </a:lnSpc>
              <a:spcAft>
                <a:spcPts val="0"/>
              </a:spcAft>
            </a:pPr>
            <a:r>
              <a:rPr lang="ru-RU" b="1" dirty="0">
                <a:latin typeface="Times New Roman"/>
                <a:ea typeface="Calibri"/>
                <a:cs typeface="Times New Roman"/>
              </a:rPr>
              <a:t>Вар 11 карта задания 8-11</a:t>
            </a:r>
            <a:endParaRPr lang="ru-RU" sz="2800" dirty="0">
              <a:ea typeface="Calibri"/>
              <a:cs typeface="Times New Roman"/>
            </a:endParaRPr>
          </a:p>
          <a:p>
            <a:pPr algn="just">
              <a:lnSpc>
                <a:spcPct val="115000"/>
              </a:lnSpc>
              <a:spcAft>
                <a:spcPts val="0"/>
              </a:spcAft>
            </a:pPr>
            <a:r>
              <a:rPr lang="ru-RU" b="1" dirty="0">
                <a:latin typeface="Times New Roman"/>
                <a:ea typeface="Calibri"/>
                <a:cs typeface="Times New Roman"/>
              </a:rPr>
              <a:t>Вар 14. Карта зад 8-11</a:t>
            </a:r>
            <a:endParaRPr lang="ru-RU" sz="2800" dirty="0">
              <a:ea typeface="Calibri"/>
              <a:cs typeface="Times New Roman"/>
            </a:endParaRPr>
          </a:p>
          <a:p>
            <a:pPr algn="just">
              <a:lnSpc>
                <a:spcPct val="115000"/>
              </a:lnSpc>
              <a:spcAft>
                <a:spcPts val="0"/>
              </a:spcAft>
            </a:pPr>
            <a:r>
              <a:rPr lang="ru-RU" b="1" dirty="0">
                <a:latin typeface="Times New Roman"/>
                <a:ea typeface="Calibri"/>
                <a:cs typeface="Times New Roman"/>
              </a:rPr>
              <a:t>Вар 15. Карта 8-11</a:t>
            </a:r>
            <a:endParaRPr lang="ru-RU" sz="2800" dirty="0">
              <a:ea typeface="Calibri"/>
              <a:cs typeface="Times New Roman"/>
            </a:endParaRPr>
          </a:p>
          <a:p>
            <a:r>
              <a:rPr lang="ru-RU" b="1" dirty="0">
                <a:latin typeface="Times New Roman"/>
                <a:ea typeface="Calibri"/>
                <a:cs typeface="Times New Roman"/>
              </a:rPr>
              <a:t> Вар 22 карта </a:t>
            </a:r>
            <a:r>
              <a:rPr lang="ru-RU" b="1" dirty="0" smtClean="0">
                <a:latin typeface="Times New Roman"/>
                <a:ea typeface="Calibri"/>
                <a:cs typeface="Times New Roman"/>
              </a:rPr>
              <a:t>8-11</a:t>
            </a:r>
          </a:p>
          <a:p>
            <a:pPr algn="just">
              <a:lnSpc>
                <a:spcPct val="115000"/>
              </a:lnSpc>
              <a:spcAft>
                <a:spcPts val="0"/>
              </a:spcAft>
            </a:pPr>
            <a:r>
              <a:rPr lang="ru-RU" b="1" dirty="0">
                <a:latin typeface="Times New Roman"/>
                <a:ea typeface="Calibri"/>
                <a:cs typeface="Times New Roman"/>
              </a:rPr>
              <a:t>Вар 27 карта 8-11</a:t>
            </a:r>
            <a:endParaRPr lang="ru-RU" sz="2800" dirty="0">
              <a:ea typeface="Calibri"/>
              <a:cs typeface="Times New Roman"/>
            </a:endParaRPr>
          </a:p>
          <a:p>
            <a:endParaRPr lang="ru-RU" dirty="0"/>
          </a:p>
        </p:txBody>
      </p:sp>
    </p:spTree>
    <p:extLst>
      <p:ext uri="{BB962C8B-B14F-4D97-AF65-F5344CB8AC3E}">
        <p14:creationId xmlns:p14="http://schemas.microsoft.com/office/powerpoint/2010/main" val="183763459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62074"/>
          </a:xfrm>
        </p:spPr>
        <p:txBody>
          <a:bodyPr>
            <a:normAutofit fontScale="90000"/>
          </a:bodyPr>
          <a:lstStyle/>
          <a:p>
            <a:r>
              <a:rPr lang="ru-RU" sz="4800" dirty="0">
                <a:solidFill>
                  <a:srgbClr val="000000"/>
                </a:solidFill>
                <a:latin typeface="Times New Roman"/>
              </a:rPr>
              <a:t/>
            </a:r>
            <a:br>
              <a:rPr lang="ru-RU" sz="4800" dirty="0">
                <a:solidFill>
                  <a:srgbClr val="000000"/>
                </a:solidFill>
                <a:latin typeface="Times New Roman"/>
              </a:rPr>
            </a:br>
            <a:r>
              <a:rPr lang="ru-RU" sz="3100" b="1" dirty="0">
                <a:solidFill>
                  <a:srgbClr val="000000"/>
                </a:solidFill>
                <a:latin typeface="Times New Roman"/>
              </a:rPr>
              <a:t>Уроки «Российской электронной школы» </a:t>
            </a:r>
            <a:r>
              <a:rPr lang="ru-RU" dirty="0">
                <a:solidFill>
                  <a:srgbClr val="000000"/>
                </a:solidFill>
                <a:latin typeface="Times New Roman"/>
              </a:rPr>
              <a:t/>
            </a:r>
            <a:br>
              <a:rPr lang="ru-RU" dirty="0">
                <a:solidFill>
                  <a:srgbClr val="000000"/>
                </a:solidFill>
                <a:latin typeface="Times New Roman"/>
              </a:rPr>
            </a:br>
            <a:endParaRPr lang="ru-RU" dirty="0"/>
          </a:p>
        </p:txBody>
      </p:sp>
      <p:sp>
        <p:nvSpPr>
          <p:cNvPr id="3" name="Объект 2"/>
          <p:cNvSpPr>
            <a:spLocks noGrp="1"/>
          </p:cNvSpPr>
          <p:nvPr>
            <p:ph idx="1"/>
          </p:nvPr>
        </p:nvSpPr>
        <p:spPr>
          <a:xfrm>
            <a:off x="457200" y="764704"/>
            <a:ext cx="8229600" cy="5976664"/>
          </a:xfrm>
        </p:spPr>
        <p:txBody>
          <a:bodyPr>
            <a:noAutofit/>
          </a:bodyPr>
          <a:lstStyle/>
          <a:p>
            <a:r>
              <a:rPr lang="ru-RU" sz="1100" dirty="0">
                <a:solidFill>
                  <a:srgbClr val="000000"/>
                </a:solidFill>
                <a:latin typeface="Times New Roman"/>
              </a:rPr>
              <a:t>Урок 16. Народы и государства на территории нашей страны в древности: </a:t>
            </a:r>
          </a:p>
          <a:p>
            <a:r>
              <a:rPr lang="en-US" sz="1100" dirty="0">
                <a:solidFill>
                  <a:srgbClr val="000000"/>
                </a:solidFill>
                <a:latin typeface="Times New Roman"/>
              </a:rPr>
              <a:t>https://resh.edu.ru/subject/lesson/7908/start/254034/ </a:t>
            </a:r>
          </a:p>
          <a:p>
            <a:r>
              <a:rPr lang="ru-RU" sz="1100" dirty="0">
                <a:solidFill>
                  <a:srgbClr val="000000"/>
                </a:solidFill>
                <a:latin typeface="Times New Roman"/>
              </a:rPr>
              <a:t>Урок 17. Восточная Европа и евразийские степи в середине I тысячелетия н. э.: https://resh.edu.ru/subject/lesson/7909/start/253409/ </a:t>
            </a:r>
          </a:p>
          <a:p>
            <a:r>
              <a:rPr lang="ru-RU" sz="1100" dirty="0">
                <a:solidFill>
                  <a:srgbClr val="000000"/>
                </a:solidFill>
                <a:latin typeface="Times New Roman"/>
              </a:rPr>
              <a:t>Урок 18. Первые известия о Руси. Становление Древнерусского государства: https://resh.edu.ru/subject/lesson/7911/start/289006/ </a:t>
            </a:r>
          </a:p>
          <a:p>
            <a:r>
              <a:rPr lang="ru-RU" sz="1100" dirty="0">
                <a:solidFill>
                  <a:srgbClr val="000000"/>
                </a:solidFill>
                <a:latin typeface="Times New Roman"/>
              </a:rPr>
              <a:t>Урок 19. Правление Князя Владимира. Крещение Руси: https://resh.edu.ru/subject/lesson/7910/control/1/ </a:t>
            </a:r>
          </a:p>
          <a:p>
            <a:r>
              <a:rPr lang="ru-RU" sz="1100" dirty="0">
                <a:solidFill>
                  <a:srgbClr val="000000"/>
                </a:solidFill>
                <a:latin typeface="Times New Roman"/>
              </a:rPr>
              <a:t>Урок 20. Русское государство при Ярославе Мудром. Русь при наследниках Ярослава Мудрого. Владимир Мономах: https://resh.edu.ru/subject/lesson/7913/start/253281/ </a:t>
            </a:r>
          </a:p>
          <a:p>
            <a:r>
              <a:rPr lang="ru-RU" sz="1100" dirty="0">
                <a:solidFill>
                  <a:srgbClr val="000000"/>
                </a:solidFill>
                <a:latin typeface="Times New Roman"/>
              </a:rPr>
              <a:t>Урок 21. Общественный строй и церковная организация на Руси. Повседневная жизнь населения: https://resh.edu.ru/subject/lesson/7912/start/253660/ </a:t>
            </a:r>
            <a:endParaRPr lang="ru-RU" sz="1100" dirty="0" smtClean="0">
              <a:solidFill>
                <a:srgbClr val="000000"/>
              </a:solidFill>
              <a:latin typeface="Times New Roman"/>
            </a:endParaRPr>
          </a:p>
          <a:p>
            <a:r>
              <a:rPr lang="ru-RU" sz="1100" dirty="0">
                <a:solidFill>
                  <a:srgbClr val="000000"/>
                </a:solidFill>
                <a:latin typeface="Times New Roman"/>
              </a:rPr>
              <a:t>Урок 22. Место и роль Руси в Европе. Культурное пространство Европы и культура Руси: https://resh.edu.ru/subject/lesson/7914/start/253629/ </a:t>
            </a:r>
          </a:p>
          <a:p>
            <a:r>
              <a:rPr lang="ru-RU" sz="1100" dirty="0">
                <a:solidFill>
                  <a:srgbClr val="000000"/>
                </a:solidFill>
                <a:latin typeface="Times New Roman"/>
              </a:rPr>
              <a:t>Урок 23. Политическая раздробленность на Руси: https://resh.edu.ru/subject/lesson/7916/start/296919/ </a:t>
            </a:r>
          </a:p>
          <a:p>
            <a:r>
              <a:rPr lang="ru-RU" sz="1100" dirty="0">
                <a:solidFill>
                  <a:srgbClr val="000000"/>
                </a:solidFill>
                <a:latin typeface="Times New Roman"/>
              </a:rPr>
              <a:t>Урок 24. Владимиро-Суздальское княжество. Новгородская республика. Южные и юго-западные княжества: https://resh.edu.ru/subject/lesson/7915/start/253312/ </a:t>
            </a:r>
          </a:p>
          <a:p>
            <a:r>
              <a:rPr lang="ru-RU" sz="1100" dirty="0">
                <a:solidFill>
                  <a:srgbClr val="000000"/>
                </a:solidFill>
                <a:latin typeface="Times New Roman"/>
              </a:rPr>
              <a:t>Урок 25. Монгольская империя и изменение политической картины мира. Монгольское нашествие на Русь: https://resh.edu.ru/subject/lesson/7921/start/253598/ </a:t>
            </a:r>
          </a:p>
          <a:p>
            <a:r>
              <a:rPr lang="ru-RU" sz="1100" dirty="0">
                <a:solidFill>
                  <a:srgbClr val="000000"/>
                </a:solidFill>
                <a:latin typeface="Times New Roman"/>
              </a:rPr>
              <a:t>Урок 26. Северо-Западная Русь. Между Востоком и Западом: https://resh.edu.ru/subject/lesson/7920/start/254190/ </a:t>
            </a:r>
          </a:p>
          <a:p>
            <a:r>
              <a:rPr lang="ru-RU" sz="1100" dirty="0">
                <a:solidFill>
                  <a:srgbClr val="000000"/>
                </a:solidFill>
                <a:latin typeface="Times New Roman"/>
              </a:rPr>
              <a:t>Урок 27. Золотая Орда: государственный строй, население, экономика и культура. Литовское государство и Русь: https://resh.edu.ru/subject/lesson/7919/start/254315/ </a:t>
            </a:r>
          </a:p>
          <a:p>
            <a:r>
              <a:rPr lang="ru-RU" sz="1100" dirty="0">
                <a:solidFill>
                  <a:srgbClr val="000000"/>
                </a:solidFill>
                <a:latin typeface="Times New Roman"/>
              </a:rPr>
              <a:t>Урок 28. Усиление Московского княжества. Объединение русских земель вокруг Москвы. Куликовская битва: https://resh.edu.ru/subject/lesson/7918/start/297020/ </a:t>
            </a:r>
          </a:p>
          <a:p>
            <a:r>
              <a:rPr lang="ru-RU" sz="1100" dirty="0">
                <a:solidFill>
                  <a:srgbClr val="000000"/>
                </a:solidFill>
                <a:latin typeface="Times New Roman"/>
              </a:rPr>
              <a:t>Урок 29. Развитие культуры в русских землях во второй половине XIII –XIV вв.: https://resh.edu.ru/subject/lesson/7917/start/254284/ </a:t>
            </a:r>
          </a:p>
          <a:p>
            <a:r>
              <a:rPr lang="ru-RU" sz="1100" dirty="0">
                <a:solidFill>
                  <a:srgbClr val="000000"/>
                </a:solidFill>
                <a:latin typeface="Times New Roman"/>
              </a:rPr>
              <a:t>Урок 30. Русские земли на карте Европы и мира вначале XV в.: https://resh.edu.ru/subject/lesson/7926/start/253878/ </a:t>
            </a:r>
          </a:p>
          <a:p>
            <a:r>
              <a:rPr lang="ru-RU" sz="1100" dirty="0">
                <a:solidFill>
                  <a:srgbClr val="000000"/>
                </a:solidFill>
                <a:latin typeface="Times New Roman"/>
              </a:rPr>
              <a:t>Урок 31. Московское княжество в первой половине XV в. Распад Золотой Орды и его последствия: https://resh.edu.ru/subject/lesson/7925/start/253567/ </a:t>
            </a:r>
          </a:p>
          <a:p>
            <a:r>
              <a:rPr lang="ru-RU" sz="1100" dirty="0">
                <a:solidFill>
                  <a:srgbClr val="000000"/>
                </a:solidFill>
                <a:latin typeface="Times New Roman"/>
              </a:rPr>
              <a:t>Урок 32. Московское государство и его соседи во второй половине XV в.: https://resh.edu.ru/subject/lesson/7924/start/253722/ </a:t>
            </a:r>
          </a:p>
          <a:p>
            <a:r>
              <a:rPr lang="ru-RU" sz="1100" dirty="0">
                <a:solidFill>
                  <a:srgbClr val="000000"/>
                </a:solidFill>
                <a:latin typeface="Times New Roman"/>
              </a:rPr>
              <a:t>Урок 33. Русская православная церковь в XV – XVI вв. Человек в Российском государстве второй половины XV в.: https://resh.edu.ru/subject/lesson/7923/start/253536/ </a:t>
            </a:r>
          </a:p>
          <a:p>
            <a:r>
              <a:rPr lang="ru-RU" sz="1100" dirty="0">
                <a:solidFill>
                  <a:srgbClr val="000000"/>
                </a:solidFill>
                <a:latin typeface="Times New Roman"/>
              </a:rPr>
              <a:t>Урок 34. Формирование культурного пространства единого Российского государства: https://resh.edu.ru/subject/lesson/7922/start/289068/ </a:t>
            </a:r>
            <a:endParaRPr lang="ru-RU" sz="1100" dirty="0"/>
          </a:p>
        </p:txBody>
      </p:sp>
    </p:spTree>
    <p:extLst>
      <p:ext uri="{BB962C8B-B14F-4D97-AF65-F5344CB8AC3E}">
        <p14:creationId xmlns:p14="http://schemas.microsoft.com/office/powerpoint/2010/main" val="40554465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332656"/>
            <a:ext cx="8229600" cy="5793507"/>
          </a:xfrm>
        </p:spPr>
        <p:txBody>
          <a:bodyPr/>
          <a:lstStyle/>
          <a:p>
            <a:pPr marL="0" indent="0">
              <a:buNone/>
            </a:pPr>
            <a:r>
              <a:rPr lang="ru-RU" dirty="0" smtClean="0"/>
              <a:t>Источники</a:t>
            </a:r>
          </a:p>
          <a:p>
            <a:pPr marL="0" indent="0">
              <a:buNone/>
            </a:pPr>
            <a:r>
              <a:rPr lang="ru-RU" sz="2400" dirty="0" smtClean="0"/>
              <a:t>История. Типовые экзаменационные варианты под ред. </a:t>
            </a:r>
            <a:r>
              <a:rPr lang="ru-RU" sz="2400" dirty="0" err="1" smtClean="0"/>
              <a:t>И.А.Артасова</a:t>
            </a:r>
            <a:r>
              <a:rPr lang="ru-RU" sz="2400" dirty="0" smtClean="0"/>
              <a:t>. ЕГЭ 2022, изд. Национальное образование. </a:t>
            </a:r>
            <a:r>
              <a:rPr lang="ru-RU" sz="2400" smtClean="0"/>
              <a:t>М. </a:t>
            </a:r>
            <a:r>
              <a:rPr lang="ru-RU" sz="2400" dirty="0" smtClean="0"/>
              <a:t>2022</a:t>
            </a:r>
            <a:endParaRPr lang="ru-RU" sz="2400" dirty="0"/>
          </a:p>
        </p:txBody>
      </p:sp>
    </p:spTree>
    <p:extLst>
      <p:ext uri="{BB962C8B-B14F-4D97-AF65-F5344CB8AC3E}">
        <p14:creationId xmlns:p14="http://schemas.microsoft.com/office/powerpoint/2010/main" val="12538023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850106"/>
          </a:xfrm>
        </p:spPr>
        <p:txBody>
          <a:bodyPr>
            <a:normAutofit fontScale="90000"/>
          </a:bodyPr>
          <a:lstStyle/>
          <a:p>
            <a:pPr algn="l"/>
            <a:r>
              <a:rPr lang="ru-RU" sz="4800" dirty="0" smtClean="0">
                <a:solidFill>
                  <a:srgbClr val="000000"/>
                </a:solidFill>
                <a:latin typeface="Cambria"/>
              </a:rPr>
              <a:t> </a:t>
            </a:r>
            <a:r>
              <a:rPr lang="ru-RU" sz="1800" b="1" dirty="0" smtClean="0">
                <a:solidFill>
                  <a:srgbClr val="000000"/>
                </a:solidFill>
                <a:latin typeface="Cambria"/>
              </a:rPr>
              <a:t>Что </a:t>
            </a:r>
            <a:r>
              <a:rPr lang="ru-RU" sz="1800" b="1" dirty="0">
                <a:solidFill>
                  <a:srgbClr val="000000"/>
                </a:solidFill>
                <a:latin typeface="Cambria"/>
              </a:rPr>
              <a:t>нужно знать/уметь по теме </a:t>
            </a:r>
            <a:r>
              <a:rPr lang="ru-RU" sz="1800" b="1" dirty="0" smtClean="0">
                <a:solidFill>
                  <a:srgbClr val="000000"/>
                </a:solidFill>
                <a:latin typeface="Cambria"/>
              </a:rPr>
              <a:t>.</a:t>
            </a:r>
            <a:r>
              <a:rPr lang="ru-RU" sz="1800" b="1" dirty="0" smtClean="0">
                <a:solidFill>
                  <a:srgbClr val="000000"/>
                </a:solidFill>
                <a:latin typeface="Times New Roman"/>
              </a:rPr>
              <a:t>ЗНАТЬ: События</a:t>
            </a:r>
            <a:r>
              <a:rPr lang="ru-RU" sz="1800" b="1" dirty="0">
                <a:solidFill>
                  <a:srgbClr val="000000"/>
                </a:solidFill>
                <a:latin typeface="Times New Roman"/>
              </a:rPr>
              <a:t>, явления, процессы, теоретические положения: </a:t>
            </a:r>
            <a:endParaRPr lang="ru-RU" sz="1800" b="1" dirty="0"/>
          </a:p>
        </p:txBody>
      </p:sp>
      <p:sp>
        <p:nvSpPr>
          <p:cNvPr id="3" name="Объект 2"/>
          <p:cNvSpPr>
            <a:spLocks noGrp="1"/>
          </p:cNvSpPr>
          <p:nvPr>
            <p:ph idx="1"/>
          </p:nvPr>
        </p:nvSpPr>
        <p:spPr>
          <a:xfrm>
            <a:off x="457200" y="1196752"/>
            <a:ext cx="8229600" cy="5328592"/>
          </a:xfrm>
        </p:spPr>
        <p:txBody>
          <a:bodyPr>
            <a:normAutofit fontScale="62500" lnSpcReduction="20000"/>
          </a:bodyPr>
          <a:lstStyle/>
          <a:p>
            <a:endParaRPr lang="ru-RU" sz="2400" dirty="0">
              <a:solidFill>
                <a:srgbClr val="000000"/>
              </a:solidFill>
              <a:latin typeface="Times New Roman"/>
            </a:endParaRPr>
          </a:p>
          <a:p>
            <a:pPr marL="0" indent="0" algn="ctr">
              <a:buNone/>
            </a:pPr>
            <a:r>
              <a:rPr lang="ru-RU" sz="2900" b="1" dirty="0" smtClean="0">
                <a:solidFill>
                  <a:srgbClr val="000000"/>
                </a:solidFill>
                <a:latin typeface="Times New Roman"/>
              </a:rPr>
              <a:t>История </a:t>
            </a:r>
            <a:r>
              <a:rPr lang="ru-RU" sz="2900" b="1" dirty="0">
                <a:solidFill>
                  <a:srgbClr val="000000"/>
                </a:solidFill>
                <a:latin typeface="Times New Roman"/>
              </a:rPr>
              <a:t>России: </a:t>
            </a:r>
          </a:p>
          <a:p>
            <a:r>
              <a:rPr lang="ru-RU" sz="2000" dirty="0">
                <a:solidFill>
                  <a:srgbClr val="000000"/>
                </a:solidFill>
                <a:latin typeface="Times New Roman"/>
              </a:rPr>
              <a:t>Народы и государства на территории нашей страны в древности. </a:t>
            </a:r>
            <a:endParaRPr lang="ru-RU" sz="2000" dirty="0">
              <a:latin typeface="Times New Roman"/>
            </a:endParaRPr>
          </a:p>
          <a:p>
            <a:r>
              <a:rPr lang="ru-RU" sz="2000" i="1" dirty="0">
                <a:latin typeface="Times New Roman"/>
              </a:rPr>
              <a:t>Образование Руси: </a:t>
            </a:r>
            <a:r>
              <a:rPr lang="ru-RU" sz="2000" dirty="0">
                <a:latin typeface="Times New Roman"/>
              </a:rPr>
              <a:t>Исторические условия образования государства Русь. Формирование территории. Внутренняя и внешняя политика первых князей. Принятие христианства и его значение для общества и государства. Византийское наследие на Руси. </a:t>
            </a:r>
          </a:p>
          <a:p>
            <a:r>
              <a:rPr lang="ru-RU" sz="2000" i="1" dirty="0">
                <a:latin typeface="Times New Roman"/>
              </a:rPr>
              <a:t>Русь в конце X – начале XII в.: </a:t>
            </a:r>
            <a:r>
              <a:rPr lang="ru-RU" sz="2000" dirty="0">
                <a:latin typeface="Times New Roman"/>
              </a:rPr>
              <a:t>Территория, органы власти, социальная структура, хозяйственный уклад, крупнейшие города. Новгород как центр освоения Севера Восточной Европы, колонизация Русской равнины. Территориально-политическая структура Руси. Внутриполитическое развитие. Общественный строй Руси. Древнерусское право. Внешняя политика и международные связи. Древнерусская культура. </a:t>
            </a:r>
          </a:p>
          <a:p>
            <a:r>
              <a:rPr lang="ru-RU" sz="2000" i="1" dirty="0">
                <a:latin typeface="Times New Roman"/>
              </a:rPr>
              <a:t>Русь в середине XII – начале XIII в.: </a:t>
            </a:r>
            <a:r>
              <a:rPr lang="ru-RU" sz="2000" dirty="0">
                <a:latin typeface="Times New Roman"/>
              </a:rPr>
              <a:t>Формирование системы земель – самостоятельных государств. Эволюция общественного строя и права. Внешняя политика русских земель в евразийском контексте. Формирование региональных центров культуры. </a:t>
            </a:r>
          </a:p>
          <a:p>
            <a:r>
              <a:rPr lang="ru-RU" sz="2000" i="1" dirty="0">
                <a:latin typeface="Times New Roman"/>
              </a:rPr>
              <a:t>Русские земли в середине XIII – XIV в.: </a:t>
            </a:r>
            <a:r>
              <a:rPr lang="ru-RU" sz="2000" dirty="0">
                <a:latin typeface="Times New Roman"/>
              </a:rPr>
              <a:t>Возникновение Монгольской империи. Походы Батыя на Восточную Европу. Возникновение Золотой орды. Борьба Руси против монгольского нашествия. Судьбы русских земель после монгольского завоевания. Система зависимости русских земель от ордынских ханов. Возникновение Литовского государства и включение в его состав части русских земель. Политический строй Новгорода и Пскова. Борьба с экспансией крестоносцев на западных границах Руси. Борьба за великое княжение Владимирское. Противостояние Твери и Москвы. Возвышение Московского княжества. Московское княжество во главе героической борьбы русского народа против ордынского господства. Православная Церковь в ордынский период русской истории. Культурное пространство русских земель. Народы и государства степной зоны Восточной Европы и Сибири. Золотая Орда. Межкультурные связи и коммуникации. </a:t>
            </a:r>
          </a:p>
          <a:p>
            <a:r>
              <a:rPr lang="ru-RU" sz="2000" i="1" dirty="0">
                <a:latin typeface="Times New Roman"/>
              </a:rPr>
              <a:t>Формирование единого Российского государства в XV в.: </a:t>
            </a:r>
            <a:r>
              <a:rPr lang="ru-RU" sz="2000" dirty="0">
                <a:latin typeface="Times New Roman"/>
              </a:rPr>
              <a:t>Объединение русских земель вокруг Москвы. Междоусобица в Московском княжестве. Новгород и Псков в XV в. Падение Византии и рост церковно-политической роли Москвы в православном мире. Ликвидация зависимости от Орды. Расширение международных связей Московского государства. Создание общерусского Судебника. Формирование единого аппарата управления. Культурное пространство единого государства. </a:t>
            </a:r>
            <a:endParaRPr lang="ru-RU" sz="2000" dirty="0"/>
          </a:p>
        </p:txBody>
      </p:sp>
    </p:spTree>
    <p:extLst>
      <p:ext uri="{BB962C8B-B14F-4D97-AF65-F5344CB8AC3E}">
        <p14:creationId xmlns:p14="http://schemas.microsoft.com/office/powerpoint/2010/main" val="89920064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620688"/>
            <a:ext cx="8229600" cy="5505475"/>
          </a:xfrm>
        </p:spPr>
        <p:txBody>
          <a:bodyPr>
            <a:normAutofit fontScale="55000" lnSpcReduction="20000"/>
          </a:bodyPr>
          <a:lstStyle/>
          <a:p>
            <a:r>
              <a:rPr lang="ru-RU" dirty="0">
                <a:solidFill>
                  <a:srgbClr val="000000"/>
                </a:solidFill>
                <a:latin typeface="Times New Roman"/>
              </a:rPr>
              <a:t>История зарубежных стран (события, процессы, явления), знание которых может проверяться в задании 2 ЕГЭ: Падение Западной Римской империи. Возникновение государства франков. Правление Юстиниана в Византийской империи. Возникновение ислама. Возникновение государства у арабов. Провозглашение Карла Великого императором. Распад Франкской империи. Образование Священной Римской империи. Разделение христианской церкви на Восточную (православную) и Западную (католическую). Нормандское завоевание Англии. Крестовые походы. Захват Константинополя крестоносцами. Принятие Великой хартии вольностей в Англии. Возникновение английского парламента. Созыв Генеральных штатов во Франции. Столетняя война. Жакерия во Франции. Восстание под предводительством У. </a:t>
            </a:r>
            <a:r>
              <a:rPr lang="ru-RU" dirty="0" err="1">
                <a:solidFill>
                  <a:srgbClr val="000000"/>
                </a:solidFill>
                <a:latin typeface="Times New Roman"/>
              </a:rPr>
              <a:t>Тайлера</a:t>
            </a:r>
            <a:r>
              <a:rPr lang="ru-RU" dirty="0">
                <a:solidFill>
                  <a:srgbClr val="000000"/>
                </a:solidFill>
                <a:latin typeface="Times New Roman"/>
              </a:rPr>
              <a:t> в Англии. Битва на Косовом поле (1389 г.). Гуситские войны. Изобретение книгопечатания И. </a:t>
            </a:r>
            <a:r>
              <a:rPr lang="ru-RU" dirty="0" err="1">
                <a:solidFill>
                  <a:srgbClr val="000000"/>
                </a:solidFill>
                <a:latin typeface="Times New Roman"/>
              </a:rPr>
              <a:t>Гутенбергом</a:t>
            </a:r>
            <a:r>
              <a:rPr lang="ru-RU" dirty="0">
                <a:solidFill>
                  <a:srgbClr val="000000"/>
                </a:solidFill>
                <a:latin typeface="Times New Roman"/>
              </a:rPr>
              <a:t>. Война Алой и Белой розы в Англии. Правление Людовика XI во Франции. Падение Византийской империи. Правление Генриха VII в Англии. </a:t>
            </a:r>
          </a:p>
          <a:p>
            <a:r>
              <a:rPr lang="ru-RU" b="1" dirty="0">
                <a:solidFill>
                  <a:srgbClr val="000000"/>
                </a:solidFill>
                <a:latin typeface="Times New Roman"/>
              </a:rPr>
              <a:t>Процессы, явления истории зарубежных стран, знание которых может проверяться в задании 19 ЕГЭ</a:t>
            </a:r>
            <a:r>
              <a:rPr lang="ru-RU" b="1" dirty="0" smtClean="0">
                <a:solidFill>
                  <a:srgbClr val="000000"/>
                </a:solidFill>
                <a:latin typeface="Times New Roman"/>
              </a:rPr>
              <a:t>:</a:t>
            </a:r>
          </a:p>
          <a:p>
            <a:r>
              <a:rPr lang="ru-RU" b="1" dirty="0" smtClean="0">
                <a:solidFill>
                  <a:srgbClr val="000000"/>
                </a:solidFill>
                <a:latin typeface="Times New Roman"/>
              </a:rPr>
              <a:t> </a:t>
            </a:r>
            <a:r>
              <a:rPr lang="ru-RU" dirty="0">
                <a:solidFill>
                  <a:srgbClr val="000000"/>
                </a:solidFill>
                <a:latin typeface="Times New Roman"/>
              </a:rPr>
              <a:t>Цивилизации Древнего Востока. Древняя Греция. Период эллинизма. Древний Рим. Социально-экономическое и политическое развитие стран Европы в Средние века. Страны и народы Азии, Америки и Африки в Средние века. Международные отношения в Средние века. Культура Средневековья. Западное христианство. Возникновение и развитие ислама. </a:t>
            </a:r>
            <a:endParaRPr lang="ru-RU" dirty="0"/>
          </a:p>
        </p:txBody>
      </p:sp>
    </p:spTree>
    <p:extLst>
      <p:ext uri="{BB962C8B-B14F-4D97-AF65-F5344CB8AC3E}">
        <p14:creationId xmlns:p14="http://schemas.microsoft.com/office/powerpoint/2010/main" val="6228193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78098"/>
          </a:xfrm>
        </p:spPr>
        <p:txBody>
          <a:bodyPr>
            <a:normAutofit/>
          </a:bodyPr>
          <a:lstStyle/>
          <a:p>
            <a:r>
              <a:rPr lang="ru-RU" sz="1800" b="1" dirty="0">
                <a:solidFill>
                  <a:srgbClr val="000000"/>
                </a:solidFill>
                <a:latin typeface="Times New Roman"/>
              </a:rPr>
              <a:t>Периодизация истории России, годы (даты) основных </a:t>
            </a:r>
            <a:r>
              <a:rPr lang="ru-RU" sz="1800" b="1" dirty="0" smtClean="0">
                <a:solidFill>
                  <a:srgbClr val="000000"/>
                </a:solidFill>
                <a:latin typeface="Times New Roman"/>
              </a:rPr>
              <a:t>событий. </a:t>
            </a:r>
            <a:endParaRPr lang="ru-RU" sz="1800" dirty="0"/>
          </a:p>
        </p:txBody>
      </p:sp>
      <p:sp>
        <p:nvSpPr>
          <p:cNvPr id="3" name="Объект 2"/>
          <p:cNvSpPr>
            <a:spLocks noGrp="1"/>
          </p:cNvSpPr>
          <p:nvPr>
            <p:ph idx="1"/>
          </p:nvPr>
        </p:nvSpPr>
        <p:spPr>
          <a:xfrm>
            <a:off x="457200" y="908720"/>
            <a:ext cx="8229600" cy="5688632"/>
          </a:xfrm>
        </p:spPr>
        <p:txBody>
          <a:bodyPr>
            <a:normAutofit fontScale="25000" lnSpcReduction="20000"/>
          </a:bodyPr>
          <a:lstStyle/>
          <a:p>
            <a:r>
              <a:rPr lang="ru-RU" sz="4000" dirty="0" smtClean="0"/>
              <a:t>      </a:t>
            </a:r>
            <a:r>
              <a:rPr lang="ru-RU" sz="4000" dirty="0">
                <a:solidFill>
                  <a:srgbClr val="000000"/>
                </a:solidFill>
                <a:latin typeface="Times New Roman"/>
              </a:rPr>
              <a:t>862 – «призвание» Рюрика </a:t>
            </a:r>
          </a:p>
          <a:p>
            <a:r>
              <a:rPr lang="ru-RU" sz="4000" dirty="0">
                <a:solidFill>
                  <a:srgbClr val="000000"/>
                </a:solidFill>
                <a:latin typeface="Times New Roman"/>
              </a:rPr>
              <a:t>882 – захват Олегом Вещим Киева </a:t>
            </a:r>
          </a:p>
          <a:p>
            <a:r>
              <a:rPr lang="ru-RU" sz="4000" dirty="0">
                <a:solidFill>
                  <a:srgbClr val="000000"/>
                </a:solidFill>
                <a:latin typeface="Times New Roman"/>
              </a:rPr>
              <a:t>907 – поход Олега Вещего на </a:t>
            </a:r>
            <a:r>
              <a:rPr lang="ru-RU" sz="4000" dirty="0" smtClean="0">
                <a:solidFill>
                  <a:srgbClr val="000000"/>
                </a:solidFill>
                <a:latin typeface="Times New Roman"/>
              </a:rPr>
              <a:t>Константинополь</a:t>
            </a:r>
            <a:endParaRPr lang="ru-RU" sz="4000" dirty="0">
              <a:latin typeface="Times New Roman"/>
            </a:endParaRPr>
          </a:p>
          <a:p>
            <a:r>
              <a:rPr lang="ru-RU" sz="4000" dirty="0">
                <a:latin typeface="Times New Roman"/>
              </a:rPr>
              <a:t>911 – договор Руси с Византией </a:t>
            </a:r>
          </a:p>
          <a:p>
            <a:r>
              <a:rPr lang="ru-RU" sz="4000" dirty="0">
                <a:latin typeface="Times New Roman"/>
              </a:rPr>
              <a:t>941, 944 – походы Игоря Старого на Константинополь, договоры Руси с Византией </a:t>
            </a:r>
          </a:p>
          <a:p>
            <a:r>
              <a:rPr lang="ru-RU" sz="4000" dirty="0">
                <a:latin typeface="Times New Roman"/>
              </a:rPr>
              <a:t>964–972 – походы Святослава Игоревича </a:t>
            </a:r>
          </a:p>
          <a:p>
            <a:r>
              <a:rPr lang="ru-RU" sz="4000" dirty="0">
                <a:latin typeface="Times New Roman"/>
              </a:rPr>
              <a:t>978/980–1015 – княжение Владимира </a:t>
            </a:r>
            <a:r>
              <a:rPr lang="ru-RU" sz="4000" dirty="0" err="1">
                <a:latin typeface="Times New Roman"/>
              </a:rPr>
              <a:t>Святославича</a:t>
            </a:r>
            <a:r>
              <a:rPr lang="ru-RU" sz="4000" dirty="0">
                <a:latin typeface="Times New Roman"/>
              </a:rPr>
              <a:t> в Киеве </a:t>
            </a:r>
          </a:p>
          <a:p>
            <a:r>
              <a:rPr lang="ru-RU" sz="4000" dirty="0">
                <a:latin typeface="Times New Roman"/>
              </a:rPr>
              <a:t>988 – крещение Руси </a:t>
            </a:r>
          </a:p>
          <a:p>
            <a:r>
              <a:rPr lang="ru-RU" sz="4000" dirty="0">
                <a:latin typeface="Times New Roman"/>
              </a:rPr>
              <a:t>1016–1018 и 1019–1054 – княжение Ярослава Мудрого </a:t>
            </a:r>
          </a:p>
          <a:p>
            <a:r>
              <a:rPr lang="ru-RU" sz="4000" dirty="0">
                <a:latin typeface="Times New Roman"/>
              </a:rPr>
              <a:t>XI в. – Правда Русская (Краткая редакция) </a:t>
            </a:r>
          </a:p>
          <a:p>
            <a:r>
              <a:rPr lang="ru-RU" sz="4000" dirty="0">
                <a:latin typeface="Times New Roman"/>
              </a:rPr>
              <a:t>1097 – </a:t>
            </a:r>
            <a:r>
              <a:rPr lang="ru-RU" sz="4000" dirty="0" err="1">
                <a:latin typeface="Times New Roman"/>
              </a:rPr>
              <a:t>Любечский</a:t>
            </a:r>
            <a:r>
              <a:rPr lang="ru-RU" sz="4000" dirty="0">
                <a:latin typeface="Times New Roman"/>
              </a:rPr>
              <a:t> съезд </a:t>
            </a:r>
          </a:p>
          <a:p>
            <a:r>
              <a:rPr lang="ru-RU" sz="4000" dirty="0">
                <a:latin typeface="Times New Roman"/>
              </a:rPr>
              <a:t>1113–1125 – княжение в Киеве Владимира Мономаха </a:t>
            </a:r>
          </a:p>
          <a:p>
            <a:r>
              <a:rPr lang="ru-RU" sz="4000" dirty="0">
                <a:latin typeface="Times New Roman"/>
              </a:rPr>
              <a:t>Начало XII в. – «Повесть временных лет» </a:t>
            </a:r>
          </a:p>
          <a:p>
            <a:r>
              <a:rPr lang="ru-RU" sz="4000" dirty="0">
                <a:latin typeface="Times New Roman"/>
              </a:rPr>
              <a:t>XII в. – Правда Русская (Пространная редакция) </a:t>
            </a:r>
          </a:p>
          <a:p>
            <a:r>
              <a:rPr lang="ru-RU" sz="4000" dirty="0">
                <a:latin typeface="Times New Roman"/>
              </a:rPr>
              <a:t>1147 – первое упоминание Москвы в летописях </a:t>
            </a:r>
          </a:p>
          <a:p>
            <a:r>
              <a:rPr lang="ru-RU" sz="4000" dirty="0">
                <a:latin typeface="Times New Roman"/>
              </a:rPr>
              <a:t>1185 – поход Игоря </a:t>
            </a:r>
            <a:r>
              <a:rPr lang="ru-RU" sz="4000" dirty="0" err="1">
                <a:latin typeface="Times New Roman"/>
              </a:rPr>
              <a:t>Святославича</a:t>
            </a:r>
            <a:r>
              <a:rPr lang="ru-RU" sz="4000" dirty="0">
                <a:latin typeface="Times New Roman"/>
              </a:rPr>
              <a:t> на половцев </a:t>
            </a:r>
          </a:p>
          <a:p>
            <a:r>
              <a:rPr lang="ru-RU" sz="4000" dirty="0">
                <a:latin typeface="Times New Roman"/>
              </a:rPr>
              <a:t>1223 – битва на р. Калке </a:t>
            </a:r>
          </a:p>
          <a:p>
            <a:r>
              <a:rPr lang="ru-RU" sz="4000" dirty="0">
                <a:latin typeface="Times New Roman"/>
              </a:rPr>
              <a:t>1237–1241 – завоевание Руси ханом Батыем </a:t>
            </a:r>
          </a:p>
          <a:p>
            <a:r>
              <a:rPr lang="ru-RU" sz="4000" dirty="0">
                <a:latin typeface="Times New Roman"/>
              </a:rPr>
              <a:t>1240, 15 июля – Невская битва </a:t>
            </a:r>
          </a:p>
          <a:p>
            <a:r>
              <a:rPr lang="ru-RU" sz="4000" dirty="0">
                <a:latin typeface="Times New Roman"/>
              </a:rPr>
              <a:t>1242, 5 апреля – Ледовое побоище </a:t>
            </a:r>
          </a:p>
          <a:p>
            <a:r>
              <a:rPr lang="ru-RU" sz="4000" dirty="0">
                <a:latin typeface="Times New Roman"/>
              </a:rPr>
              <a:t>1325–1340 – княжение Ивана </a:t>
            </a:r>
            <a:r>
              <a:rPr lang="ru-RU" sz="4000" dirty="0" err="1">
                <a:latin typeface="Times New Roman"/>
              </a:rPr>
              <a:t>Калиты</a:t>
            </a:r>
            <a:r>
              <a:rPr lang="ru-RU" sz="4000" dirty="0">
                <a:latin typeface="Times New Roman"/>
              </a:rPr>
              <a:t> </a:t>
            </a:r>
          </a:p>
          <a:p>
            <a:r>
              <a:rPr lang="ru-RU" sz="4000" dirty="0">
                <a:latin typeface="Times New Roman"/>
              </a:rPr>
              <a:t>1359–1389 – княжение Дмитрия Донского </a:t>
            </a:r>
          </a:p>
          <a:p>
            <a:r>
              <a:rPr lang="ru-RU" sz="4000" dirty="0">
                <a:latin typeface="Times New Roman"/>
              </a:rPr>
              <a:t>1378, 11 августа – битва на р. </a:t>
            </a:r>
            <a:r>
              <a:rPr lang="ru-RU" sz="4000" dirty="0" err="1">
                <a:latin typeface="Times New Roman"/>
              </a:rPr>
              <a:t>Воже</a:t>
            </a:r>
            <a:r>
              <a:rPr lang="ru-RU" sz="4000" dirty="0">
                <a:latin typeface="Times New Roman"/>
              </a:rPr>
              <a:t> </a:t>
            </a:r>
          </a:p>
          <a:p>
            <a:r>
              <a:rPr lang="ru-RU" sz="4000" dirty="0">
                <a:latin typeface="Times New Roman"/>
              </a:rPr>
              <a:t>1380, 8 сентября – Куликовская битва </a:t>
            </a:r>
          </a:p>
          <a:p>
            <a:r>
              <a:rPr lang="ru-RU" sz="4000" dirty="0">
                <a:latin typeface="Times New Roman"/>
              </a:rPr>
              <a:t>1382 – разорение Москвы ханом </a:t>
            </a:r>
            <a:r>
              <a:rPr lang="ru-RU" sz="4000" dirty="0" err="1">
                <a:latin typeface="Times New Roman"/>
              </a:rPr>
              <a:t>Тохтамышем</a:t>
            </a:r>
            <a:r>
              <a:rPr lang="ru-RU" sz="4000" dirty="0">
                <a:latin typeface="Times New Roman"/>
              </a:rPr>
              <a:t> </a:t>
            </a:r>
          </a:p>
          <a:p>
            <a:r>
              <a:rPr lang="ru-RU" sz="4000" dirty="0">
                <a:latin typeface="Times New Roman"/>
              </a:rPr>
              <a:t>1389 – 1425 – княжение Василия I </a:t>
            </a:r>
          </a:p>
          <a:p>
            <a:r>
              <a:rPr lang="ru-RU" sz="4000" dirty="0">
                <a:latin typeface="Times New Roman"/>
              </a:rPr>
              <a:t>1395 – разгром Золотой орды Тимуром </a:t>
            </a:r>
          </a:p>
          <a:p>
            <a:r>
              <a:rPr lang="ru-RU" sz="4000" dirty="0">
                <a:latin typeface="Times New Roman"/>
              </a:rPr>
              <a:t>1410, 15 июля – </a:t>
            </a:r>
            <a:r>
              <a:rPr lang="ru-RU" sz="4000" dirty="0" err="1">
                <a:latin typeface="Times New Roman"/>
              </a:rPr>
              <a:t>Грюнвальдская</a:t>
            </a:r>
            <a:r>
              <a:rPr lang="ru-RU" sz="4000" dirty="0">
                <a:latin typeface="Times New Roman"/>
              </a:rPr>
              <a:t> битва </a:t>
            </a:r>
          </a:p>
          <a:p>
            <a:r>
              <a:rPr lang="ru-RU" sz="4000" dirty="0">
                <a:latin typeface="Times New Roman"/>
              </a:rPr>
              <a:t>1425–1453 – междоусобная война в Московском княжестве </a:t>
            </a:r>
          </a:p>
          <a:p>
            <a:r>
              <a:rPr lang="ru-RU" sz="4000" dirty="0">
                <a:latin typeface="Times New Roman"/>
              </a:rPr>
              <a:t>1425–1462 – княжение Василия II Темного </a:t>
            </a:r>
          </a:p>
          <a:p>
            <a:r>
              <a:rPr lang="ru-RU" sz="4000" dirty="0">
                <a:latin typeface="Times New Roman"/>
              </a:rPr>
              <a:t>1448 – установление автокефалии Русской Православной Церкви </a:t>
            </a:r>
          </a:p>
          <a:p>
            <a:r>
              <a:rPr lang="ru-RU" sz="4000" dirty="0">
                <a:latin typeface="Times New Roman"/>
              </a:rPr>
              <a:t>1462–1505 – княжение Ивана III. Образование единого Российского государства </a:t>
            </a:r>
          </a:p>
          <a:p>
            <a:r>
              <a:rPr lang="ru-RU" sz="4000" dirty="0">
                <a:latin typeface="Times New Roman"/>
              </a:rPr>
              <a:t>1478 – присоединение Новгородской земли к Москве </a:t>
            </a:r>
          </a:p>
          <a:p>
            <a:r>
              <a:rPr lang="ru-RU" sz="4000" dirty="0">
                <a:latin typeface="Times New Roman"/>
              </a:rPr>
              <a:t>1480 – «стояние» на р. Угре. Падение Ордынского владычества </a:t>
            </a:r>
          </a:p>
          <a:p>
            <a:r>
              <a:rPr lang="ru-RU" sz="4000" dirty="0">
                <a:latin typeface="Times New Roman"/>
              </a:rPr>
              <a:t>1485 – присоединение Тверского великого княжества к Москве </a:t>
            </a:r>
          </a:p>
          <a:p>
            <a:r>
              <a:rPr lang="ru-RU" sz="4000" dirty="0">
                <a:latin typeface="Times New Roman"/>
              </a:rPr>
              <a:t>1497 – принятие общерусского Судебника </a:t>
            </a:r>
            <a:r>
              <a:rPr lang="ru-RU" sz="4000" dirty="0" smtClean="0"/>
              <a:t>                                                                 </a:t>
            </a:r>
            <a:r>
              <a:rPr lang="ru-RU" dirty="0" smtClean="0"/>
              <a:t>                                                                                                                                                                                                                                                        </a:t>
            </a:r>
            <a:endParaRPr lang="ru-RU" dirty="0"/>
          </a:p>
        </p:txBody>
      </p:sp>
    </p:spTree>
    <p:extLst>
      <p:ext uri="{BB962C8B-B14F-4D97-AF65-F5344CB8AC3E}">
        <p14:creationId xmlns:p14="http://schemas.microsoft.com/office/powerpoint/2010/main" val="342786125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06090"/>
          </a:xfrm>
        </p:spPr>
        <p:txBody>
          <a:bodyPr>
            <a:normAutofit/>
          </a:bodyPr>
          <a:lstStyle/>
          <a:p>
            <a:r>
              <a:rPr lang="ru-RU" sz="2000" dirty="0" smtClean="0"/>
              <a:t>Периодизация истории зарубежных стран</a:t>
            </a:r>
            <a:endParaRPr lang="ru-RU" sz="2000" dirty="0"/>
          </a:p>
        </p:txBody>
      </p:sp>
      <p:sp>
        <p:nvSpPr>
          <p:cNvPr id="3" name="Объект 2"/>
          <p:cNvSpPr>
            <a:spLocks noGrp="1"/>
          </p:cNvSpPr>
          <p:nvPr>
            <p:ph idx="1"/>
          </p:nvPr>
        </p:nvSpPr>
        <p:spPr>
          <a:xfrm>
            <a:off x="457200" y="836712"/>
            <a:ext cx="8229600" cy="5289451"/>
          </a:xfrm>
        </p:spPr>
        <p:txBody>
          <a:bodyPr>
            <a:normAutofit fontScale="40000" lnSpcReduction="20000"/>
          </a:bodyPr>
          <a:lstStyle/>
          <a:p>
            <a:pPr>
              <a:lnSpc>
                <a:spcPct val="115000"/>
              </a:lnSpc>
              <a:spcAft>
                <a:spcPts val="1000"/>
              </a:spcAft>
            </a:pPr>
            <a:r>
              <a:rPr lang="ru-RU" dirty="0">
                <a:ea typeface="Calibri"/>
                <a:cs typeface="Times New Roman"/>
              </a:rPr>
              <a:t>падение Западной Римской империи – 476г.</a:t>
            </a:r>
            <a:endParaRPr lang="ru-RU" sz="2400" dirty="0">
              <a:ea typeface="Calibri"/>
              <a:cs typeface="Times New Roman"/>
            </a:endParaRPr>
          </a:p>
          <a:p>
            <a:pPr>
              <a:lnSpc>
                <a:spcPct val="115000"/>
              </a:lnSpc>
              <a:spcAft>
                <a:spcPts val="1000"/>
              </a:spcAft>
            </a:pPr>
            <a:r>
              <a:rPr lang="ru-RU" dirty="0">
                <a:ea typeface="Calibri"/>
                <a:cs typeface="Times New Roman"/>
              </a:rPr>
              <a:t>− возникновение государства франков- 500г.</a:t>
            </a:r>
            <a:endParaRPr lang="ru-RU" sz="2400" dirty="0">
              <a:ea typeface="Calibri"/>
              <a:cs typeface="Times New Roman"/>
            </a:endParaRPr>
          </a:p>
          <a:p>
            <a:pPr>
              <a:lnSpc>
                <a:spcPct val="115000"/>
              </a:lnSpc>
              <a:spcAft>
                <a:spcPts val="1000"/>
              </a:spcAft>
            </a:pPr>
            <a:r>
              <a:rPr lang="ru-RU" dirty="0">
                <a:ea typeface="Calibri"/>
                <a:cs typeface="Times New Roman"/>
              </a:rPr>
              <a:t>− правление Юстиниана в Византийской империи – 527-565гг.</a:t>
            </a:r>
            <a:endParaRPr lang="ru-RU" sz="2400" dirty="0">
              <a:ea typeface="Calibri"/>
              <a:cs typeface="Times New Roman"/>
            </a:endParaRPr>
          </a:p>
          <a:p>
            <a:pPr>
              <a:lnSpc>
                <a:spcPct val="115000"/>
              </a:lnSpc>
              <a:spcAft>
                <a:spcPts val="1000"/>
              </a:spcAft>
            </a:pPr>
            <a:r>
              <a:rPr lang="ru-RU" dirty="0">
                <a:ea typeface="Calibri"/>
                <a:cs typeface="Times New Roman"/>
              </a:rPr>
              <a:t>− возникновение ислама – 610г.</a:t>
            </a:r>
            <a:endParaRPr lang="ru-RU" sz="2400" dirty="0">
              <a:ea typeface="Calibri"/>
              <a:cs typeface="Times New Roman"/>
            </a:endParaRPr>
          </a:p>
          <a:p>
            <a:pPr>
              <a:lnSpc>
                <a:spcPct val="115000"/>
              </a:lnSpc>
              <a:spcAft>
                <a:spcPts val="1000"/>
              </a:spcAft>
            </a:pPr>
            <a:r>
              <a:rPr lang="ru-RU" dirty="0">
                <a:ea typeface="Calibri"/>
                <a:cs typeface="Times New Roman"/>
              </a:rPr>
              <a:t>− возникновение государства у арабов – 630г.</a:t>
            </a:r>
            <a:endParaRPr lang="ru-RU" sz="2400" dirty="0">
              <a:ea typeface="Calibri"/>
              <a:cs typeface="Times New Roman"/>
            </a:endParaRPr>
          </a:p>
          <a:p>
            <a:pPr>
              <a:lnSpc>
                <a:spcPct val="115000"/>
              </a:lnSpc>
              <a:spcAft>
                <a:spcPts val="1000"/>
              </a:spcAft>
            </a:pPr>
            <a:r>
              <a:rPr lang="ru-RU" dirty="0">
                <a:ea typeface="Calibri"/>
                <a:cs typeface="Times New Roman"/>
              </a:rPr>
              <a:t>− провозглашение Карла Великого императором – 800г.</a:t>
            </a:r>
            <a:endParaRPr lang="ru-RU" sz="2400" dirty="0">
              <a:ea typeface="Calibri"/>
              <a:cs typeface="Times New Roman"/>
            </a:endParaRPr>
          </a:p>
          <a:p>
            <a:pPr>
              <a:lnSpc>
                <a:spcPct val="115000"/>
              </a:lnSpc>
              <a:spcAft>
                <a:spcPts val="1000"/>
              </a:spcAft>
            </a:pPr>
            <a:r>
              <a:rPr lang="ru-RU" dirty="0">
                <a:ea typeface="Calibri"/>
                <a:cs typeface="Times New Roman"/>
              </a:rPr>
              <a:t>− распад Франкской империи – 843г.</a:t>
            </a:r>
            <a:endParaRPr lang="ru-RU" sz="2400" dirty="0">
              <a:ea typeface="Calibri"/>
              <a:cs typeface="Times New Roman"/>
            </a:endParaRPr>
          </a:p>
          <a:p>
            <a:pPr>
              <a:lnSpc>
                <a:spcPct val="115000"/>
              </a:lnSpc>
              <a:spcAft>
                <a:spcPts val="1000"/>
              </a:spcAft>
            </a:pPr>
            <a:r>
              <a:rPr lang="ru-RU" dirty="0">
                <a:ea typeface="Calibri"/>
                <a:cs typeface="Times New Roman"/>
              </a:rPr>
              <a:t>− образование Священной Римской империи –962г.</a:t>
            </a:r>
            <a:endParaRPr lang="ru-RU" sz="2400" dirty="0">
              <a:ea typeface="Calibri"/>
              <a:cs typeface="Times New Roman"/>
            </a:endParaRPr>
          </a:p>
          <a:p>
            <a:pPr>
              <a:lnSpc>
                <a:spcPct val="115000"/>
              </a:lnSpc>
              <a:spcAft>
                <a:spcPts val="1000"/>
              </a:spcAft>
            </a:pPr>
            <a:r>
              <a:rPr lang="ru-RU" dirty="0">
                <a:ea typeface="Calibri"/>
                <a:cs typeface="Times New Roman"/>
              </a:rPr>
              <a:t>− разделение христианской церкви на Восточную (православную) и  Западную (католическую) – 1054г.</a:t>
            </a:r>
            <a:endParaRPr lang="ru-RU" sz="2400" dirty="0">
              <a:ea typeface="Calibri"/>
              <a:cs typeface="Times New Roman"/>
            </a:endParaRPr>
          </a:p>
          <a:p>
            <a:pPr>
              <a:lnSpc>
                <a:spcPct val="115000"/>
              </a:lnSpc>
              <a:spcAft>
                <a:spcPts val="1000"/>
              </a:spcAft>
            </a:pPr>
            <a:r>
              <a:rPr lang="ru-RU" dirty="0">
                <a:ea typeface="Calibri"/>
                <a:cs typeface="Times New Roman"/>
              </a:rPr>
              <a:t>− нормандское завоевание Англии – 1066г.</a:t>
            </a:r>
            <a:endParaRPr lang="ru-RU" sz="2400" dirty="0">
              <a:ea typeface="Calibri"/>
              <a:cs typeface="Times New Roman"/>
            </a:endParaRPr>
          </a:p>
          <a:p>
            <a:pPr>
              <a:lnSpc>
                <a:spcPct val="115000"/>
              </a:lnSpc>
              <a:spcAft>
                <a:spcPts val="1000"/>
              </a:spcAft>
            </a:pPr>
            <a:r>
              <a:rPr lang="ru-RU" dirty="0">
                <a:ea typeface="Calibri"/>
                <a:cs typeface="Times New Roman"/>
              </a:rPr>
              <a:t>− Крестовые походы – 1096-1291гг.</a:t>
            </a:r>
            <a:endParaRPr lang="ru-RU" sz="2400" dirty="0">
              <a:ea typeface="Calibri"/>
              <a:cs typeface="Times New Roman"/>
            </a:endParaRPr>
          </a:p>
          <a:p>
            <a:pPr>
              <a:lnSpc>
                <a:spcPct val="115000"/>
              </a:lnSpc>
              <a:spcAft>
                <a:spcPts val="1000"/>
              </a:spcAft>
            </a:pPr>
            <a:r>
              <a:rPr lang="ru-RU" dirty="0">
                <a:ea typeface="Calibri"/>
                <a:cs typeface="Times New Roman"/>
              </a:rPr>
              <a:t>− захват Константинополя крестоносцами – 1204г.</a:t>
            </a:r>
            <a:endParaRPr lang="ru-RU" sz="2400" dirty="0">
              <a:ea typeface="Calibri"/>
              <a:cs typeface="Times New Roman"/>
            </a:endParaRPr>
          </a:p>
          <a:p>
            <a:pPr>
              <a:lnSpc>
                <a:spcPct val="115000"/>
              </a:lnSpc>
              <a:spcAft>
                <a:spcPts val="1000"/>
              </a:spcAft>
            </a:pPr>
            <a:r>
              <a:rPr lang="ru-RU" dirty="0">
                <a:ea typeface="Calibri"/>
                <a:cs typeface="Times New Roman"/>
              </a:rPr>
              <a:t>− принятие Великой хартии вольности в Англии – 1215г.</a:t>
            </a:r>
            <a:endParaRPr lang="ru-RU" sz="2400" dirty="0">
              <a:ea typeface="Calibri"/>
              <a:cs typeface="Times New Roman"/>
            </a:endParaRPr>
          </a:p>
          <a:p>
            <a:pPr>
              <a:lnSpc>
                <a:spcPct val="115000"/>
              </a:lnSpc>
              <a:spcAft>
                <a:spcPts val="1000"/>
              </a:spcAft>
            </a:pPr>
            <a:r>
              <a:rPr lang="ru-RU" dirty="0">
                <a:ea typeface="Calibri"/>
                <a:cs typeface="Times New Roman"/>
              </a:rPr>
              <a:t>− возникновение Английского парламента – 1265г.</a:t>
            </a:r>
            <a:endParaRPr lang="ru-RU" sz="2400" dirty="0">
              <a:ea typeface="Calibri"/>
              <a:cs typeface="Times New Roman"/>
            </a:endParaRPr>
          </a:p>
          <a:p>
            <a:pPr>
              <a:lnSpc>
                <a:spcPct val="115000"/>
              </a:lnSpc>
              <a:spcAft>
                <a:spcPts val="1000"/>
              </a:spcAft>
            </a:pPr>
            <a:r>
              <a:rPr lang="ru-RU" dirty="0">
                <a:ea typeface="Calibri"/>
                <a:cs typeface="Times New Roman"/>
              </a:rPr>
              <a:t>− созыв Генеральных штатов во Франции – 1302г</a:t>
            </a:r>
            <a:r>
              <a:rPr lang="ru-RU" dirty="0" smtClean="0">
                <a:ea typeface="Calibri"/>
                <a:cs typeface="Times New Roman"/>
              </a:rPr>
              <a:t>.</a:t>
            </a:r>
            <a:endParaRPr lang="ru-RU" sz="2400" dirty="0">
              <a:ea typeface="Calibri"/>
              <a:cs typeface="Times New Roman"/>
            </a:endParaRPr>
          </a:p>
        </p:txBody>
      </p:sp>
    </p:spTree>
    <p:extLst>
      <p:ext uri="{BB962C8B-B14F-4D97-AF65-F5344CB8AC3E}">
        <p14:creationId xmlns:p14="http://schemas.microsoft.com/office/powerpoint/2010/main" val="420316719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476672"/>
            <a:ext cx="8229600" cy="6120680"/>
          </a:xfrm>
        </p:spPr>
        <p:txBody>
          <a:bodyPr>
            <a:normAutofit fontScale="55000" lnSpcReduction="20000"/>
          </a:bodyPr>
          <a:lstStyle/>
          <a:p>
            <a:pPr>
              <a:lnSpc>
                <a:spcPct val="115000"/>
              </a:lnSpc>
              <a:spcAft>
                <a:spcPts val="1000"/>
              </a:spcAft>
            </a:pPr>
            <a:r>
              <a:rPr lang="ru-RU" dirty="0">
                <a:ea typeface="Calibri"/>
                <a:cs typeface="Times New Roman"/>
              </a:rPr>
              <a:t>Столетняя война – 1337-1452гг.</a:t>
            </a:r>
            <a:endParaRPr lang="ru-RU" sz="2400" dirty="0">
              <a:ea typeface="Calibri"/>
              <a:cs typeface="Times New Roman"/>
            </a:endParaRPr>
          </a:p>
          <a:p>
            <a:pPr>
              <a:lnSpc>
                <a:spcPct val="115000"/>
              </a:lnSpc>
              <a:spcAft>
                <a:spcPts val="1000"/>
              </a:spcAft>
            </a:pPr>
            <a:r>
              <a:rPr lang="ru-RU" dirty="0">
                <a:ea typeface="Calibri"/>
                <a:cs typeface="Times New Roman"/>
              </a:rPr>
              <a:t>− Жакерия во Франции – 1358г.</a:t>
            </a:r>
            <a:endParaRPr lang="ru-RU" sz="2400" dirty="0">
              <a:ea typeface="Calibri"/>
              <a:cs typeface="Times New Roman"/>
            </a:endParaRPr>
          </a:p>
          <a:p>
            <a:pPr>
              <a:lnSpc>
                <a:spcPct val="115000"/>
              </a:lnSpc>
              <a:spcAft>
                <a:spcPts val="1000"/>
              </a:spcAft>
            </a:pPr>
            <a:r>
              <a:rPr lang="ru-RU" dirty="0">
                <a:ea typeface="Calibri"/>
                <a:cs typeface="Times New Roman"/>
              </a:rPr>
              <a:t>− восстание под предводительством У. </a:t>
            </a:r>
            <a:r>
              <a:rPr lang="ru-RU" dirty="0" err="1">
                <a:ea typeface="Calibri"/>
                <a:cs typeface="Times New Roman"/>
              </a:rPr>
              <a:t>Тайлера</a:t>
            </a:r>
            <a:r>
              <a:rPr lang="ru-RU" dirty="0">
                <a:ea typeface="Calibri"/>
                <a:cs typeface="Times New Roman"/>
              </a:rPr>
              <a:t> в Англии – 1381г.</a:t>
            </a:r>
            <a:endParaRPr lang="ru-RU" sz="2400" dirty="0">
              <a:ea typeface="Calibri"/>
              <a:cs typeface="Times New Roman"/>
            </a:endParaRPr>
          </a:p>
          <a:p>
            <a:pPr>
              <a:lnSpc>
                <a:spcPct val="115000"/>
              </a:lnSpc>
              <a:spcAft>
                <a:spcPts val="1000"/>
              </a:spcAft>
            </a:pPr>
            <a:r>
              <a:rPr lang="ru-RU" dirty="0">
                <a:ea typeface="Calibri"/>
                <a:cs typeface="Times New Roman"/>
              </a:rPr>
              <a:t>− битва на Косовом поле   -   1389 г.</a:t>
            </a:r>
            <a:endParaRPr lang="ru-RU" sz="2400" dirty="0">
              <a:ea typeface="Calibri"/>
              <a:cs typeface="Times New Roman"/>
            </a:endParaRPr>
          </a:p>
          <a:p>
            <a:pPr>
              <a:lnSpc>
                <a:spcPct val="115000"/>
              </a:lnSpc>
              <a:spcAft>
                <a:spcPts val="1000"/>
              </a:spcAft>
            </a:pPr>
            <a:r>
              <a:rPr lang="ru-RU" dirty="0">
                <a:ea typeface="Calibri"/>
                <a:cs typeface="Times New Roman"/>
              </a:rPr>
              <a:t>− Гуситские войны – 1419-1434гг.</a:t>
            </a:r>
            <a:endParaRPr lang="ru-RU" sz="2400" dirty="0">
              <a:ea typeface="Calibri"/>
              <a:cs typeface="Times New Roman"/>
            </a:endParaRPr>
          </a:p>
          <a:p>
            <a:pPr>
              <a:lnSpc>
                <a:spcPct val="115000"/>
              </a:lnSpc>
              <a:spcAft>
                <a:spcPts val="1000"/>
              </a:spcAft>
            </a:pPr>
            <a:r>
              <a:rPr lang="ru-RU" dirty="0">
                <a:ea typeface="Calibri"/>
                <a:cs typeface="Times New Roman"/>
              </a:rPr>
              <a:t>− изобретение книгопечатания И. Гуттенбергом – 1445г.</a:t>
            </a:r>
            <a:endParaRPr lang="ru-RU" sz="2400" dirty="0">
              <a:ea typeface="Calibri"/>
              <a:cs typeface="Times New Roman"/>
            </a:endParaRPr>
          </a:p>
          <a:p>
            <a:pPr>
              <a:lnSpc>
                <a:spcPct val="115000"/>
              </a:lnSpc>
              <a:spcAft>
                <a:spcPts val="1000"/>
              </a:spcAft>
            </a:pPr>
            <a:r>
              <a:rPr lang="ru-RU" dirty="0">
                <a:ea typeface="Calibri"/>
                <a:cs typeface="Times New Roman"/>
              </a:rPr>
              <a:t>− война Алой и Белой розы в Англии – 1455г.</a:t>
            </a:r>
            <a:endParaRPr lang="ru-RU" sz="2400" dirty="0">
              <a:ea typeface="Calibri"/>
              <a:cs typeface="Times New Roman"/>
            </a:endParaRPr>
          </a:p>
          <a:p>
            <a:pPr>
              <a:lnSpc>
                <a:spcPct val="115000"/>
              </a:lnSpc>
              <a:spcAft>
                <a:spcPts val="1000"/>
              </a:spcAft>
            </a:pPr>
            <a:r>
              <a:rPr lang="ru-RU" dirty="0">
                <a:ea typeface="Calibri"/>
                <a:cs typeface="Times New Roman"/>
              </a:rPr>
              <a:t>− правление Людовика XI во Франции – 1461-1483гг.</a:t>
            </a:r>
            <a:endParaRPr lang="ru-RU" sz="2400" dirty="0">
              <a:ea typeface="Calibri"/>
              <a:cs typeface="Times New Roman"/>
            </a:endParaRPr>
          </a:p>
          <a:p>
            <a:pPr>
              <a:lnSpc>
                <a:spcPct val="115000"/>
              </a:lnSpc>
              <a:spcAft>
                <a:spcPts val="1000"/>
              </a:spcAft>
            </a:pPr>
            <a:r>
              <a:rPr lang="ru-RU" dirty="0">
                <a:ea typeface="Calibri"/>
                <a:cs typeface="Times New Roman"/>
              </a:rPr>
              <a:t>− падение Византийской империи – 1453г.</a:t>
            </a:r>
            <a:endParaRPr lang="ru-RU" sz="2400" dirty="0">
              <a:ea typeface="Calibri"/>
              <a:cs typeface="Times New Roman"/>
            </a:endParaRPr>
          </a:p>
          <a:p>
            <a:pPr>
              <a:lnSpc>
                <a:spcPct val="115000"/>
              </a:lnSpc>
              <a:spcAft>
                <a:spcPts val="1000"/>
              </a:spcAft>
            </a:pPr>
            <a:r>
              <a:rPr lang="ru-RU" dirty="0">
                <a:ea typeface="Calibri"/>
                <a:cs typeface="Times New Roman"/>
              </a:rPr>
              <a:t>− правление Генриха VII в Англии – 1485-1509гг.</a:t>
            </a:r>
            <a:endParaRPr lang="ru-RU" sz="2400" dirty="0">
              <a:ea typeface="Calibri"/>
              <a:cs typeface="Times New Roman"/>
            </a:endParaRPr>
          </a:p>
          <a:p>
            <a:pPr>
              <a:lnSpc>
                <a:spcPct val="115000"/>
              </a:lnSpc>
              <a:spcAft>
                <a:spcPts val="1000"/>
              </a:spcAft>
            </a:pPr>
            <a:r>
              <a:rPr lang="ru-RU" dirty="0">
                <a:ea typeface="Calibri"/>
                <a:cs typeface="Times New Roman"/>
              </a:rPr>
              <a:t>− открытие Америки Христофором Колумбом – 1492г.</a:t>
            </a:r>
            <a:endParaRPr lang="ru-RU" sz="2400" dirty="0">
              <a:ea typeface="Calibri"/>
              <a:cs typeface="Times New Roman"/>
            </a:endParaRPr>
          </a:p>
          <a:p>
            <a:pPr>
              <a:lnSpc>
                <a:spcPct val="115000"/>
              </a:lnSpc>
              <a:spcAft>
                <a:spcPts val="1000"/>
              </a:spcAft>
            </a:pPr>
            <a:r>
              <a:rPr lang="ru-RU" dirty="0">
                <a:ea typeface="Calibri"/>
                <a:cs typeface="Times New Roman"/>
              </a:rPr>
              <a:t>− завершение Реконкисты на Пиренейском полуострове – 1492г.</a:t>
            </a:r>
            <a:endParaRPr lang="ru-RU" sz="2400" dirty="0">
              <a:ea typeface="Calibri"/>
              <a:cs typeface="Times New Roman"/>
            </a:endParaRPr>
          </a:p>
          <a:p>
            <a:pPr>
              <a:lnSpc>
                <a:spcPct val="115000"/>
              </a:lnSpc>
              <a:spcAft>
                <a:spcPts val="1000"/>
              </a:spcAft>
            </a:pPr>
            <a:r>
              <a:rPr lang="ru-RU" dirty="0">
                <a:ea typeface="Calibri"/>
                <a:cs typeface="Times New Roman"/>
              </a:rPr>
              <a:t>− открытие </a:t>
            </a:r>
            <a:r>
              <a:rPr lang="ru-RU" dirty="0" err="1">
                <a:ea typeface="Calibri"/>
                <a:cs typeface="Times New Roman"/>
              </a:rPr>
              <a:t>Васко</a:t>
            </a:r>
            <a:r>
              <a:rPr lang="ru-RU" dirty="0">
                <a:ea typeface="Calibri"/>
                <a:cs typeface="Times New Roman"/>
              </a:rPr>
              <a:t> да </a:t>
            </a:r>
            <a:r>
              <a:rPr lang="ru-RU" dirty="0" err="1">
                <a:ea typeface="Calibri"/>
                <a:cs typeface="Times New Roman"/>
              </a:rPr>
              <a:t>Гамой</a:t>
            </a:r>
            <a:r>
              <a:rPr lang="ru-RU" dirty="0">
                <a:ea typeface="Calibri"/>
                <a:cs typeface="Times New Roman"/>
              </a:rPr>
              <a:t> морского пути в Индию – 1498г.</a:t>
            </a:r>
            <a:endParaRPr lang="ru-RU" sz="2400" dirty="0">
              <a:ea typeface="Calibri"/>
              <a:cs typeface="Times New Roman"/>
            </a:endParaRPr>
          </a:p>
          <a:p>
            <a:endParaRPr lang="ru-RU" dirty="0"/>
          </a:p>
        </p:txBody>
      </p:sp>
    </p:spTree>
    <p:extLst>
      <p:ext uri="{BB962C8B-B14F-4D97-AF65-F5344CB8AC3E}">
        <p14:creationId xmlns:p14="http://schemas.microsoft.com/office/powerpoint/2010/main" val="251749867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34082"/>
          </a:xfrm>
        </p:spPr>
        <p:txBody>
          <a:bodyPr>
            <a:normAutofit/>
          </a:bodyPr>
          <a:lstStyle/>
          <a:p>
            <a:r>
              <a:rPr lang="ru-RU" sz="2000" b="1" dirty="0">
                <a:solidFill>
                  <a:srgbClr val="000000"/>
                </a:solidFill>
                <a:latin typeface="Times New Roman"/>
              </a:rPr>
              <a:t>Основные исторические понятия </a:t>
            </a:r>
            <a:endParaRPr lang="ru-RU" sz="2000" dirty="0"/>
          </a:p>
        </p:txBody>
      </p:sp>
      <p:sp>
        <p:nvSpPr>
          <p:cNvPr id="3" name="Объект 2"/>
          <p:cNvSpPr>
            <a:spLocks noGrp="1"/>
          </p:cNvSpPr>
          <p:nvPr>
            <p:ph idx="1"/>
          </p:nvPr>
        </p:nvSpPr>
        <p:spPr>
          <a:xfrm>
            <a:off x="457200" y="836712"/>
            <a:ext cx="8229600" cy="5760640"/>
          </a:xfrm>
        </p:spPr>
        <p:txBody>
          <a:bodyPr>
            <a:normAutofit fontScale="85000" lnSpcReduction="20000"/>
          </a:bodyPr>
          <a:lstStyle/>
          <a:p>
            <a:r>
              <a:rPr lang="ru-RU" dirty="0">
                <a:solidFill>
                  <a:srgbClr val="000000"/>
                </a:solidFill>
                <a:latin typeface="Times New Roman"/>
              </a:rPr>
              <a:t>Автокефалия (церковная). Базилика. Балты. Баскак. Берестяные грамоты. Былины. Вече. Военный монашеский Орден. Вотчина. Герб. Город. Граффити. Гривна. Дань. Десятина. Дружина. Жития. Закупы. Инок (монах). Ислам. Иудаизм. Князь. Кормление. Крестово-купольный храм. Крестоносцы. Крестьяне. Купцы. Курултай. Летопись. Люди. Митрополит. Мозаика. Монастырь. Орда. </a:t>
            </a:r>
            <a:r>
              <a:rPr lang="ru-RU" dirty="0" err="1">
                <a:solidFill>
                  <a:srgbClr val="000000"/>
                </a:solidFill>
                <a:latin typeface="Times New Roman"/>
              </a:rPr>
              <a:t>Плинфа</a:t>
            </a:r>
            <a:r>
              <a:rPr lang="ru-RU" dirty="0">
                <a:solidFill>
                  <a:srgbClr val="000000"/>
                </a:solidFill>
                <a:latin typeface="Times New Roman"/>
              </a:rPr>
              <a:t>. Подсечно-огневая и переложная системы земледелия. Половцы. Полюдье. Поместье. Посадник. Православие. Преподобный. Присваивающее и производящее хозяйство. Русь. Святитель. Село. Скифы. Славяне. Смерды. Традиционные верования. Финно-</a:t>
            </a:r>
            <a:r>
              <a:rPr lang="ru-RU" dirty="0" err="1">
                <a:solidFill>
                  <a:srgbClr val="000000"/>
                </a:solidFill>
                <a:latin typeface="Times New Roman"/>
              </a:rPr>
              <a:t>угры</a:t>
            </a:r>
            <a:r>
              <a:rPr lang="ru-RU" dirty="0">
                <a:solidFill>
                  <a:srgbClr val="000000"/>
                </a:solidFill>
                <a:latin typeface="Times New Roman"/>
              </a:rPr>
              <a:t>. Фреска. Холопы. Христианство. Царь. Централизация. Ярлык. </a:t>
            </a:r>
            <a:endParaRPr lang="ru-RU" dirty="0"/>
          </a:p>
        </p:txBody>
      </p:sp>
    </p:spTree>
    <p:extLst>
      <p:ext uri="{BB962C8B-B14F-4D97-AF65-F5344CB8AC3E}">
        <p14:creationId xmlns:p14="http://schemas.microsoft.com/office/powerpoint/2010/main" val="365127245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332656"/>
            <a:ext cx="8229600" cy="5793507"/>
          </a:xfrm>
        </p:spPr>
        <p:txBody>
          <a:bodyPr>
            <a:normAutofit/>
          </a:bodyPr>
          <a:lstStyle/>
          <a:p>
            <a:pPr algn="just">
              <a:lnSpc>
                <a:spcPct val="115000"/>
              </a:lnSpc>
              <a:spcAft>
                <a:spcPts val="0"/>
              </a:spcAft>
            </a:pPr>
            <a:r>
              <a:rPr lang="ru-RU" sz="1800" dirty="0" smtClean="0">
                <a:latin typeface="Times New Roman"/>
                <a:ea typeface="Calibri"/>
                <a:cs typeface="Times New Roman"/>
              </a:rPr>
              <a:t>2.1</a:t>
            </a:r>
            <a:r>
              <a:rPr lang="ru-RU" sz="1800" dirty="0" smtClean="0">
                <a:latin typeface="Times New Roman"/>
                <a:ea typeface="TimesNewRomanPSMT"/>
                <a:cs typeface="Times New Roman"/>
              </a:rPr>
              <a:t> </a:t>
            </a:r>
            <a:r>
              <a:rPr lang="ru-RU" sz="1800" dirty="0">
                <a:latin typeface="Times New Roman"/>
                <a:ea typeface="TimesNewRomanPSMT"/>
                <a:cs typeface="Times New Roman"/>
              </a:rPr>
              <a:t>Расположите в хронологической последовательности исторические события .</a:t>
            </a:r>
            <a:endParaRPr lang="ru-RU" sz="1800" dirty="0">
              <a:ea typeface="Calibri"/>
              <a:cs typeface="Times New Roman"/>
            </a:endParaRPr>
          </a:p>
          <a:p>
            <a:pPr algn="just">
              <a:lnSpc>
                <a:spcPct val="115000"/>
              </a:lnSpc>
              <a:spcAft>
                <a:spcPts val="0"/>
              </a:spcAft>
            </a:pPr>
            <a:r>
              <a:rPr lang="ru-RU" sz="1800" dirty="0">
                <a:latin typeface="Times New Roman"/>
                <a:ea typeface="TimesNewRomanPSMT"/>
                <a:cs typeface="Times New Roman"/>
              </a:rPr>
              <a:t>Запишите цифры, которыми обозначены исторические события, в правильной</a:t>
            </a:r>
            <a:endParaRPr lang="ru-RU" sz="1800" dirty="0">
              <a:ea typeface="Calibri"/>
              <a:cs typeface="Times New Roman"/>
            </a:endParaRPr>
          </a:p>
          <a:p>
            <a:pPr algn="just">
              <a:lnSpc>
                <a:spcPct val="115000"/>
              </a:lnSpc>
              <a:spcAft>
                <a:spcPts val="0"/>
              </a:spcAft>
            </a:pPr>
            <a:r>
              <a:rPr lang="ru-RU" sz="1800" dirty="0">
                <a:latin typeface="Times New Roman"/>
                <a:ea typeface="TimesNewRomanPSMT"/>
                <a:cs typeface="Times New Roman"/>
              </a:rPr>
              <a:t>последовательности в таблицу.</a:t>
            </a:r>
            <a:endParaRPr lang="ru-RU" sz="1800" dirty="0">
              <a:ea typeface="Calibri"/>
              <a:cs typeface="Times New Roman"/>
            </a:endParaRPr>
          </a:p>
          <a:p>
            <a:pPr algn="just">
              <a:lnSpc>
                <a:spcPct val="115000"/>
              </a:lnSpc>
              <a:spcAft>
                <a:spcPts val="0"/>
              </a:spcAft>
            </a:pPr>
            <a:r>
              <a:rPr lang="ru-RU" sz="1800" dirty="0">
                <a:latin typeface="Times New Roman"/>
                <a:ea typeface="TimesNewRomanPSMT"/>
                <a:cs typeface="Times New Roman"/>
              </a:rPr>
              <a:t>1) поход хана </a:t>
            </a:r>
            <a:r>
              <a:rPr lang="ru-RU" sz="1800" dirty="0" err="1">
                <a:latin typeface="Times New Roman"/>
                <a:ea typeface="TimesNewRomanPSMT"/>
                <a:cs typeface="Times New Roman"/>
              </a:rPr>
              <a:t>Тохтамыша</a:t>
            </a:r>
            <a:r>
              <a:rPr lang="ru-RU" sz="1800" dirty="0">
                <a:latin typeface="Times New Roman"/>
                <a:ea typeface="TimesNewRomanPSMT"/>
                <a:cs typeface="Times New Roman"/>
              </a:rPr>
              <a:t> на Москву</a:t>
            </a:r>
            <a:endParaRPr lang="ru-RU" sz="1800" dirty="0">
              <a:ea typeface="Calibri"/>
              <a:cs typeface="Times New Roman"/>
            </a:endParaRPr>
          </a:p>
          <a:p>
            <a:pPr algn="just">
              <a:lnSpc>
                <a:spcPct val="115000"/>
              </a:lnSpc>
              <a:spcAft>
                <a:spcPts val="0"/>
              </a:spcAft>
            </a:pPr>
            <a:r>
              <a:rPr lang="ru-RU" sz="1800" dirty="0">
                <a:latin typeface="Times New Roman"/>
                <a:ea typeface="TimesNewRomanPSMT"/>
                <a:cs typeface="Times New Roman"/>
              </a:rPr>
              <a:t>2 ) приход к власти во Франции якобинцев</a:t>
            </a:r>
            <a:endParaRPr lang="ru-RU" sz="1800" dirty="0">
              <a:ea typeface="Calibri"/>
              <a:cs typeface="Times New Roman"/>
            </a:endParaRPr>
          </a:p>
          <a:p>
            <a:pPr algn="just">
              <a:lnSpc>
                <a:spcPct val="115000"/>
              </a:lnSpc>
              <a:spcAft>
                <a:spcPts val="0"/>
              </a:spcAft>
            </a:pPr>
            <a:r>
              <a:rPr lang="ru-RU" sz="1800" dirty="0">
                <a:latin typeface="Times New Roman"/>
                <a:ea typeface="TimesNewRomanPSMT"/>
                <a:cs typeface="Times New Roman"/>
              </a:rPr>
              <a:t>3) пресечение династии Рюриковичей на </a:t>
            </a:r>
            <a:r>
              <a:rPr lang="ru-RU" sz="1800" dirty="0" smtClean="0">
                <a:latin typeface="Times New Roman"/>
                <a:ea typeface="TimesNewRomanPSMT"/>
                <a:cs typeface="Times New Roman"/>
              </a:rPr>
              <a:t>российском престоле</a:t>
            </a:r>
          </a:p>
          <a:p>
            <a:pPr algn="just">
              <a:lnSpc>
                <a:spcPct val="115000"/>
              </a:lnSpc>
              <a:spcAft>
                <a:spcPts val="0"/>
              </a:spcAft>
            </a:pPr>
            <a:endParaRPr lang="ru-RU" sz="1800" dirty="0">
              <a:latin typeface="Times New Roman"/>
              <a:ea typeface="Calibri"/>
              <a:cs typeface="Times New Roman"/>
            </a:endParaRPr>
          </a:p>
          <a:p>
            <a:pPr algn="just">
              <a:lnSpc>
                <a:spcPct val="115000"/>
              </a:lnSpc>
              <a:spcAft>
                <a:spcPts val="0"/>
              </a:spcAft>
            </a:pPr>
            <a:r>
              <a:rPr lang="ru-RU" sz="1800" dirty="0" smtClean="0">
                <a:latin typeface="Times New Roman"/>
                <a:ea typeface="Calibri"/>
                <a:cs typeface="Times New Roman"/>
              </a:rPr>
              <a:t>2.2     </a:t>
            </a:r>
            <a:r>
              <a:rPr lang="ru-RU" sz="1800" dirty="0">
                <a:latin typeface="Times New Roman"/>
                <a:ea typeface="Calibri"/>
                <a:cs typeface="Times New Roman"/>
              </a:rPr>
              <a:t>Расположите в хронологической последовательности исторические события.</a:t>
            </a:r>
            <a:endParaRPr lang="ru-RU" sz="1800" dirty="0">
              <a:ea typeface="Calibri"/>
              <a:cs typeface="Times New Roman"/>
            </a:endParaRPr>
          </a:p>
          <a:p>
            <a:pPr algn="just">
              <a:lnSpc>
                <a:spcPct val="115000"/>
              </a:lnSpc>
              <a:spcAft>
                <a:spcPts val="0"/>
              </a:spcAft>
            </a:pPr>
            <a:r>
              <a:rPr lang="ru-RU" sz="1800" dirty="0">
                <a:latin typeface="Times New Roman"/>
                <a:ea typeface="Calibri"/>
                <a:cs typeface="Times New Roman"/>
              </a:rPr>
              <a:t>Запишите цифры, которыми обозначены исторические события, в правильной</a:t>
            </a:r>
            <a:endParaRPr lang="ru-RU" sz="1800" dirty="0">
              <a:ea typeface="Calibri"/>
              <a:cs typeface="Times New Roman"/>
            </a:endParaRPr>
          </a:p>
          <a:p>
            <a:pPr algn="just">
              <a:lnSpc>
                <a:spcPct val="115000"/>
              </a:lnSpc>
              <a:spcAft>
                <a:spcPts val="0"/>
              </a:spcAft>
            </a:pPr>
            <a:r>
              <a:rPr lang="ru-RU" sz="1800" dirty="0">
                <a:latin typeface="Times New Roman"/>
                <a:ea typeface="Calibri"/>
                <a:cs typeface="Times New Roman"/>
              </a:rPr>
              <a:t>последовательности в таблицу.</a:t>
            </a:r>
            <a:endParaRPr lang="ru-RU" sz="1800" dirty="0">
              <a:ea typeface="Calibri"/>
              <a:cs typeface="Times New Roman"/>
            </a:endParaRPr>
          </a:p>
          <a:p>
            <a:pPr algn="just">
              <a:lnSpc>
                <a:spcPct val="115000"/>
              </a:lnSpc>
              <a:spcAft>
                <a:spcPts val="0"/>
              </a:spcAft>
            </a:pPr>
            <a:r>
              <a:rPr lang="ru-RU" sz="1800" dirty="0">
                <a:latin typeface="Times New Roman"/>
                <a:ea typeface="Calibri"/>
                <a:cs typeface="Times New Roman"/>
              </a:rPr>
              <a:t>1) начало Гуситских войн</a:t>
            </a:r>
            <a:endParaRPr lang="ru-RU" sz="1800" dirty="0">
              <a:ea typeface="Calibri"/>
              <a:cs typeface="Times New Roman"/>
            </a:endParaRPr>
          </a:p>
          <a:p>
            <a:pPr algn="just">
              <a:lnSpc>
                <a:spcPct val="115000"/>
              </a:lnSpc>
              <a:spcAft>
                <a:spcPts val="0"/>
              </a:spcAft>
            </a:pPr>
            <a:r>
              <a:rPr lang="ru-RU" sz="1800" dirty="0">
                <a:latin typeface="Times New Roman"/>
                <a:ea typeface="Calibri"/>
                <a:cs typeface="Times New Roman"/>
              </a:rPr>
              <a:t>2) начало правления Владимира Мономаха в Киеве</a:t>
            </a:r>
            <a:endParaRPr lang="ru-RU" sz="1800" dirty="0">
              <a:ea typeface="Calibri"/>
              <a:cs typeface="Times New Roman"/>
            </a:endParaRPr>
          </a:p>
          <a:p>
            <a:pPr algn="just">
              <a:lnSpc>
                <a:spcPct val="115000"/>
              </a:lnSpc>
              <a:spcAft>
                <a:spcPts val="0"/>
              </a:spcAft>
            </a:pPr>
            <a:r>
              <a:rPr lang="ru-RU" sz="1800" dirty="0">
                <a:latin typeface="Times New Roman"/>
                <a:ea typeface="Calibri"/>
                <a:cs typeface="Times New Roman"/>
              </a:rPr>
              <a:t>3) объединение Киева и Новгорода под властью Олега</a:t>
            </a:r>
            <a:endParaRPr lang="ru-RU" sz="1800" dirty="0">
              <a:ea typeface="Calibri"/>
              <a:cs typeface="Times New Roman"/>
            </a:endParaRPr>
          </a:p>
          <a:p>
            <a:pPr algn="just">
              <a:lnSpc>
                <a:spcPct val="115000"/>
              </a:lnSpc>
              <a:spcAft>
                <a:spcPts val="0"/>
              </a:spcAft>
            </a:pPr>
            <a:endParaRPr lang="ru-RU" sz="1600" dirty="0">
              <a:ea typeface="Calibri"/>
              <a:cs typeface="Times New Roman"/>
            </a:endParaRPr>
          </a:p>
        </p:txBody>
      </p:sp>
    </p:spTree>
    <p:extLst>
      <p:ext uri="{BB962C8B-B14F-4D97-AF65-F5344CB8AC3E}">
        <p14:creationId xmlns:p14="http://schemas.microsoft.com/office/powerpoint/2010/main" val="2289612739"/>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128</TotalTime>
  <Words>4585</Words>
  <Application>Microsoft Office PowerPoint</Application>
  <PresentationFormat>Экран (4:3)</PresentationFormat>
  <Paragraphs>308</Paragraphs>
  <Slides>23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23</vt:i4>
      </vt:variant>
    </vt:vector>
  </HeadingPairs>
  <TitlesOfParts>
    <vt:vector size="24" baseType="lpstr">
      <vt:lpstr>Тема Office</vt:lpstr>
      <vt:lpstr> ИСТОРИЯ РОССИИ С ДРЕВНЕЙШИХ ВРЕМЁН ДО НАЧАЛА XVI В. </vt:lpstr>
      <vt:lpstr> Элементы содержания, проверяемые заданиями экзаменационной работы </vt:lpstr>
      <vt:lpstr> Что нужно знать/уметь по теме .ЗНАТЬ: События, явления, процессы, теоретические положения: </vt:lpstr>
      <vt:lpstr>Презентация PowerPoint</vt:lpstr>
      <vt:lpstr>Периодизация истории России, годы (даты) основных событий. </vt:lpstr>
      <vt:lpstr>Периодизация истории зарубежных стран</vt:lpstr>
      <vt:lpstr>Презентация PowerPoint</vt:lpstr>
      <vt:lpstr>Основные исторические понятия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Работа с картой</vt:lpstr>
      <vt:lpstr> Уроки «Российской электронной школы»  </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ИСТОРИЯ РОССИИ С ДРЕВНЕЙШИХ ВРЕМЁН ДО НАЧАЛА XVI В. </dc:title>
  <dc:creator>Татьяна</dc:creator>
  <cp:lastModifiedBy>Татьяна</cp:lastModifiedBy>
  <cp:revision>12</cp:revision>
  <dcterms:created xsi:type="dcterms:W3CDTF">2022-02-02T16:59:08Z</dcterms:created>
  <dcterms:modified xsi:type="dcterms:W3CDTF">2022-02-07T14:11:44Z</dcterms:modified>
</cp:coreProperties>
</file>