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handoutMasterIdLst>
    <p:handoutMasterId r:id="rId20"/>
  </p:handoutMasterIdLst>
  <p:sldIdLst>
    <p:sldId id="256" r:id="rId2"/>
    <p:sldId id="279" r:id="rId3"/>
    <p:sldId id="259" r:id="rId4"/>
    <p:sldId id="261" r:id="rId5"/>
    <p:sldId id="267" r:id="rId6"/>
    <p:sldId id="262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4" r:id="rId17"/>
    <p:sldId id="278" r:id="rId18"/>
    <p:sldId id="280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9" autoAdjust="0"/>
  </p:normalViewPr>
  <p:slideViewPr>
    <p:cSldViewPr>
      <p:cViewPr varScale="1">
        <p:scale>
          <a:sx n="30" d="100"/>
          <a:sy n="30" d="100"/>
        </p:scale>
        <p:origin x="1147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0752E38-995B-4561-93C0-F4B9D83053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685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6553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6554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54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554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6554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54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554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4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4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555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555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555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6533B08-364E-4332-A61E-E4FA356AB0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83303-2ED1-4634-BFBA-899FA75C3C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FF029-6229-429A-90CF-11E67A6439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5E92A-3FE7-405F-BC2F-03BDE129D6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983A2-CF95-4CC9-97DA-91C1675EEF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372BB-07D2-4746-A0F5-1611E3D378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14736-F5F9-4777-A0B3-ED1DFB5F28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B8985-99F6-4CB7-B378-3C27D1BE87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17CD8-5A28-4F0B-A35F-4CA3605213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6FEB2-AFC1-4CE0-BA30-13F71A22F6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C1FBE-4BA9-43E2-9BBA-5FB6B31E70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B6FEE1-BBBF-402C-A93E-D2BCCD847EF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/>
            </a:r>
            <a:br>
              <a:rPr lang="ru-RU" b="1" i="1">
                <a:latin typeface="Monotype Corsiva" pitchFamily="66" charset="0"/>
              </a:rPr>
            </a:br>
            <a:r>
              <a:rPr lang="ru-RU" b="1" i="1">
                <a:latin typeface="Monotype Corsiva" pitchFamily="66" charset="0"/>
              </a:rPr>
              <a:t/>
            </a:r>
            <a:br>
              <a:rPr lang="ru-RU" b="1" i="1">
                <a:latin typeface="Monotype Corsiva" pitchFamily="66" charset="0"/>
              </a:rPr>
            </a:br>
            <a:r>
              <a:rPr lang="ru-RU" b="1" i="1">
                <a:latin typeface="Monotype Corsiva" pitchFamily="66" charset="0"/>
              </a:rPr>
              <a:t/>
            </a:r>
            <a:br>
              <a:rPr lang="ru-RU" b="1" i="1">
                <a:latin typeface="Monotype Corsiva" pitchFamily="66" charset="0"/>
              </a:rPr>
            </a:br>
            <a:r>
              <a:rPr lang="ru-RU" b="1" i="1">
                <a:latin typeface="Monotype Corsiva" pitchFamily="66" charset="0"/>
              </a:rPr>
              <a:t>Модель индивидуально-профилактической работы с несовершеннолетними состоящими на  разного вида учётах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b="1" i="1">
                <a:latin typeface="Comic Sans MS" pitchFamily="66" charset="0"/>
              </a:rPr>
              <a:t>Социальный педагог МКОУ СОШ №13 им.Ф.И.Фоменко ст.Новопетровской</a:t>
            </a:r>
          </a:p>
          <a:p>
            <a:r>
              <a:rPr lang="ru-RU" sz="2400" b="1" i="1">
                <a:latin typeface="Comic Sans MS" pitchFamily="66" charset="0"/>
              </a:rPr>
              <a:t>Аширова Елена Викторовна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autoUpdateAnimBg="0"/>
      <p:bldP spid="95235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>2 уровень – школьный: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Задача:</a:t>
            </a:r>
          </a:p>
          <a:p>
            <a:pPr>
              <a:buFont typeface="Wingdings" pitchFamily="2" charset="2"/>
              <a:buNone/>
            </a:pPr>
            <a:r>
              <a:rPr lang="ru-RU"/>
              <a:t>-координация ИПР на уровне школы, </a:t>
            </a:r>
          </a:p>
          <a:p>
            <a:pPr>
              <a:buFont typeface="Wingdings" pitchFamily="2" charset="2"/>
              <a:buNone/>
            </a:pPr>
            <a:r>
              <a:rPr lang="ru-RU"/>
              <a:t>обобщение и распространение положительного опыта работы данного направления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utoUpdateAnimBg="0"/>
      <p:bldP spid="11878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19863" name="Group 55"/>
          <p:cNvGraphicFramePr>
            <a:graphicFrameLocks noGrp="1"/>
          </p:cNvGraphicFramePr>
          <p:nvPr/>
        </p:nvGraphicFramePr>
        <p:xfrm>
          <a:off x="0" y="304800"/>
          <a:ext cx="9144000" cy="6178550"/>
        </p:xfrm>
        <a:graphic>
          <a:graphicData uri="http://schemas.openxmlformats.org/drawingml/2006/table">
            <a:tbl>
              <a:tblPr/>
              <a:tblGrid>
                <a:gridCol w="838200"/>
                <a:gridCol w="3352800"/>
                <a:gridCol w="49530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Структурные формы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Содержательный формы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Администрация ОУ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-создание модели ИПР в школе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-координация деятельности организационных структур школьного уровня по организации ИПР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-контроль за ИПР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-организация просветительской работы с родителями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Управляющий совет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-помощь в преодолении негативных явлений в семье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-изучение работы в данном направлении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Совет профилактики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-рассматривает персональные дела учащихся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-осуществляет профилактическую работу с семьями, находящимися в СОП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-определяет причины и мотивы поступков учащихся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Совет школы из состава учащихся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-проводит инд. работу с учащимися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-акции, соревнования «Лучший класс»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-привлекает ребят, находящихся в СОП к соревнованиям, конкурсам.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754062"/>
          </a:xfrm>
        </p:spPr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>3 уровень – муниципальный: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b="1" i="1"/>
              <a:t>Внешние связи: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*УО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*КДН и ЗП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*ПМПК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*управление соц. защиты населения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*центр занятости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*ОПДН и ОМВД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*здравоохранение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/>
              <a:t>*Учреждение доп. образования и т.п.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50963" y="0"/>
            <a:ext cx="7793037" cy="1143000"/>
          </a:xfrm>
        </p:spPr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>Алгоритм организации ИПР: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1.Выявление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2.Анализ причин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3.Постановка на учёт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4.Определение содержания работы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5.Составление плана ИПР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6.Реализация плана ИПР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7. Промежуточный контроль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8.Подведение итогов работы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Снятие с учёта              Продление работы</a:t>
            </a:r>
          </a:p>
        </p:txBody>
      </p:sp>
      <p:sp>
        <p:nvSpPr>
          <p:cNvPr id="121860" name="Line 4"/>
          <p:cNvSpPr>
            <a:spLocks noChangeShapeType="1"/>
          </p:cNvSpPr>
          <p:nvPr/>
        </p:nvSpPr>
        <p:spPr bwMode="auto">
          <a:xfrm flipH="1">
            <a:off x="3048000" y="57912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1861" name="Line 5"/>
          <p:cNvSpPr>
            <a:spLocks noChangeShapeType="1"/>
          </p:cNvSpPr>
          <p:nvPr/>
        </p:nvSpPr>
        <p:spPr bwMode="auto">
          <a:xfrm>
            <a:off x="6248400" y="57912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i="1">
                <a:latin typeface="Monotype Corsiva" pitchFamily="66" charset="0"/>
              </a:rPr>
              <a:t>План работы кл. рук. с учащимися, которые систематически пропускают занятия: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1.Выяснение причины (в течение 3 дней кл. рук.)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2.Посещение на дому кл. руководителем.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Если ученик начал посещать занятия: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*беседа с учениками класса с целью помочь ученику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*посещение кл. рук. уроков с целью анализа ситуации «учитель-ученик»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*беседа с зам. директора по УВР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*помощь психолога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Если ученик продолжает пропускать занятия: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*довести до сведения соц. педагогу в письменном виде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449262"/>
          </a:xfrm>
        </p:spPr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>План ИПР с учеником: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143000"/>
            <a:ext cx="7772400" cy="49895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1.</a:t>
            </a:r>
            <a:r>
              <a:rPr lang="ru-RU" sz="2000" b="1" i="1"/>
              <a:t>Посещение на дому. Знакомство с семьёй.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2.Беседа с учеником. Выявляем окружение (семья, сверстники, анкетирование, наблюдение, контакты)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3.Обращение к специалистам (психолог, мед. работник)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4.Работа на уровне совета класса, Совета самоуправления школы.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5.Работа на уровне родительского комитета класса, род. собрание класса.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6.Беседа соц. педагога с семьёй.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7.Посещение семьи соц. педагогом, инспектором ПДН.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/>
              <a:t>8.Совет профилактики.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/>
              <a:t>9.Пед. совет (малый, большой).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/>
              <a:t>10. Административное совещание.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/>
              <a:t>11 ***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525462"/>
          </a:xfrm>
        </p:spPr>
        <p:txBody>
          <a:bodyPr/>
          <a:lstStyle/>
          <a:p>
            <a:r>
              <a:rPr lang="ru-RU" sz="4000" b="1" i="1">
                <a:latin typeface="Monotype Corsiva" pitchFamily="66" charset="0"/>
              </a:rPr>
              <a:t>Критерии результативности ИПР: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i="1"/>
              <a:t>Снижение количества пропущенных уроков.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i="1"/>
              <a:t>Возвращение ребёнка в школу (не приступившие).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i="1"/>
              <a:t>Охват питанием.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i="1"/>
              <a:t>Количество материалов, поданных на КДН.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i="1"/>
              <a:t>Занятость в кружках детей, находящихся в социально-опасном положении.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i="1"/>
              <a:t>Уменьшение количества второгодников.</a:t>
            </a:r>
            <a:r>
              <a:rPr lang="ru-RU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82688" y="2714625"/>
            <a:ext cx="7772400" cy="3417888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2400" i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 </a:t>
            </a:r>
            <a:r>
              <a:rPr 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основе воспитания, как самое первое и главное условие успеха, </a:t>
            </a:r>
            <a:r>
              <a:rPr lang="ru-RU" sz="2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должен лежать сердечный , любовный подход  к ребенку.</a:t>
            </a:r>
            <a:endParaRPr lang="ru-RU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Чем ближе подошел педагог к ребенку ,чем искреннее их взаимные отношения,</a:t>
            </a:r>
            <a:r>
              <a:rPr lang="ru-RU" sz="2400" i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 надежнее фундамент воспитания »…</a:t>
            </a:r>
            <a:endParaRPr lang="ru-RU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 </a:t>
            </a:r>
            <a:endParaRPr lang="ru-RU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(В. П. Кащенко ) </a:t>
            </a:r>
            <a:endParaRPr lang="ru-RU"/>
          </a:p>
        </p:txBody>
      </p:sp>
      <p:pic>
        <p:nvPicPr>
          <p:cNvPr id="137218" name="Picture 2" descr="C:\Users\Владелец\Desktop\Pictures\ПСИХОЛОГУ\ch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4302" y="482439"/>
            <a:ext cx="2359724" cy="2437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2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692150"/>
            <a:ext cx="7127875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8709" y="341725"/>
            <a:ext cx="2508227" cy="1632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5713" y="2017713"/>
            <a:ext cx="7415212" cy="4114800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>
                <a:solidFill>
                  <a:srgbClr val="0000FF"/>
                </a:solidFill>
              </a:rPr>
              <a:t>    Социальные и экономические проблемы в российском обществе на данном этапе развития существенно ослабили институт семьи , ее воздействие на воспитание детей . Результатом этого процесса является рост численности безнадзорных детей, увеличение распространения в детской среде наркотиков и различных</a:t>
            </a:r>
            <a:r>
              <a:rPr lang="en-US" sz="2800">
                <a:solidFill>
                  <a:srgbClr val="0000FF"/>
                </a:solidFill>
              </a:rPr>
              <a:t> </a:t>
            </a:r>
            <a:r>
              <a:rPr lang="ru-RU" sz="2800">
                <a:solidFill>
                  <a:srgbClr val="0000FF"/>
                </a:solidFill>
              </a:rPr>
              <a:t>психотропных препаратов , алкоголя .</a:t>
            </a:r>
            <a:r>
              <a:rPr lang="en-US" sz="2800">
                <a:solidFill>
                  <a:srgbClr val="0000FF"/>
                </a:solidFill>
              </a:rPr>
              <a:t> </a:t>
            </a:r>
            <a:endParaRPr lang="ru-RU" sz="2800">
              <a:solidFill>
                <a:srgbClr val="0000FF"/>
              </a:soli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>
                <a:solidFill>
                  <a:srgbClr val="0000FF"/>
                </a:solidFill>
              </a:rPr>
              <a:t>   И, как следствие, увеличение числа правонарушений среди несовершеннолетних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>
                <a:latin typeface="Monotype Corsiva" pitchFamily="66" charset="0"/>
              </a:rPr>
              <a:t>Проблемы: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1.Рост количества неблагополучных семей.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2.Снижение уровня ответственности родителей за воспитание и обучение детей.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3.Увеличение количества ребят, склонных к бродяжничеству, употреблению алкоголизма, курению; употребляющих нецензурную брань в речи.</a:t>
            </a:r>
          </a:p>
          <a:p>
            <a:pPr>
              <a:buFont typeface="Wingdings" pitchFamily="2" charset="2"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50963" y="0"/>
            <a:ext cx="7793037" cy="1628775"/>
          </a:xfrm>
        </p:spPr>
        <p:txBody>
          <a:bodyPr/>
          <a:lstStyle/>
          <a:p>
            <a:r>
              <a:rPr lang="ru-RU" b="1" i="1">
                <a:latin typeface="Monotype Corsiva" pitchFamily="66" charset="0"/>
              </a:rPr>
              <a:t> Нормативные документы и Локальные акты школы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Arial Narrow" pitchFamily="34" charset="0"/>
              </a:rPr>
              <a:t>1.Правила поведения обучающихся.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Arial Narrow" pitchFamily="34" charset="0"/>
              </a:rPr>
              <a:t>2.Положение о постановке на внутришкольный учёт.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Arial Narrow" pitchFamily="34" charset="0"/>
              </a:rPr>
              <a:t>3.Алгоритм работы с учащимися, систематически пропускающими занятия.</a:t>
            </a:r>
            <a:r>
              <a:rPr lang="ru-RU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Arial Narrow" pitchFamily="34" charset="0"/>
              </a:rPr>
              <a:t>4.Алгоритм организации ИПР.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Arial Narrow" pitchFamily="34" charset="0"/>
              </a:rPr>
              <a:t>5. Положение о Совете профилактики.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939800"/>
          </a:xfrm>
        </p:spPr>
        <p:txBody>
          <a:bodyPr/>
          <a:lstStyle/>
          <a:p>
            <a:pPr algn="ctr"/>
            <a:r>
              <a:rPr lang="ru-RU" sz="4000" b="1" i="1">
                <a:latin typeface="Monotype Corsiva" pitchFamily="66" charset="0"/>
              </a:rPr>
              <a:t>Категория детей, находящихся на разного вида учётах: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*обучающиеся, уклоняющиеся от учёбы: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-не приступили к обучению с 01.09.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-систематически пропускают уроки (более 30 в четверти)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*обучающиеся, имеющие неуспеваемость: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-более 2 «2» за четверть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-оставленные на повторный курс обучения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*Дети, состоящие на учёте в ОПДН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*дети из семей, где родители употребляют спиртными напитками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*дети из семей с неудовлетворительным  материальным и жилищным положением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*дети из семей, где родители отказываются от воспитания или жестоко обращаются с детьми.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i="1">
                <a:latin typeface="Courier New" pitchFamily="49" charset="0"/>
              </a:rPr>
              <a:t>Схема управления школой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05000"/>
            <a:ext cx="8839200" cy="41148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Директор школы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i="1"/>
              <a:t>   Зам. дир.         Зам. дир.     Социальный      Психолог            Мед.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i="1"/>
              <a:t>   по УВР               по ВР                педагог                                      работник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1600" b="1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1600" b="1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i="1"/>
              <a:t>Управляющий совет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1600" b="1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i="1"/>
              <a:t>Учителя-предметники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i="1"/>
              <a:t>Классный руководитель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/>
              <a:t>                                                  </a:t>
            </a:r>
            <a:r>
              <a:rPr lang="ru-RU" sz="1600" b="1" i="1"/>
              <a:t>Совет профилактики</a:t>
            </a:r>
            <a:endParaRPr lang="ru-RU" sz="2800" b="1" i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i="1"/>
              <a:t>Семья, ребёнок</a:t>
            </a:r>
          </a:p>
        </p:txBody>
      </p:sp>
      <p:sp>
        <p:nvSpPr>
          <p:cNvPr id="105476" name="Line 4"/>
          <p:cNvSpPr>
            <a:spLocks noChangeShapeType="1"/>
          </p:cNvSpPr>
          <p:nvPr/>
        </p:nvSpPr>
        <p:spPr bwMode="auto">
          <a:xfrm>
            <a:off x="609600" y="4724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87" name="Line 15"/>
          <p:cNvSpPr>
            <a:spLocks noChangeShapeType="1"/>
          </p:cNvSpPr>
          <p:nvPr/>
        </p:nvSpPr>
        <p:spPr bwMode="auto">
          <a:xfrm>
            <a:off x="5791200" y="22860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0" name="Line 18"/>
          <p:cNvSpPr>
            <a:spLocks noChangeShapeType="1"/>
          </p:cNvSpPr>
          <p:nvPr/>
        </p:nvSpPr>
        <p:spPr bwMode="auto">
          <a:xfrm>
            <a:off x="4724400" y="2286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3" name="Line 21"/>
          <p:cNvSpPr>
            <a:spLocks noChangeShapeType="1"/>
          </p:cNvSpPr>
          <p:nvPr/>
        </p:nvSpPr>
        <p:spPr bwMode="auto">
          <a:xfrm>
            <a:off x="4419600" y="5257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4" name="Line 22"/>
          <p:cNvSpPr>
            <a:spLocks noChangeShapeType="1"/>
          </p:cNvSpPr>
          <p:nvPr/>
        </p:nvSpPr>
        <p:spPr bwMode="auto">
          <a:xfrm>
            <a:off x="2438400" y="3352800"/>
            <a:ext cx="3581400" cy="1295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5" name="Line 23"/>
          <p:cNvSpPr>
            <a:spLocks noChangeShapeType="1"/>
          </p:cNvSpPr>
          <p:nvPr/>
        </p:nvSpPr>
        <p:spPr bwMode="auto">
          <a:xfrm>
            <a:off x="1828800" y="3352800"/>
            <a:ext cx="4419600" cy="2057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6" name="Line 24"/>
          <p:cNvSpPr>
            <a:spLocks noChangeShapeType="1"/>
          </p:cNvSpPr>
          <p:nvPr/>
        </p:nvSpPr>
        <p:spPr bwMode="auto">
          <a:xfrm flipH="1">
            <a:off x="1524000" y="2514600"/>
            <a:ext cx="1752600" cy="1371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7" name="Line 25"/>
          <p:cNvSpPr>
            <a:spLocks noChangeShapeType="1"/>
          </p:cNvSpPr>
          <p:nvPr/>
        </p:nvSpPr>
        <p:spPr bwMode="auto">
          <a:xfrm flipH="1" flipV="1">
            <a:off x="1676400" y="4953000"/>
            <a:ext cx="1905000" cy="762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498" name="Line 26"/>
          <p:cNvSpPr>
            <a:spLocks noChangeShapeType="1"/>
          </p:cNvSpPr>
          <p:nvPr/>
        </p:nvSpPr>
        <p:spPr bwMode="auto">
          <a:xfrm>
            <a:off x="2514600" y="4876800"/>
            <a:ext cx="10668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502" name="Line 30"/>
          <p:cNvSpPr>
            <a:spLocks noChangeShapeType="1"/>
          </p:cNvSpPr>
          <p:nvPr/>
        </p:nvSpPr>
        <p:spPr bwMode="auto">
          <a:xfrm>
            <a:off x="6629400" y="22860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503" name="Line 31"/>
          <p:cNvSpPr>
            <a:spLocks noChangeShapeType="1"/>
          </p:cNvSpPr>
          <p:nvPr/>
        </p:nvSpPr>
        <p:spPr bwMode="auto">
          <a:xfrm flipH="1">
            <a:off x="2057400" y="2438400"/>
            <a:ext cx="38100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504" name="Line 32"/>
          <p:cNvSpPr>
            <a:spLocks noChangeShapeType="1"/>
          </p:cNvSpPr>
          <p:nvPr/>
        </p:nvSpPr>
        <p:spPr bwMode="auto">
          <a:xfrm flipH="1">
            <a:off x="457200" y="2286000"/>
            <a:ext cx="1676400" cy="609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505" name="Line 33"/>
          <p:cNvSpPr>
            <a:spLocks noChangeShapeType="1"/>
          </p:cNvSpPr>
          <p:nvPr/>
        </p:nvSpPr>
        <p:spPr bwMode="auto">
          <a:xfrm>
            <a:off x="3581400" y="2286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05506" name="Line 34"/>
          <p:cNvSpPr>
            <a:spLocks noChangeShapeType="1"/>
          </p:cNvSpPr>
          <p:nvPr/>
        </p:nvSpPr>
        <p:spPr bwMode="auto">
          <a:xfrm>
            <a:off x="4419600" y="2362200"/>
            <a:ext cx="0" cy="2438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754062"/>
          </a:xfrm>
        </p:spPr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>Уровни ИПР: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1 уровень – классный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2 уровень – школьный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3 уровень - муниципальный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autoUpdateAnimBg="0"/>
      <p:bldP spid="11571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>
                <a:latin typeface="Monotype Corsiva" pitchFamily="66" charset="0"/>
              </a:rPr>
              <a:t> 1 уровень - классный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Задача:</a:t>
            </a:r>
          </a:p>
          <a:p>
            <a:pPr>
              <a:buFont typeface="Wingdings" pitchFamily="2" charset="2"/>
              <a:buNone/>
            </a:pPr>
            <a:r>
              <a:rPr lang="ru-RU"/>
              <a:t>-выявление несовершеннолетних, находящихся в СОП, организация и проведение первичной профилактики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autoUpdateAnimBg="0"/>
      <p:bldP spid="116739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17837" name="Group 77"/>
          <p:cNvGraphicFramePr>
            <a:graphicFrameLocks noGrp="1"/>
          </p:cNvGraphicFramePr>
          <p:nvPr/>
        </p:nvGraphicFramePr>
        <p:xfrm>
          <a:off x="457200" y="381000"/>
          <a:ext cx="8686800" cy="6516688"/>
        </p:xfrm>
        <a:graphic>
          <a:graphicData uri="http://schemas.openxmlformats.org/drawingml/2006/table">
            <a:tbl>
              <a:tblPr/>
              <a:tblGrid>
                <a:gridCol w="1066800"/>
                <a:gridCol w="2971800"/>
                <a:gridCol w="46482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структура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Содержание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Классный руководитель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-выявление и учёт детей, находящихся в СОП;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-контроль за посещаемостью и успеваемостью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-работа с родителями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-правовое просвещение родителей и детей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-взаимодействие со всеми структурными формами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Актив класса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«буксиры»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-работа с прогульщиками и неуспевающими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Родительский комитет класса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-индивидуальная работа с семьями и детьми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-обобщение положительного опыта воспитания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Учителя - предметники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-Работа с кл. руководителями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-инд. работа с детьми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-привлечение в предметные кружки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месь">
  <a:themeElements>
    <a:clrScheme name="Смесь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Смесь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Смесь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Designs\Смесь.pot</Template>
  <TotalTime>400</TotalTime>
  <Words>865</Words>
  <Application>Microsoft Office PowerPoint</Application>
  <PresentationFormat>Экран (4:3)</PresentationFormat>
  <Paragraphs>159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 Narrow</vt:lpstr>
      <vt:lpstr>Comic Sans MS</vt:lpstr>
      <vt:lpstr>Courier New</vt:lpstr>
      <vt:lpstr>Monotype Corsiva</vt:lpstr>
      <vt:lpstr>Tahoma</vt:lpstr>
      <vt:lpstr>Wingdings</vt:lpstr>
      <vt:lpstr>Смесь</vt:lpstr>
      <vt:lpstr>   Модель индивидуально-профилактической работы с несовершеннолетними состоящими на  разного вида учётах</vt:lpstr>
      <vt:lpstr>Презентация PowerPoint</vt:lpstr>
      <vt:lpstr>Проблемы:</vt:lpstr>
      <vt:lpstr> Нормативные документы и Локальные акты школы</vt:lpstr>
      <vt:lpstr>Категория детей, находящихся на разного вида учётах:</vt:lpstr>
      <vt:lpstr>Схема управления школой</vt:lpstr>
      <vt:lpstr>Уровни ИПР:</vt:lpstr>
      <vt:lpstr> 1 уровень - классный</vt:lpstr>
      <vt:lpstr>Презентация PowerPoint</vt:lpstr>
      <vt:lpstr>2 уровень – школьный:</vt:lpstr>
      <vt:lpstr>Презентация PowerPoint</vt:lpstr>
      <vt:lpstr>3 уровень – муниципальный:</vt:lpstr>
      <vt:lpstr>Алгоритм организации ИПР:</vt:lpstr>
      <vt:lpstr>План работы кл. рук. с учащимися, которые систематически пропускают занятия:</vt:lpstr>
      <vt:lpstr>План ИПР с учеником:</vt:lpstr>
      <vt:lpstr>Критерии результативности ИПР:</vt:lpstr>
      <vt:lpstr>Презентация PowerPoint</vt:lpstr>
      <vt:lpstr>Презентация PowerPoint</vt:lpstr>
    </vt:vector>
  </TitlesOfParts>
  <Company>Строймеханизация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индивидуально-профилактической работы в МОУ «ДСОШ №1»</dc:title>
  <dc:creator>1</dc:creator>
  <cp:lastModifiedBy>Бардик</cp:lastModifiedBy>
  <cp:revision>17</cp:revision>
  <cp:lastPrinted>1601-01-01T00:00:00Z</cp:lastPrinted>
  <dcterms:created xsi:type="dcterms:W3CDTF">2005-04-06T11:29:29Z</dcterms:created>
  <dcterms:modified xsi:type="dcterms:W3CDTF">2019-11-01T12:31:48Z</dcterms:modified>
</cp:coreProperties>
</file>