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</p:sldMasterIdLst>
  <p:sldIdLst>
    <p:sldId id="267" r:id="rId2"/>
    <p:sldId id="257" r:id="rId3"/>
    <p:sldId id="256" r:id="rId4"/>
    <p:sldId id="258" r:id="rId5"/>
    <p:sldId id="264" r:id="rId6"/>
    <p:sldId id="259" r:id="rId7"/>
    <p:sldId id="260" r:id="rId8"/>
    <p:sldId id="270" r:id="rId9"/>
    <p:sldId id="277" r:id="rId10"/>
    <p:sldId id="273" r:id="rId11"/>
    <p:sldId id="274" r:id="rId12"/>
    <p:sldId id="278" r:id="rId13"/>
    <p:sldId id="276" r:id="rId14"/>
    <p:sldId id="275" r:id="rId15"/>
    <p:sldId id="262" r:id="rId16"/>
    <p:sldId id="280" r:id="rId17"/>
    <p:sldId id="271" r:id="rId18"/>
    <p:sldId id="263" r:id="rId19"/>
    <p:sldId id="261" r:id="rId20"/>
    <p:sldId id="279" r:id="rId21"/>
    <p:sldId id="281" r:id="rId22"/>
    <p:sldId id="28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647D"/>
    <a:srgbClr val="3333CC"/>
    <a:srgbClr val="FD9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6" autoAdjust="0"/>
    <p:restoredTop sz="94660"/>
  </p:normalViewPr>
  <p:slideViewPr>
    <p:cSldViewPr snapToGrid="0">
      <p:cViewPr varScale="1">
        <p:scale>
          <a:sx n="67" d="100"/>
          <a:sy n="67" d="100"/>
        </p:scale>
        <p:origin x="7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21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914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27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324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99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356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812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618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432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7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05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C7C507A-E5ED-4A96-9C48-6653274643F0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A95B2C5-E961-404F-A35B-7BD85537D87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17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181" y="376309"/>
            <a:ext cx="10600139" cy="36318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Алгоритмизация </a:t>
            </a:r>
            <a: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решения задач</a:t>
            </a:r>
            <a:b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как способ повышения качества подготовки учащихся </a:t>
            </a:r>
            <a:b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к выполнению заданий </a:t>
            </a:r>
            <a:b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sz="5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повышенного и высокого уровня сложности на ГИА по физике</a:t>
            </a:r>
            <a:endParaRPr lang="ru-RU" sz="50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0920" y="5243828"/>
            <a:ext cx="10058400" cy="800022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100000"/>
              </a:lnSpc>
            </a:pPr>
            <a:r>
              <a:rPr lang="ru-RU" b="1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УЧИТЕЛЬ ФИЗИКИ МАОУ СОШ №2</a:t>
            </a:r>
          </a:p>
          <a:p>
            <a:pPr algn="r">
              <a:lnSpc>
                <a:spcPct val="100000"/>
              </a:lnSpc>
            </a:pPr>
            <a:r>
              <a:rPr lang="ru-RU" b="1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 ЛЕВЧЕНКО ЕЛЕНА НИКОЛАЕВНА</a:t>
            </a:r>
            <a:endParaRPr lang="ru-RU" b="1" i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052750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>
                <a:solidFill>
                  <a:srgbClr val="002060"/>
                </a:solidFill>
                <a:latin typeface="Georgia" panose="02040502050405020303" pitchFamily="18" charset="0"/>
              </a:rPr>
              <a:t>А</a:t>
            </a:r>
            <a:r>
              <a:rPr lang="ru-RU" sz="2000" b="1" dirty="0">
                <a:solidFill>
                  <a:srgbClr val="002060"/>
                </a:solidFill>
                <a:latin typeface="Georgia" panose="02040502050405020303" pitchFamily="18" charset="0"/>
              </a:rPr>
              <a:t>лгоритм</a:t>
            </a: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 — </a:t>
            </a:r>
            <a:r>
              <a:rPr lang="ru-RU" sz="2000" dirty="0">
                <a:solidFill>
                  <a:srgbClr val="333333"/>
                </a:solidFill>
                <a:latin typeface="Georgia" panose="02040502050405020303" pitchFamily="18" charset="0"/>
              </a:rPr>
              <a:t>конечная совокупность точно заданных правил </a:t>
            </a:r>
            <a:r>
              <a:rPr lang="ru-RU" sz="2000" dirty="0" smtClean="0">
                <a:solidFill>
                  <a:srgbClr val="333333"/>
                </a:solidFill>
                <a:latin typeface="Georgia" panose="02040502050405020303" pitchFamily="18" charset="0"/>
              </a:rPr>
              <a:t>решения произвольного </a:t>
            </a:r>
            <a:r>
              <a:rPr lang="ru-RU" sz="2000" dirty="0">
                <a:solidFill>
                  <a:srgbClr val="333333"/>
                </a:solidFill>
                <a:latin typeface="Georgia" panose="02040502050405020303" pitchFamily="18" charset="0"/>
              </a:rPr>
              <a:t>класса задач </a:t>
            </a:r>
            <a:endParaRPr lang="ru-RU" sz="2000" dirty="0" smtClean="0">
              <a:solidFill>
                <a:srgbClr val="333333"/>
              </a:solidFill>
              <a:latin typeface="Georgia" panose="02040502050405020303" pitchFamily="18" charset="0"/>
            </a:endParaRPr>
          </a:p>
          <a:p>
            <a:pPr algn="r"/>
            <a:r>
              <a:rPr lang="ru-RU" sz="2000" dirty="0" smtClean="0">
                <a:solidFill>
                  <a:srgbClr val="333333"/>
                </a:solidFill>
                <a:latin typeface="Georgia" panose="02040502050405020303" pitchFamily="18" charset="0"/>
              </a:rPr>
              <a:t>или </a:t>
            </a:r>
            <a:r>
              <a:rPr lang="ru-RU" sz="2000" dirty="0">
                <a:solidFill>
                  <a:srgbClr val="333333"/>
                </a:solidFill>
                <a:latin typeface="Georgia" panose="02040502050405020303" pitchFamily="18" charset="0"/>
              </a:rPr>
              <a:t>набор инструкций, описывающих порядок действий исполнителя </a:t>
            </a:r>
            <a:endParaRPr lang="ru-RU" sz="2000" dirty="0" smtClean="0">
              <a:solidFill>
                <a:srgbClr val="333333"/>
              </a:solidFill>
              <a:latin typeface="Georgia" panose="02040502050405020303" pitchFamily="18" charset="0"/>
            </a:endParaRPr>
          </a:p>
          <a:p>
            <a:pPr algn="r"/>
            <a:r>
              <a:rPr lang="ru-RU" sz="2000" dirty="0" smtClean="0">
                <a:solidFill>
                  <a:srgbClr val="333333"/>
                </a:solidFill>
                <a:latin typeface="Georgia" panose="02040502050405020303" pitchFamily="18" charset="0"/>
              </a:rPr>
              <a:t>для </a:t>
            </a:r>
            <a:r>
              <a:rPr lang="ru-RU" sz="2000" dirty="0">
                <a:solidFill>
                  <a:srgbClr val="333333"/>
                </a:solidFill>
                <a:latin typeface="Georgia" panose="02040502050405020303" pitchFamily="18" charset="0"/>
              </a:rPr>
              <a:t>решения некоторой задачи</a:t>
            </a:r>
            <a:r>
              <a:rPr lang="ru-RU" dirty="0">
                <a:solidFill>
                  <a:srgbClr val="333333"/>
                </a:solidFill>
                <a:latin typeface="Georgia" panose="02040502050405020303" pitchFamily="18" charset="0"/>
              </a:rPr>
              <a:t>.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22" y="4794636"/>
            <a:ext cx="1249214" cy="124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3724803" y="3741258"/>
            <a:ext cx="6829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t</a:t>
            </a:r>
            <a:r>
              <a:rPr lang="ru-RU" sz="2400" baseline="30000" dirty="0" smtClean="0"/>
              <a:t> о</a:t>
            </a:r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3501" y="2756580"/>
            <a:ext cx="11456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зменение температуры 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агрегатного состояния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того же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(с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+ с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 flipH="1" flipV="1">
            <a:off x="3637359" y="3972091"/>
            <a:ext cx="0" cy="2154326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18"/>
          <p:cNvSpPr>
            <a:spLocks noChangeShapeType="1"/>
          </p:cNvSpPr>
          <p:nvPr/>
        </p:nvSpPr>
        <p:spPr bwMode="auto">
          <a:xfrm>
            <a:off x="3606815" y="5149651"/>
            <a:ext cx="5198585" cy="7412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8105761" y="5240215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/>
              <a:t>τ</a:t>
            </a:r>
            <a:r>
              <a:rPr lang="en-US" sz="2000" dirty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38" name="Line 23"/>
          <p:cNvSpPr>
            <a:spLocks noChangeShapeType="1"/>
          </p:cNvSpPr>
          <p:nvPr/>
        </p:nvSpPr>
        <p:spPr bwMode="auto">
          <a:xfrm flipV="1">
            <a:off x="3637900" y="5168382"/>
            <a:ext cx="1212753" cy="570722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 flipV="1">
            <a:off x="4850653" y="5149682"/>
            <a:ext cx="1313010" cy="7142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>
            <a:off x="3594557" y="4513632"/>
            <a:ext cx="4511204" cy="4739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52056" y="264240"/>
            <a:ext cx="1043247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400" b="1" u="sng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400" b="1" i="1" u="sng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400" b="1" i="1" u="sng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</a:t>
            </a:r>
            <a:endParaRPr lang="ru-RU" sz="2400" i="1" u="sng" dirty="0">
              <a:solidFill>
                <a:srgbClr val="7030A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3934485" y="4956769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000" dirty="0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3125485" y="5507360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-20</a:t>
            </a:r>
            <a:endParaRPr lang="ru-RU" sz="2000" dirty="0"/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3208426" y="4292926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20</a:t>
            </a:r>
            <a:endParaRPr lang="ru-RU" sz="2000" dirty="0"/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3327287" y="4941587"/>
            <a:ext cx="7258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0</a:t>
            </a: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5317748" y="4725936"/>
            <a:ext cx="5424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 flipV="1">
            <a:off x="6163663" y="4582394"/>
            <a:ext cx="1847728" cy="574549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9917" y="1210439"/>
            <a:ext cx="11167492" cy="1569660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R="179705" indent="269875"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3 (высокий уровень).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Ки­ло­грам­мо­вый кусок льда внес­ли с мо­ро­за при температуре –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 тёплое по­ме­ще­ние. Какое ко­ли­че­ство теп­ло­ты было по­лу­че­но льдом, если через длительное время в помещении у всех тел установилась температура +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019224" y="5368438"/>
            <a:ext cx="470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157500" y="4657448"/>
            <a:ext cx="470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3099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5" grpId="0" animBg="1"/>
      <p:bldP spid="36" grpId="0" animBg="1"/>
      <p:bldP spid="37" grpId="0"/>
      <p:bldP spid="38" grpId="0" animBg="1"/>
      <p:bldP spid="40" grpId="0" animBg="1"/>
      <p:bldP spid="32" grpId="0" animBg="1"/>
      <p:bldP spid="49" grpId="0"/>
      <p:bldP spid="13" grpId="0"/>
      <p:bldP spid="14" grpId="0"/>
      <p:bldP spid="16" grpId="0"/>
      <p:bldP spid="19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13"/>
          <p:cNvSpPr>
            <a:spLocks noChangeShapeType="1"/>
          </p:cNvSpPr>
          <p:nvPr/>
        </p:nvSpPr>
        <p:spPr bwMode="auto">
          <a:xfrm flipV="1">
            <a:off x="7293736" y="3400223"/>
            <a:ext cx="15928" cy="2601101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7160493" y="5839750"/>
            <a:ext cx="2684334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>
            <a:off x="7309664" y="4087791"/>
            <a:ext cx="2087562" cy="1008063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 flipV="1">
            <a:off x="7309664" y="5085712"/>
            <a:ext cx="2087562" cy="43338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7373834" y="3317068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9397226" y="5427603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τ</a:t>
            </a:r>
            <a:r>
              <a:rPr lang="en-US" sz="2000" dirty="0" smtClean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503240" y="3841119"/>
            <a:ext cx="486839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 тел 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системе: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|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</a:t>
            </a:r>
            <a:r>
              <a:rPr lang="en-US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>
            <a:off x="7314091" y="5083816"/>
            <a:ext cx="23771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888007" y="466413"/>
            <a:ext cx="10463644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400" b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4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4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</a:t>
            </a:r>
            <a:endParaRPr lang="ru-RU" sz="2400" i="1" u="sng" dirty="0">
              <a:solidFill>
                <a:srgbClr val="7030A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63682" y="1596469"/>
            <a:ext cx="11658600" cy="1569660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R="179705" indent="269875"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4.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сосуд на­ли­ли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воды при тем­пе­ра­ту­ре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Чему равна масса воды, взя­той при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С, ко­то­рую нужно на­лить в сосуд, чтобы в нём уста­но­ви­лась тем­пе­ра­ту­ра воды, рав­ная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С? По­те­ря­ми энер­гии на на­гре­ва­ние со­су­да и окру­жа­ю­ще­го воз­ду­ха пре­не­бречь.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8203845" y="5173635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8184399" y="4130157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6819003" y="3868411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90</a:t>
            </a:r>
            <a:endParaRPr lang="ru-RU" sz="2000" dirty="0"/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6819003" y="4843613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50</a:t>
            </a:r>
            <a:endParaRPr lang="ru-RU" sz="2000" dirty="0"/>
          </a:p>
        </p:txBody>
      </p:sp>
      <p:sp>
        <p:nvSpPr>
          <p:cNvPr id="52" name="Text Box 29"/>
          <p:cNvSpPr txBox="1">
            <a:spLocks noChangeArrowheads="1"/>
          </p:cNvSpPr>
          <p:nvPr/>
        </p:nvSpPr>
        <p:spPr bwMode="auto">
          <a:xfrm>
            <a:off x="6818722" y="5289984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3</a:t>
            </a: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6818722" y="5718556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7348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39" grpId="0" animBg="1"/>
      <p:bldP spid="50" grpId="0"/>
      <p:bldP spid="51" grpId="0"/>
      <p:bldP spid="52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13"/>
          <p:cNvSpPr>
            <a:spLocks noChangeShapeType="1"/>
          </p:cNvSpPr>
          <p:nvPr/>
        </p:nvSpPr>
        <p:spPr bwMode="auto">
          <a:xfrm flipV="1">
            <a:off x="7293736" y="3400223"/>
            <a:ext cx="15928" cy="2601101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7160493" y="5839750"/>
            <a:ext cx="2684334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>
            <a:off x="7301700" y="4617570"/>
            <a:ext cx="2198018" cy="2278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 flipV="1">
            <a:off x="7293736" y="4638535"/>
            <a:ext cx="2205982" cy="118252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6690855" y="3306862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9479874" y="5426766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τ</a:t>
            </a:r>
            <a:r>
              <a:rPr lang="en-US" sz="2000" dirty="0" smtClean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503240" y="3841119"/>
            <a:ext cx="486839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  <a:r>
              <a:rPr lang="en-US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тел 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системе: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|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100</a:t>
            </a:r>
            <a:r>
              <a:rPr lang="en-US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L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8203845" y="5173635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7977587" y="4160973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6690855" y="4391806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10</a:t>
            </a: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6818722" y="5718556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45269" y="170086"/>
            <a:ext cx="10463644" cy="98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800" b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8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8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ЕГЭ</a:t>
            </a:r>
            <a:endParaRPr lang="ru-RU" sz="2800" i="1" u="sng" dirty="0">
              <a:solidFill>
                <a:srgbClr val="FC647D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9796" y="1285130"/>
            <a:ext cx="10988945" cy="1938992"/>
          </a:xfrm>
          <a:prstGeom prst="rect">
            <a:avLst/>
          </a:prstGeom>
          <a:ln>
            <a:solidFill>
              <a:srgbClr val="FC647D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 1 (повышенный уровень).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калориметр с водой опущена трубка. По трубке в воду впускают водяной пар при температуре 100 °С. В некоторый момент масса воды перестаёт увеличиваться, хотя пар по-прежнему пропускают. Первоначальная масса воды 460 г, а температура 0 °С. Определите массу сконденсировавшегося пара. Тепловыми потерями пренебречь.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14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50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13"/>
          <p:cNvSpPr>
            <a:spLocks noChangeShapeType="1"/>
          </p:cNvSpPr>
          <p:nvPr/>
        </p:nvSpPr>
        <p:spPr bwMode="auto">
          <a:xfrm flipH="1" flipV="1">
            <a:off x="6645342" y="3262744"/>
            <a:ext cx="0" cy="2593333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V="1">
            <a:off x="6629414" y="4933364"/>
            <a:ext cx="4365133" cy="101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>
            <a:off x="6645342" y="3689257"/>
            <a:ext cx="1853733" cy="1228804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6659376" y="2973972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11040267" y="4662885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τ</a:t>
            </a:r>
            <a:r>
              <a:rPr lang="en-US" sz="2000" dirty="0" smtClean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14892" y="3451966"/>
            <a:ext cx="5610534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  <a:r>
              <a:rPr lang="en-US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 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системе: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|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(–1 –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 =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λ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 flipV="1">
            <a:off x="6704376" y="5208517"/>
            <a:ext cx="3553690" cy="25466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43425" y="5324020"/>
            <a:ext cx="882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7631256" y="3979579"/>
            <a:ext cx="10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6218616" y="3478159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4</a:t>
            </a: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2" name="Text Box 29"/>
          <p:cNvSpPr txBox="1">
            <a:spLocks noChangeArrowheads="1"/>
          </p:cNvSpPr>
          <p:nvPr/>
        </p:nvSpPr>
        <p:spPr bwMode="auto">
          <a:xfrm>
            <a:off x="6261290" y="4984100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- </a:t>
            </a:r>
            <a:r>
              <a:rPr lang="ru-RU" sz="2000" dirty="0"/>
              <a:t>1</a:t>
            </a:r>
          </a:p>
        </p:txBody>
      </p: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6355765" y="4623642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>
            <a:off x="8454124" y="4911280"/>
            <a:ext cx="1209421" cy="6781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V="1">
            <a:off x="6659376" y="5235772"/>
            <a:ext cx="3764719" cy="319079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36052" y="339196"/>
            <a:ext cx="10463644" cy="98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800" b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8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8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ЕГЭ</a:t>
            </a:r>
            <a:endParaRPr lang="ru-RU" sz="2800" i="1" u="sng" dirty="0">
              <a:solidFill>
                <a:srgbClr val="FC647D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9807" y="1424989"/>
            <a:ext cx="11996133" cy="1569660"/>
          </a:xfrm>
          <a:prstGeom prst="rect">
            <a:avLst/>
          </a:prstGeom>
          <a:ln>
            <a:solidFill>
              <a:srgbClr val="FC647D"/>
            </a:solidFill>
          </a:ln>
        </p:spPr>
        <p:txBody>
          <a:bodyPr wrap="square">
            <a:spAutoFit/>
          </a:bodyPr>
          <a:lstStyle/>
          <a:p>
            <a:pPr marR="179705" indent="269875"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en-US" sz="2400" b="1" i="1" dirty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(высокий уровень).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калориметре, где находится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кг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льда, добавили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г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воды, имеющей температуру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После установления теплового равновесия температура содержимого калориметра равна –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Какова начальная температура льда? Теплообменом с окружающей средой и теплоемкостью калориметра пренебречь.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Line 24"/>
          <p:cNvSpPr>
            <a:spLocks noChangeShapeType="1"/>
          </p:cNvSpPr>
          <p:nvPr/>
        </p:nvSpPr>
        <p:spPr bwMode="auto">
          <a:xfrm>
            <a:off x="9663545" y="4901445"/>
            <a:ext cx="760550" cy="336132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303965" y="5339245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</a:t>
            </a:r>
            <a:r>
              <a:rPr lang="en-US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675388" y="4406309"/>
            <a:ext cx="10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λ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0134211" y="4773212"/>
            <a:ext cx="10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2772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  <p:bldP spid="23" grpId="0"/>
      <p:bldP spid="39" grpId="0" animBg="1"/>
      <p:bldP spid="51" grpId="0"/>
      <p:bldP spid="52" grpId="0"/>
      <p:bldP spid="54" grpId="0"/>
      <p:bldP spid="21" grpId="0" animBg="1"/>
      <p:bldP spid="24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13"/>
          <p:cNvSpPr>
            <a:spLocks noChangeShapeType="1"/>
          </p:cNvSpPr>
          <p:nvPr/>
        </p:nvSpPr>
        <p:spPr bwMode="auto">
          <a:xfrm flipV="1">
            <a:off x="7286627" y="3395657"/>
            <a:ext cx="2172" cy="2558334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V="1">
            <a:off x="7301700" y="5288365"/>
            <a:ext cx="3743836" cy="3531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>
            <a:off x="7301700" y="3869195"/>
            <a:ext cx="3442500" cy="575488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7323470" y="3148614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10380517" y="5324020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τ</a:t>
            </a:r>
            <a:r>
              <a:rPr lang="en-US" sz="2000" dirty="0" smtClean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948910" y="3295556"/>
            <a:ext cx="486839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  <a:r>
              <a:rPr lang="en-US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 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системе: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|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λ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+ с(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)10</a:t>
            </a:r>
            <a:r>
              <a:rPr lang="en-US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cm</a:t>
            </a:r>
            <a:r>
              <a:rPr lang="ru-RU" sz="24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>
            <a:off x="7294418" y="4426527"/>
            <a:ext cx="3449782" cy="4371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723561" y="5262465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8480171" y="3633723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endParaRPr lang="ru-RU" sz="2400" dirty="0"/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6837154" y="3608744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15</a:t>
            </a:r>
            <a:endParaRPr lang="ru-RU" sz="2000" dirty="0"/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6879337" y="4185695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1</a:t>
            </a: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6925546" y="5026446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 flipV="1">
            <a:off x="7286627" y="5288020"/>
            <a:ext cx="1130009" cy="968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V="1">
            <a:off x="8416636" y="4445373"/>
            <a:ext cx="2327564" cy="842302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988452" y="491596"/>
            <a:ext cx="10463644" cy="98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800" b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8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8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ЕГЭ</a:t>
            </a:r>
            <a:endParaRPr lang="ru-RU" sz="2800" i="1" u="sng" dirty="0">
              <a:solidFill>
                <a:srgbClr val="FC647D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1500" y="1677166"/>
            <a:ext cx="10995515" cy="1277850"/>
          </a:xfrm>
          <a:prstGeom prst="rect">
            <a:avLst/>
          </a:prstGeom>
          <a:ln>
            <a:solidFill>
              <a:srgbClr val="FC647D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Пример </a:t>
            </a:r>
            <a:r>
              <a:rPr lang="en-US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dirty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(высокий уровень</a:t>
            </a: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калориметр, содержащий 200 г воды при температуре 15 °С, добавили 20 г мокрого снега. Температура в калориметре стала равна 10 °С. Сколько воды было в снеге?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742820" y="4662300"/>
            <a:ext cx="13027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8175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  <p:bldP spid="23" grpId="0"/>
      <p:bldP spid="39" grpId="0" animBg="1"/>
      <p:bldP spid="50" grpId="0"/>
      <p:bldP spid="51" grpId="0"/>
      <p:bldP spid="54" grpId="0"/>
      <p:bldP spid="21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7"/>
          <p:cNvSpPr>
            <a:spLocks noChangeShapeType="1"/>
          </p:cNvSpPr>
          <p:nvPr/>
        </p:nvSpPr>
        <p:spPr bwMode="auto">
          <a:xfrm flipV="1">
            <a:off x="8339722" y="1351288"/>
            <a:ext cx="3" cy="3272666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" name="Line 14"/>
          <p:cNvSpPr>
            <a:spLocks noChangeShapeType="1"/>
          </p:cNvSpPr>
          <p:nvPr/>
        </p:nvSpPr>
        <p:spPr bwMode="auto">
          <a:xfrm>
            <a:off x="8339722" y="3421854"/>
            <a:ext cx="345598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28"/>
          <p:cNvSpPr>
            <a:spLocks noChangeShapeType="1"/>
          </p:cNvSpPr>
          <p:nvPr/>
        </p:nvSpPr>
        <p:spPr bwMode="auto">
          <a:xfrm>
            <a:off x="8339725" y="2335685"/>
            <a:ext cx="2994816" cy="1092635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2586" y="1209617"/>
            <a:ext cx="7126406" cy="3629455"/>
          </a:xfrm>
          <a:prstGeom prst="rect">
            <a:avLst/>
          </a:prstGeom>
          <a:ln>
            <a:solidFill>
              <a:srgbClr val="FC647D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sz="2400" b="1" i="1" dirty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(высокий уровень</a:t>
            </a:r>
            <a:r>
              <a:rPr lang="ru-RU" sz="2400" b="1" i="1" dirty="0" smtClean="0">
                <a:solidFill>
                  <a:srgbClr val="FC64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Железный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шарик радиусом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см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вморожен в </a:t>
            </a:r>
            <a:r>
              <a:rPr lang="ru-RU" sz="2400" b="1" dirty="0">
                <a:solidFill>
                  <a:srgbClr val="33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ледяной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шар радиусом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см. Их охладили до температуры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–20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ºC и опустили в калориметр, в котором находится 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массой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 при температуре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ºC.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установится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калориметре после достижения равновесного состояния? Потерями теплоты пренебречь.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Плотность льда 900 кг/м</a:t>
            </a:r>
            <a:r>
              <a:rPr lang="ru-RU" sz="24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 flipV="1">
            <a:off x="8339723" y="3442304"/>
            <a:ext cx="2994818" cy="712045"/>
          </a:xfrm>
          <a:prstGeom prst="line">
            <a:avLst/>
          </a:prstGeom>
          <a:noFill/>
          <a:ln w="57150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 flipV="1">
            <a:off x="8339721" y="3428319"/>
            <a:ext cx="1039805" cy="739986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22"/>
          <p:cNvSpPr>
            <a:spLocks noChangeShapeType="1"/>
          </p:cNvSpPr>
          <p:nvPr/>
        </p:nvSpPr>
        <p:spPr bwMode="auto">
          <a:xfrm flipV="1">
            <a:off x="9379527" y="3428320"/>
            <a:ext cx="1955013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70896" y="195237"/>
            <a:ext cx="10463644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4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400" b="1" u="sng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400" b="1" i="1" u="sng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отработки алгоритма </a:t>
            </a:r>
            <a:r>
              <a:rPr lang="ru-RU" sz="2400" b="1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подготовке к </a:t>
            </a:r>
            <a:r>
              <a:rPr lang="ru-RU" sz="24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b="1" i="1" u="sng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ГЭ</a:t>
            </a:r>
            <a:endParaRPr lang="ru-RU" sz="2400" i="1" u="sng" dirty="0">
              <a:solidFill>
                <a:srgbClr val="FC647D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8037960" y="3215868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7841940" y="3980839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-2</a:t>
            </a: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7915815" y="2119357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3</a:t>
            </a:r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8434186" y="1209617"/>
            <a:ext cx="6829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t</a:t>
            </a:r>
            <a:r>
              <a:rPr lang="ru-RU" sz="2400" baseline="30000" dirty="0" smtClean="0"/>
              <a:t> о</a:t>
            </a:r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11210336" y="2939392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/>
              <a:t>τ</a:t>
            </a:r>
            <a:r>
              <a:rPr lang="en-US" sz="2000" dirty="0" smtClean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698859" y="3706640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73432" y="3354249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>
              <a:solidFill>
                <a:srgbClr val="3333C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798823" y="2971382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>
              <a:solidFill>
                <a:srgbClr val="3333CC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379527" y="2328164"/>
            <a:ext cx="597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aseline="-25000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940" y="4945865"/>
            <a:ext cx="11689773" cy="1056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тел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системе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|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Δt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8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Δt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λ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= с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8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Δt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9954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0254" y="145098"/>
            <a:ext cx="8956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Результативность</a:t>
            </a:r>
            <a:endParaRPr lang="ru-RU" sz="2800" u="sng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806" y="793267"/>
            <a:ext cx="10733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Georgia" panose="02040502050405020303" pitchFamily="18" charset="0"/>
              </a:rPr>
              <a:t>В качестве примера успешного усвоения решения задач с помощью предложенного алгоритма приведу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результаты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моих учащихся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итогам </a:t>
            </a:r>
            <a:r>
              <a:rPr lang="ru-RU" sz="2400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КДР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в </a:t>
            </a:r>
            <a:r>
              <a:rPr lang="ru-RU" sz="2400" i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9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классах</a:t>
            </a:r>
            <a:r>
              <a:rPr lang="ru-RU" sz="2400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.</a:t>
            </a:r>
            <a:endParaRPr lang="ru-RU" sz="2400" i="1" dirty="0"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0999" y="3672319"/>
            <a:ext cx="115754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его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выполнения:</a:t>
            </a:r>
            <a:r>
              <a:rPr lang="ru-RU" sz="2400" dirty="0"/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>количество </a:t>
            </a:r>
            <a:r>
              <a:rPr lang="ru-RU" sz="2400" dirty="0">
                <a:latin typeface="Georgia" panose="02040502050405020303" pitchFamily="18" charset="0"/>
              </a:rPr>
              <a:t>учащихся, которые </a:t>
            </a:r>
            <a:endParaRPr lang="ru-RU" sz="2400" dirty="0" smtClean="0">
              <a:latin typeface="Georgia" panose="02040502050405020303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Georgia" panose="02040502050405020303" pitchFamily="18" charset="0"/>
              </a:rPr>
              <a:t>писали работу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–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18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,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приступили к заданию –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13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правильно решили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задачу –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10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 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(из них: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с применением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графического метода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 – 7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,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</a:p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без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построения графика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–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3)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endParaRPr lang="ru-RU" sz="24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не решили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задачу –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3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(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все – без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построения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графика) 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9877" y="2026211"/>
            <a:ext cx="10837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Одному из описанных в работе типу задач (тип А) соответствовало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№ 8: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1806" y="2716373"/>
            <a:ext cx="11133860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</a:rPr>
              <a:t>«Какова будет температура смеси, если смешать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</a:rPr>
              <a:t>0,6 кг воды при 80 </a:t>
            </a:r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°С</a:t>
            </a:r>
            <a:r>
              <a:rPr lang="ru-RU" sz="2400" b="1" i="1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</a:rPr>
              <a:t>и 200 г воды при 20 </a:t>
            </a:r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°С</a:t>
            </a:r>
            <a:r>
              <a:rPr lang="en-US" sz="2400" b="1" dirty="0">
                <a:solidFill>
                  <a:srgbClr val="0070C0"/>
                </a:solidFill>
                <a:latin typeface="Georgia" panose="02040502050405020303" pitchFamily="18" charset="0"/>
              </a:rPr>
              <a:t>?</a:t>
            </a:r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</a:rPr>
              <a:t>»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(повышенный уровень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ru-RU" sz="16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98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616725"/>
            <a:ext cx="996488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образом,</a:t>
            </a:r>
          </a:p>
          <a:p>
            <a:pPr marR="179705" indent="269875" algn="ctr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79705" indent="-34290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приступили к решению данной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72%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pPr marR="179705" algn="ctr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79705" indent="-34290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77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приступивших справились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заданием</a:t>
            </a:r>
          </a:p>
          <a:p>
            <a:pPr marR="179705" algn="ctr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79705" indent="-34290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ричем 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70%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них </a:t>
            </a:r>
            <a:r>
              <a:rPr lang="ru-RU" sz="24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использовали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79705"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предложенный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алгоритме графический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</a:t>
            </a:r>
          </a:p>
          <a:p>
            <a:pPr marR="179705" algn="ctr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79705" indent="-34290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u="sng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u="sng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sz="2400" u="sng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u="sng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справившиеся с решением, его </a:t>
            </a:r>
            <a:r>
              <a:rPr lang="ru-RU" sz="2400" b="1" u="sng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u="sng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использовали</a:t>
            </a:r>
          </a:p>
          <a:p>
            <a:pPr marL="342900" marR="179705" indent="-342900" algn="ctr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400" u="sng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1425" y="615434"/>
            <a:ext cx="8956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Результативность</a:t>
            </a:r>
            <a:endParaRPr lang="ru-RU" sz="2800" u="sng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001" y="1984231"/>
            <a:ext cx="23907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786" y="356837"/>
            <a:ext cx="11724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</a:rPr>
              <a:t>Решение задач типа </a:t>
            </a:r>
            <a:r>
              <a:rPr lang="ru-RU" sz="2400" b="1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В </a:t>
            </a:r>
            <a:r>
              <a:rPr lang="ru-RU" sz="2400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(расчет </a:t>
            </a:r>
            <a:r>
              <a:rPr lang="en-US" sz="2400" b="1" i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механических и тепловых </a:t>
            </a:r>
            <a:r>
              <a:rPr lang="ru-RU" sz="2400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процессах)</a:t>
            </a: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</a:t>
            </a:r>
            <a:endParaRPr lang="ru-RU" sz="2400" dirty="0">
              <a:solidFill>
                <a:srgbClr val="7030A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68843" y="916909"/>
                <a:ext cx="11703628" cy="52261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i="1" dirty="0" smtClean="0">
                    <a:solidFill>
                      <a:srgbClr val="7030A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1. 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На </a:t>
                </a:r>
                <a:r>
                  <a:rPr lang="ru-RU" sz="2400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начальном этапе анализа текста выделяем только </a:t>
                </a:r>
                <a:r>
                  <a:rPr lang="ru-RU" sz="2400" b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два подтипа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:r>
                  <a:rPr lang="ru-RU" sz="2400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изменение </a:t>
                </a:r>
                <a:r>
                  <a:rPr lang="ru-RU" sz="2400" b="1" i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всей</a:t>
                </a:r>
                <a:r>
                  <a:rPr lang="ru-RU" sz="2400" b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механической энергии </a:t>
                </a:r>
                <a:endParaRPr lang="ru-RU" sz="2400" dirty="0" smtClean="0">
                  <a:solidFill>
                    <a:srgbClr val="000000"/>
                  </a:solidFill>
                  <a:latin typeface="Georgia" panose="02040502050405020303" pitchFamily="18" charset="0"/>
                  <a:ea typeface="Times New Roman" panose="02020603050405020304" pitchFamily="18" charset="0"/>
                </a:endParaRPr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:r>
                  <a:rPr lang="ru-RU" sz="2400" b="1" i="1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или </a:t>
                </a:r>
                <a:r>
                  <a:rPr lang="ru-RU" sz="2400" b="1" i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только ее</a:t>
                </a:r>
                <a:r>
                  <a:rPr lang="ru-RU" sz="2400" b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части</a:t>
                </a:r>
                <a:r>
                  <a:rPr lang="ru-RU" sz="2400" b="1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400" b="1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(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η) 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превращается </a:t>
                </a:r>
                <a:r>
                  <a:rPr lang="ru-RU" sz="2400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в количество теплоты. </a:t>
                </a:r>
                <a:endParaRPr lang="ru-RU" sz="2400" dirty="0" smtClean="0">
                  <a:solidFill>
                    <a:srgbClr val="000000"/>
                  </a:solidFill>
                  <a:latin typeface="Georgia" panose="02040502050405020303" pitchFamily="18" charset="0"/>
                  <a:ea typeface="Times New Roman" panose="02020603050405020304" pitchFamily="18" charset="0"/>
                </a:endParaRPr>
              </a:p>
              <a:p>
                <a:pPr algn="ctr"/>
                <a:endParaRPr lang="ru-RU" sz="2400" dirty="0" smtClean="0">
                  <a:solidFill>
                    <a:srgbClr val="000000"/>
                  </a:solidFill>
                  <a:latin typeface="Georgia" panose="02040502050405020303" pitchFamily="18" charset="0"/>
                  <a:ea typeface="Times New Roman" panose="02020603050405020304" pitchFamily="18" charset="0"/>
                </a:endParaRPr>
              </a:p>
              <a:p>
                <a:pPr algn="ctr"/>
                <a:r>
                  <a:rPr lang="ru-RU" sz="2400" b="1" i="1" dirty="0" smtClean="0">
                    <a:solidFill>
                      <a:srgbClr val="7030A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2.</a:t>
                </a:r>
                <a:r>
                  <a:rPr lang="ru-RU" sz="2400" b="1" i="1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В </a:t>
                </a:r>
                <a:r>
                  <a:rPr lang="ru-RU" sz="2400" dirty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соответствии с этим записываем начальную 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Georgia" panose="02040502050405020303" pitchFamily="18" charset="0"/>
                    <a:ea typeface="Times New Roman" panose="02020603050405020304" pitchFamily="18" charset="0"/>
                  </a:rPr>
                  <a:t>формулу: </a:t>
                </a:r>
              </a:p>
              <a:p>
                <a:pPr algn="ctr"/>
                <a:r>
                  <a:rPr lang="en-US" sz="2400" b="1" i="1" dirty="0">
                    <a:latin typeface="Georgia" panose="02040502050405020303" pitchFamily="18" charset="0"/>
                  </a:rPr>
                  <a:t>Q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 = 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|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Δ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E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| </a:t>
                </a:r>
                <a:r>
                  <a:rPr lang="ru-RU" sz="2400" dirty="0" smtClean="0">
                    <a:latin typeface="Georgia" panose="02040502050405020303" pitchFamily="18" charset="0"/>
                  </a:rPr>
                  <a:t>или 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Q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 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= </a:t>
                </a:r>
                <a:r>
                  <a:rPr lang="ru-RU" sz="2400" b="1" i="1" dirty="0" err="1" smtClean="0">
                    <a:latin typeface="Georgia" panose="02040502050405020303" pitchFamily="18" charset="0"/>
                  </a:rPr>
                  <a:t>η|Δ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E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|</a:t>
                </a:r>
              </a:p>
              <a:p>
                <a:pPr algn="ctr"/>
                <a:endParaRPr lang="ru-RU" sz="2400" b="1" i="1" dirty="0">
                  <a:latin typeface="Georgia" panose="02040502050405020303" pitchFamily="18" charset="0"/>
                </a:endParaRPr>
              </a:p>
              <a:p>
                <a:pPr algn="ctr"/>
                <a:r>
                  <a:rPr lang="ru-RU" sz="2400" b="1" i="1" dirty="0" smtClean="0">
                    <a:solidFill>
                      <a:srgbClr val="7030A0"/>
                    </a:solidFill>
                    <a:latin typeface="Georgia" panose="02040502050405020303" pitchFamily="18" charset="0"/>
                  </a:rPr>
                  <a:t>3. </a:t>
                </a:r>
                <a:r>
                  <a:rPr lang="ru-RU" sz="2400" dirty="0" smtClean="0">
                    <a:latin typeface="Georgia" panose="02040502050405020303" pitchFamily="18" charset="0"/>
                  </a:rPr>
                  <a:t>Изображаем на рисунке </a:t>
                </a:r>
                <a:r>
                  <a:rPr lang="en-US" sz="2400" i="1" dirty="0" smtClean="0">
                    <a:latin typeface="Georgia" panose="02040502050405020303" pitchFamily="18" charset="0"/>
                  </a:rPr>
                  <a:t>m</a:t>
                </a:r>
                <a:r>
                  <a:rPr lang="ru-RU" sz="2400" i="1" baseline="-25000" dirty="0">
                    <a:latin typeface="Georgia" panose="02040502050405020303" pitchFamily="18" charset="0"/>
                  </a:rPr>
                  <a:t>1</a:t>
                </a:r>
                <a:r>
                  <a:rPr lang="ru-RU" sz="2400" i="1" dirty="0">
                    <a:latin typeface="Georgia" panose="02040502050405020303" pitchFamily="18" charset="0"/>
                  </a:rPr>
                  <a:t>, </a:t>
                </a:r>
                <a:r>
                  <a:rPr lang="en-US" sz="2400" i="1" dirty="0">
                    <a:latin typeface="Georgia" panose="02040502050405020303" pitchFamily="18" charset="0"/>
                  </a:rPr>
                  <a:t>m</a:t>
                </a:r>
                <a:r>
                  <a:rPr lang="ru-RU" sz="2400" i="1" baseline="-25000" dirty="0">
                    <a:latin typeface="Georgia" panose="02040502050405020303" pitchFamily="18" charset="0"/>
                  </a:rPr>
                  <a:t>2</a:t>
                </a:r>
                <a:r>
                  <a:rPr lang="ru-RU" sz="2400" dirty="0" smtClean="0">
                    <a:latin typeface="Georgia" panose="02040502050405020303" pitchFamily="18" charset="0"/>
                  </a:rPr>
                  <a:t> , начальные и конечные значения</a:t>
                </a:r>
                <a:r>
                  <a:rPr lang="ru-RU" sz="2400" i="1" dirty="0" smtClean="0">
                    <a:latin typeface="Georgia" panose="02040502050405020303" pitchFamily="18" charset="0"/>
                  </a:rPr>
                  <a:t> </a:t>
                </a:r>
                <a:r>
                  <a:rPr lang="en-US" sz="2400" i="1" dirty="0" smtClean="0">
                    <a:latin typeface="Georgia" panose="02040502050405020303" pitchFamily="18" charset="0"/>
                  </a:rPr>
                  <a:t>v</a:t>
                </a:r>
                <a:r>
                  <a:rPr lang="ru-RU" sz="2400" i="1" baseline="-25000" dirty="0" smtClean="0">
                    <a:latin typeface="Georgia" panose="02040502050405020303" pitchFamily="18" charset="0"/>
                  </a:rPr>
                  <a:t>0</a:t>
                </a:r>
                <a:r>
                  <a:rPr lang="ru-RU" sz="2400" i="1" dirty="0" smtClean="0">
                    <a:latin typeface="Georgia" panose="02040502050405020303" pitchFamily="18" charset="0"/>
                  </a:rPr>
                  <a:t>, v, </a:t>
                </a:r>
                <a:r>
                  <a:rPr lang="en-US" sz="2400" i="1" dirty="0" smtClean="0">
                    <a:latin typeface="Georgia" panose="02040502050405020303" pitchFamily="18" charset="0"/>
                  </a:rPr>
                  <a:t>h</a:t>
                </a:r>
                <a:r>
                  <a:rPr lang="ru-RU" sz="2400" i="1" baseline="-25000" dirty="0" smtClean="0">
                    <a:latin typeface="Georgia" panose="02040502050405020303" pitchFamily="18" charset="0"/>
                  </a:rPr>
                  <a:t>0</a:t>
                </a:r>
                <a:r>
                  <a:rPr lang="ru-RU" sz="2400" i="1" dirty="0" smtClean="0">
                    <a:latin typeface="Georgia" panose="02040502050405020303" pitchFamily="18" charset="0"/>
                  </a:rPr>
                  <a:t>, </a:t>
                </a:r>
                <a:r>
                  <a:rPr lang="en-US" sz="2400" i="1" dirty="0" smtClean="0">
                    <a:latin typeface="Georgia" panose="02040502050405020303" pitchFamily="18" charset="0"/>
                  </a:rPr>
                  <a:t>h</a:t>
                </a:r>
                <a:endParaRPr lang="ru-RU" sz="2400" i="1" dirty="0" smtClean="0">
                  <a:latin typeface="Georgia" panose="02040502050405020303" pitchFamily="18" charset="0"/>
                </a:endParaRPr>
              </a:p>
              <a:p>
                <a:pPr algn="ctr"/>
                <a:endParaRPr lang="ru-RU" sz="2400" b="1" i="1" dirty="0" smtClean="0">
                  <a:solidFill>
                    <a:srgbClr val="7030A0"/>
                  </a:solidFill>
                  <a:latin typeface="Georgia" panose="02040502050405020303" pitchFamily="18" charset="0"/>
                </a:endParaRPr>
              </a:p>
              <a:p>
                <a:pPr algn="ctr"/>
                <a:r>
                  <a:rPr lang="ru-RU" sz="2400" b="1" i="1" dirty="0" smtClean="0">
                    <a:solidFill>
                      <a:srgbClr val="7030A0"/>
                    </a:solidFill>
                    <a:latin typeface="Georgia" panose="02040502050405020303" pitchFamily="18" charset="0"/>
                  </a:rPr>
                  <a:t>4. </a:t>
                </a:r>
                <a:r>
                  <a:rPr lang="ru-RU" sz="2400" dirty="0" smtClean="0">
                    <a:latin typeface="Georgia" panose="02040502050405020303" pitchFamily="18" charset="0"/>
                  </a:rPr>
                  <a:t>Добавляем </a:t>
                </a:r>
                <a:r>
                  <a:rPr lang="ru-RU" sz="2400" dirty="0">
                    <a:latin typeface="Georgia" panose="02040502050405020303" pitchFamily="18" charset="0"/>
                  </a:rPr>
                  <a:t>необходимые </a:t>
                </a:r>
                <a:r>
                  <a:rPr lang="ru-RU" sz="2400" dirty="0" smtClean="0">
                    <a:latin typeface="Georgia" panose="02040502050405020303" pitchFamily="18" charset="0"/>
                  </a:rPr>
                  <a:t>формулы, например:</a:t>
                </a:r>
              </a:p>
              <a:p>
                <a:pPr algn="ctr"/>
                <a:r>
                  <a:rPr lang="ru-RU" sz="2400" dirty="0" smtClean="0">
                    <a:latin typeface="Georgia" panose="02040502050405020303" pitchFamily="18" charset="0"/>
                  </a:rPr>
                  <a:t>   </a:t>
                </a:r>
                <a:endParaRPr lang="en-US" sz="2400" dirty="0" smtClean="0">
                  <a:latin typeface="Georgia" panose="02040502050405020303" pitchFamily="18" charset="0"/>
                </a:endParaRPr>
              </a:p>
              <a:p>
                <a:pPr algn="ctr"/>
                <a:r>
                  <a:rPr lang="en-US" sz="2400" b="1" i="1" dirty="0" smtClean="0">
                    <a:latin typeface="Georgia" panose="02040502050405020303" pitchFamily="18" charset="0"/>
                  </a:rPr>
                  <a:t>Q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 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= с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mΔt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          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|Δ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E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| = Е</a:t>
                </a:r>
                <a:r>
                  <a:rPr lang="ru-RU" sz="2400" b="1" i="1" baseline="-25000" dirty="0">
                    <a:latin typeface="Georgia" panose="02040502050405020303" pitchFamily="18" charset="0"/>
                  </a:rPr>
                  <a:t>0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 – 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Е 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         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А</a:t>
                </a:r>
                <a:r>
                  <a:rPr lang="ru-RU" sz="2400" b="1" baseline="-25000" dirty="0" smtClean="0">
                    <a:latin typeface="Georgia" panose="02040502050405020303" pitchFamily="18" charset="0"/>
                  </a:rPr>
                  <a:t>тр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 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= 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 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Δ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E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     </a:t>
                </a:r>
              </a:p>
              <a:p>
                <a:pPr algn="ctr"/>
                <a:r>
                  <a:rPr lang="ru-RU" sz="2400" b="1" i="1" dirty="0" smtClean="0">
                    <a:latin typeface="Georgia" panose="02040502050405020303" pitchFamily="18" charset="0"/>
                  </a:rPr>
                  <a:t>|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Δ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E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|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800" b="1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𝒎𝒗</m:t>
                            </m:r>
                          </m:e>
                          <m:sub>
                            <m:r>
                              <a:rPr lang="ru-RU" sz="2800" b="1" i="1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ru-RU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i="1" dirty="0">
                    <a:latin typeface="Georgia" panose="02040502050405020303" pitchFamily="18" charset="0"/>
                  </a:rPr>
                  <a:t> + 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mgh</a:t>
                </a:r>
                <a:r>
                  <a:rPr lang="ru-RU" sz="2400" b="1" i="1" baseline="-25000" dirty="0">
                    <a:latin typeface="Georgia" panose="02040502050405020303" pitchFamily="18" charset="0"/>
                  </a:rPr>
                  <a:t>0</a:t>
                </a:r>
                <a:r>
                  <a:rPr lang="ru-RU" sz="2400" b="1" i="1" dirty="0">
                    <a:latin typeface="Georgia" panose="02040502050405020303" pitchFamily="18" charset="0"/>
                  </a:rPr>
                  <a:t> 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𝒎</m:t>
                        </m:r>
                        <m:sSup>
                          <m:sSupPr>
                            <m:ctrlPr>
                              <a:rPr lang="ru-RU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i="1" dirty="0">
                    <a:latin typeface="Georgia" panose="02040502050405020303" pitchFamily="18" charset="0"/>
                  </a:rPr>
                  <a:t> – 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mgh</a:t>
                </a:r>
                <a:r>
                  <a:rPr lang="ru-RU" sz="2400" b="1" i="1" dirty="0" smtClean="0">
                    <a:latin typeface="Georgia" panose="02040502050405020303" pitchFamily="18" charset="0"/>
                  </a:rPr>
                  <a:t>           </a:t>
                </a:r>
                <a:r>
                  <a:rPr lang="en-US" sz="2400" b="1" i="1" dirty="0" smtClean="0">
                    <a:latin typeface="Georgia" panose="02040502050405020303" pitchFamily="18" charset="0"/>
                  </a:rPr>
                  <a:t>m</a:t>
                </a:r>
                <a:r>
                  <a:rPr lang="ru-RU" sz="2400" b="1" i="1" baseline="-25000" dirty="0" smtClean="0">
                    <a:latin typeface="Georgia" panose="02040502050405020303" pitchFamily="18" charset="0"/>
                  </a:rPr>
                  <a:t>1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𝟎𝟏</m:t>
                        </m:r>
                      </m:sub>
                    </m:sSub>
                  </m:oMath>
                </a14:m>
                <a:r>
                  <a:rPr lang="ru-RU" sz="2400" b="1" i="1" dirty="0">
                    <a:latin typeface="Georgia" panose="02040502050405020303" pitchFamily="18" charset="0"/>
                  </a:rPr>
                  <a:t>+ 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m</a:t>
                </a:r>
                <a:r>
                  <a:rPr lang="ru-RU" sz="2400" b="1" i="1" baseline="-25000" dirty="0">
                    <a:latin typeface="Georgia" panose="02040502050405020303" pitchFamily="18" charset="0"/>
                  </a:rPr>
                  <a:t>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𝟎𝟐</m:t>
                        </m:r>
                      </m:sub>
                    </m:sSub>
                  </m:oMath>
                </a14:m>
                <a:r>
                  <a:rPr lang="ru-RU" sz="2400" b="1" i="1" dirty="0">
                    <a:latin typeface="Georgia" panose="02040502050405020303" pitchFamily="18" charset="0"/>
                  </a:rPr>
                  <a:t> = 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m</a:t>
                </a:r>
                <a:r>
                  <a:rPr lang="ru-RU" sz="2400" b="1" i="1" baseline="-25000" dirty="0">
                    <a:latin typeface="Georgia" panose="02040502050405020303" pitchFamily="18" charset="0"/>
                  </a:rPr>
                  <a:t>1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400" b="1" i="1" dirty="0">
                    <a:latin typeface="Georgia" panose="02040502050405020303" pitchFamily="18" charset="0"/>
                  </a:rPr>
                  <a:t>+ </a:t>
                </a:r>
                <a:r>
                  <a:rPr lang="en-US" sz="2400" b="1" i="1" dirty="0">
                    <a:latin typeface="Georgia" panose="02040502050405020303" pitchFamily="18" charset="0"/>
                  </a:rPr>
                  <a:t>m</a:t>
                </a:r>
                <a:r>
                  <a:rPr lang="ru-RU" sz="2400" b="1" i="1" baseline="-25000" dirty="0">
                    <a:latin typeface="Georgia" panose="02040502050405020303" pitchFamily="18" charset="0"/>
                  </a:rPr>
                  <a:t>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2400" i="1" dirty="0">
                  <a:latin typeface="Georgia" panose="02040502050405020303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43" y="916909"/>
                <a:ext cx="11703628" cy="5226111"/>
              </a:xfrm>
              <a:prstGeom prst="rect">
                <a:avLst/>
              </a:prstGeom>
              <a:blipFill rotWithShape="0">
                <a:blip r:embed="rId2"/>
                <a:stretch>
                  <a:fillRect t="-9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993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462" y="1279774"/>
            <a:ext cx="116897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 </a:t>
            </a: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(высокий уровень).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Гиря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па­да­ет на землю и уда­ря­ет­ся абсолютно не­упру­го о препятствие. Ско­рость гири перед уда­ром равна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 м/с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Тем­пе­ра­ту­ра гири перед уда­ром составляла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 До какой тем­пе­ра­ту­ры нагреется гиря, если считать, что всё ко­ли­че­ство теплоты, вы­де­ля­е­мое при ударе, по­гло­ща­ет­ся гирей? Удель­ная теплоёмкость вещества, из ко­то­ро­го изготовлена гиря, равна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140 Дж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/(кг·°С).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8196" y="257435"/>
            <a:ext cx="9788236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400" b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400" b="1" i="1" u="sng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i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отработки алгоритма </a:t>
            </a: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подготовке к </a:t>
            </a:r>
            <a:r>
              <a:rPr lang="ru-RU" sz="24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</a:t>
            </a:r>
            <a:endParaRPr lang="ru-RU" sz="2400" i="1" u="sng" dirty="0">
              <a:solidFill>
                <a:srgbClr val="7030A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66255" y="3218766"/>
                <a:ext cx="11752118" cy="30163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179705" algn="ctr">
                  <a:spcAft>
                    <a:spcPts val="800"/>
                  </a:spcAft>
                </a:pPr>
                <a:r>
                  <a:rPr lang="ru-RU" sz="24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Изменение механической (кинетической) энергии </a:t>
                </a:r>
                <a:r>
                  <a:rPr lang="ru-RU" sz="2400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тела</a:t>
                </a:r>
              </a:p>
              <a:p>
                <a:pPr marR="179705" algn="ctr">
                  <a:spcAft>
                    <a:spcPts val="800"/>
                  </a:spcAft>
                </a:pPr>
                <a:r>
                  <a:rPr lang="ru-RU" sz="2400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полностью</a:t>
                </a:r>
                <a:r>
                  <a:rPr lang="ru-RU" sz="2400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идет на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его же</a:t>
                </a:r>
                <a:r>
                  <a:rPr lang="ru-RU" sz="2400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нагревание: </a:t>
                </a:r>
              </a:p>
              <a:p>
                <a:pPr marR="179705" algn="ctr">
                  <a:spcAft>
                    <a:spcPts val="800"/>
                  </a:spcAft>
                </a:pPr>
                <a:r>
                  <a:rPr lang="en-US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|Δ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</a:t>
                </a:r>
                <a:endParaRPr lang="ru-RU" sz="2400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179705" algn="ctr">
                  <a:spcAft>
                    <a:spcPts val="800"/>
                  </a:spcAft>
                </a:pP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cm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Δ</a:t>
                </a:r>
                <a:r>
                  <a:rPr lang="en-US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 = Е</a:t>
                </a:r>
                <a:r>
                  <a:rPr lang="ru-RU" sz="2400" b="1" i="1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Е = 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Е</a:t>
                </a:r>
                <a:r>
                  <a:rPr lang="ru-RU" sz="2400" b="1" i="1" baseline="-250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b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</a:t>
                </a:r>
                <a:endParaRPr lang="ru-RU" sz="2400" b="1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cm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b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400" b="1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ru-RU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ru-RU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ru-RU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:r>
                  <a:rPr lang="en-US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baseline="-250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 </a:t>
                </a:r>
                <a:r>
                  <a:rPr lang="ru-RU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Δ</a:t>
                </a:r>
                <a:r>
                  <a:rPr lang="en-US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baseline="-250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 </a:t>
                </a:r>
                <a:r>
                  <a:rPr lang="ru-RU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800" b="1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с</m:t>
                        </m:r>
                      </m:den>
                    </m:f>
                  </m:oMath>
                </a14:m>
                <a:endParaRPr lang="ru-RU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5" y="3218766"/>
                <a:ext cx="11752118" cy="3016339"/>
              </a:xfrm>
              <a:prstGeom prst="rect">
                <a:avLst/>
              </a:prstGeom>
              <a:blipFill rotWithShape="0">
                <a:blip r:embed="rId2"/>
                <a:stretch>
                  <a:fillRect t="-16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2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17687" y="2294303"/>
            <a:ext cx="8763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Логика системного раскрытия изучаемых объектов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33346" y="2792026"/>
            <a:ext cx="5873724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Представление объекта как системы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2061" y="3279532"/>
            <a:ext cx="10395594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каждого нового элемента знаний как компонента системы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587" y="3751785"/>
            <a:ext cx="8763926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 любого объекта как системы либо как ее части.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5402" y="4480711"/>
            <a:ext cx="7155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Соблюдение логики раскрытия темы системы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86891" y="4999911"/>
            <a:ext cx="7612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обобщенными понятиям и категориями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8815" y="5494287"/>
            <a:ext cx="5755102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Использование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зрительного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04029" y="536320"/>
            <a:ext cx="98270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70510"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 АЛГОРИТМОВ ПОЗВОЛЯЕТ РЕАЛИЗОВАТЬ СЛЕДУЮЩИЕ ПРИНЦИПЫ ТЕХНОЛОГИИ ОБУЧЕНИЯ </a:t>
            </a:r>
          </a:p>
          <a:p>
            <a:pPr marR="179705" indent="270510" algn="ctr">
              <a:spcAft>
                <a:spcPts val="0"/>
              </a:spcAft>
            </a:pPr>
            <a:endParaRPr lang="ru-RU" sz="2000" b="1" i="1" dirty="0">
              <a:solidFill>
                <a:srgbClr val="00206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79705" indent="270510"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«СИСТЕМНО-ДЕЯТЕЛЬНОСТНЫЙ ПОДХОД»: </a:t>
            </a:r>
            <a:endParaRPr lang="ru-RU" sz="2000" i="1" dirty="0">
              <a:solidFill>
                <a:srgbClr val="7030A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26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5408" y="1549183"/>
            <a:ext cx="111806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just">
              <a:spcAft>
                <a:spcPts val="0"/>
              </a:spcAft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(высокий уровень).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Шары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мас­са­ми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кг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кг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дви­жу­щи­е­ся нав­стре­чу друг другу со ско­ро­стью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м/с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каж­дый от­но­си­тель­но Земли, со­уда­ря­ют­ся, после чего дви­жут­ся вме­сте. Опре­де­ли­те, какое количе­ство теп­ло­ты вы­де­лит­ся в ре­зуль­та­те со­уда­ре­ния.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43000" y="444471"/>
            <a:ext cx="9788236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400" b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400" b="1" i="1" u="sng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i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отработки алгоритма </a:t>
            </a:r>
            <a:r>
              <a:rPr lang="ru-RU" sz="2400" b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подготовке к </a:t>
            </a:r>
            <a:r>
              <a:rPr lang="ru-RU" sz="24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</a:t>
            </a:r>
            <a:endParaRPr lang="ru-RU" sz="2400" i="1" u="sng" dirty="0">
              <a:solidFill>
                <a:srgbClr val="7030A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75408" y="2971547"/>
                <a:ext cx="10993582" cy="34862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179705" algn="ctr">
                  <a:spcAft>
                    <a:spcPts val="800"/>
                  </a:spcAft>
                </a:pPr>
                <a:r>
                  <a:rPr lang="ru-RU" sz="24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Изменение механической </a:t>
                </a:r>
                <a:r>
                  <a:rPr lang="ru-RU" sz="2400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(здесь – только кинетической</a:t>
                </a:r>
                <a:r>
                  <a:rPr lang="ru-RU" sz="2400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ru-RU" sz="2400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энергии</a:t>
                </a:r>
              </a:p>
              <a:p>
                <a:pPr marR="179705" algn="ctr">
                  <a:spcAft>
                    <a:spcPts val="800"/>
                  </a:spcAft>
                </a:pPr>
                <a:r>
                  <a:rPr lang="ru-RU" sz="2400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полностью</a:t>
                </a:r>
                <a:r>
                  <a:rPr lang="ru-RU" sz="2400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идет </a:t>
                </a:r>
                <a:r>
                  <a:rPr lang="ru-RU" sz="2400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на </a:t>
                </a:r>
                <a:r>
                  <a:rPr lang="ru-RU" sz="2400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нагревание </a:t>
                </a:r>
                <a:r>
                  <a:rPr lang="ru-RU" sz="2400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тела: </a:t>
                </a:r>
              </a:p>
              <a:p>
                <a:pPr marR="179705" algn="ctr">
                  <a:spcAft>
                    <a:spcPts val="800"/>
                  </a:spcAft>
                </a:pPr>
                <a:r>
                  <a:rPr lang="en-US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|Δ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</a:t>
                </a:r>
                <a:endParaRPr lang="ru-RU" sz="24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179705" algn="ctr">
                  <a:spcAft>
                    <a:spcPts val="800"/>
                  </a:spcAft>
                </a:pP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 = Е</a:t>
                </a:r>
                <a:r>
                  <a:rPr lang="ru-RU" sz="2400" b="1" i="1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Е </a:t>
                </a:r>
                <a:r>
                  <a:rPr lang="en-US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|Δ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b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  <m:sSup>
                          <m:sSup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sz="2400" b="1" i="1" baseline="-25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sz="2400" b="1" i="1" baseline="-25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400" b="1" i="1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179705" algn="ctr">
                  <a:spcAft>
                    <a:spcPts val="800"/>
                  </a:spcAft>
                </a:pPr>
                <a:r>
                  <a:rPr lang="ru-RU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sz="24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sz="24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2400" b="1" i="1" dirty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2400" b="1" i="1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r>
                  <a:rPr lang="ru-RU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b="1" i="1" dirty="0" smtClean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2400" b="1" i="1" dirty="0" smtClean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</a:t>
                </a:r>
                <a:r>
                  <a:rPr lang="en-US" sz="24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</a:t>
                </a:r>
                <a:r>
                  <a:rPr lang="ru-RU" sz="2400" b="1" i="1" dirty="0" smtClean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</a:t>
                </a:r>
                <a:r>
                  <a:rPr lang="en-US" sz="2400" b="1" i="1" dirty="0" smtClean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 </a:t>
                </a:r>
                <a:r>
                  <a:rPr lang="ru-RU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b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− </m:t>
                        </m:r>
                        <m:sSub>
                          <m:sSub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b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ru-RU" sz="2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  <m:sSub>
                          <m:sSubPr>
                            <m:ctrlP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ru-RU" sz="2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r>
                          <a:rPr lang="en-US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ru-RU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  </a:t>
                </a:r>
                <a:r>
                  <a:rPr lang="en-US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(</m:t>
                        </m:r>
                        <m:sSubSup>
                          <m:sSubSupPr>
                            <m:ctrlP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  <m: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  <m: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 </m:t>
                        </m:r>
                        <m:sSup>
                          <m:sSupPr>
                            <m:ctrlP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ru-RU" sz="2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R="179705" algn="ctr">
                  <a:spcAft>
                    <a:spcPts val="800"/>
                  </a:spcAft>
                </a:pPr>
                <a:endParaRPr lang="ru-RU" sz="2400" b="1" i="1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08" y="2971547"/>
                <a:ext cx="10993582" cy="3486211"/>
              </a:xfrm>
              <a:prstGeom prst="rect">
                <a:avLst/>
              </a:prstGeom>
              <a:blipFill rotWithShape="0">
                <a:blip r:embed="rId2"/>
                <a:stretch>
                  <a:fillRect t="-13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0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1905" y="1514851"/>
            <a:ext cx="8988135" cy="2068195"/>
          </a:xfrm>
          <a:prstGeom prst="rect">
            <a:avLst/>
          </a:prstGeom>
          <a:ln>
            <a:solidFill>
              <a:srgbClr val="FC647D"/>
            </a:solidFill>
          </a:ln>
        </p:spPr>
        <p:txBody>
          <a:bodyPr wrap="square">
            <a:spAutoFit/>
          </a:bodyPr>
          <a:lstStyle/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шарика, массы которых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0,1 кг и М = 0,2 кг, висят, соприкасаясь, на вертикальных нитях длиной 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1,5 м (см. рис.) Левый шарик отклоняют на угол 90</a:t>
            </a:r>
            <a:r>
              <a:rPr lang="ru-RU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отпускают из состояния покоя. Какое количество теплоты выделится в результате абсолютно неупругого удара шариков?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6552" y="1638604"/>
            <a:ext cx="1862062" cy="18206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5032" y="130529"/>
            <a:ext cx="1046364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4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400" b="1" u="sng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400" b="1" i="1" u="sng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отработки алгоритма </a:t>
            </a:r>
            <a:r>
              <a:rPr lang="ru-RU" sz="2400" b="1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b="1" dirty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подготовке к </a:t>
            </a:r>
            <a:r>
              <a:rPr lang="ru-RU" sz="2400" b="1" i="1" u="sng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ЕГЭ</a:t>
            </a:r>
          </a:p>
          <a:p>
            <a:pPr indent="180340" algn="ctr">
              <a:lnSpc>
                <a:spcPct val="107000"/>
              </a:lnSpc>
            </a:pPr>
            <a:r>
              <a:rPr lang="ru-RU" sz="2400" b="1" i="1" u="sng" dirty="0" smtClean="0">
                <a:solidFill>
                  <a:srgbClr val="FC647D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(высокий уровень)</a:t>
            </a:r>
            <a:endParaRPr lang="ru-RU" sz="2400" i="1" u="sng" dirty="0">
              <a:solidFill>
                <a:srgbClr val="FC647D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185095" y="4451562"/>
                <a:ext cx="11785231" cy="1619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80340"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mgl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en-US" sz="24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v</a:t>
                </a:r>
                <a:r>
                  <a:rPr lang="en-US" sz="2400" b="1" i="1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2gl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(m + 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M)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          </a:t>
                </a:r>
                <a:r>
                  <a:rPr lang="en-US" sz="24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u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𝒎𝒗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den>
                    </m:f>
                  </m:oMath>
                </a14:m>
                <a:endParaRPr lang="ru-RU" sz="2800" b="1" i="1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indent="180340" algn="ctr">
                  <a:lnSpc>
                    <a:spcPct val="107000"/>
                  </a:lnSpc>
                </a:pP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sz="24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𝒈𝒍</m:t>
                        </m:r>
                      </m:num>
                      <m:den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</a:t>
                </a:r>
                <a:r>
                  <a:rPr lang="ru-RU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Δ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|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ru-RU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4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=&gt;        Q </a:t>
                </a:r>
                <a:r>
                  <a:rPr lang="en-US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𝒎𝑴𝒈𝒍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den>
                    </m:f>
                  </m:oMath>
                </a14:m>
                <a:endParaRPr lang="ru-RU" sz="2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095" y="4451562"/>
                <a:ext cx="11785231" cy="161935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278613" y="3636742"/>
            <a:ext cx="11336482" cy="933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algn="ctr"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Изменение механической 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энергии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полностью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идет на нагревание тела: </a:t>
            </a:r>
            <a:endParaRPr lang="ru-RU" sz="2400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ctr">
              <a:spcAft>
                <a:spcPts val="800"/>
              </a:spcAft>
            </a:pPr>
            <a:r>
              <a:rPr lang="en-US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|Δ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|</a:t>
            </a:r>
            <a:endParaRPr lang="ru-RU" sz="24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43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0109" y="626651"/>
            <a:ext cx="1201189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3333CC"/>
                </a:solidFill>
                <a:latin typeface="Georgia" panose="02040502050405020303" pitchFamily="18" charset="0"/>
              </a:rPr>
              <a:t>З</a:t>
            </a:r>
            <a:r>
              <a:rPr lang="ru-RU" sz="2400" b="1" dirty="0" smtClean="0">
                <a:solidFill>
                  <a:srgbClr val="3333CC"/>
                </a:solidFill>
                <a:latin typeface="Georgia" panose="02040502050405020303" pitchFamily="18" charset="0"/>
              </a:rPr>
              <a:t>ачем нужны алгоритмы?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 </a:t>
            </a:r>
            <a:r>
              <a:rPr lang="ru-RU" sz="2400" b="1" i="1" dirty="0" smtClean="0">
                <a:solidFill>
                  <a:srgbClr val="3333CC"/>
                </a:solidFill>
                <a:latin typeface="Georgia" panose="02040502050405020303" pitchFamily="18" charset="0"/>
              </a:rPr>
              <a:t>А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лгоритмы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служат для стандартизации описаний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любых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процессов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</a:p>
          <a:p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  </a:t>
            </a:r>
            <a:r>
              <a:rPr lang="ru-RU" sz="2400" b="1" i="1" dirty="0" smtClean="0">
                <a:solidFill>
                  <a:srgbClr val="3333CC"/>
                </a:solidFill>
                <a:latin typeface="Georgia" panose="02040502050405020303" pitchFamily="18" charset="0"/>
              </a:rPr>
              <a:t>Б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ез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алгоритмов были бы невозможны любые виды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вычислений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,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решение любой проблемы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начиналось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бы «с нуля» —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даже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если она была решена множество раз.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 </a:t>
            </a:r>
            <a:r>
              <a:rPr lang="ru-RU" sz="2400" b="1" i="1" dirty="0" smtClean="0">
                <a:solidFill>
                  <a:srgbClr val="3333CC"/>
                </a:solidFill>
                <a:latin typeface="Georgia" panose="02040502050405020303" pitchFamily="18" charset="0"/>
              </a:rPr>
              <a:t>П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рименение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алгоритмов позволяет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3333CC"/>
                </a:solidFill>
                <a:latin typeface="Georgia" panose="02040502050405020303" pitchFamily="18" charset="0"/>
              </a:rPr>
              <a:t>быстро </a:t>
            </a:r>
            <a:r>
              <a:rPr lang="ru-RU" sz="2400" dirty="0">
                <a:solidFill>
                  <a:srgbClr val="3333CC"/>
                </a:solidFill>
                <a:latin typeface="Georgia" panose="02040502050405020303" pitchFamily="18" charset="0"/>
              </a:rPr>
              <a:t>решать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однотипные задачи,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сократить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время на поиск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решения,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3333CC"/>
                </a:solidFill>
                <a:latin typeface="Georgia" panose="02040502050405020303" pitchFamily="18" charset="0"/>
              </a:rPr>
              <a:t>автоматизировать</a:t>
            </a:r>
            <a:r>
              <a:rPr lang="ru-RU" sz="24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процесс его нахождения,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также распространять найденное решение в стандартизованной —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>значит, </a:t>
            </a:r>
            <a:r>
              <a:rPr lang="ru-RU" sz="2400" dirty="0" smtClean="0">
                <a:solidFill>
                  <a:srgbClr val="3333CC"/>
                </a:solidFill>
                <a:latin typeface="Georgia" panose="02040502050405020303" pitchFamily="18" charset="0"/>
              </a:rPr>
              <a:t>в понятной </a:t>
            </a:r>
            <a:r>
              <a:rPr lang="ru-RU" sz="2400" dirty="0">
                <a:solidFill>
                  <a:srgbClr val="3333CC"/>
                </a:solidFill>
                <a:latin typeface="Georgia" panose="02040502050405020303" pitchFamily="18" charset="0"/>
              </a:rPr>
              <a:t>всем форме</a:t>
            </a:r>
            <a:r>
              <a:rPr lang="ru-RU" sz="2400" dirty="0" smtClean="0">
                <a:solidFill>
                  <a:srgbClr val="3333CC"/>
                </a:solidFill>
                <a:latin typeface="Georgia" panose="02040502050405020303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2116" y="16498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В ЗАКЛЮЧЕНИЕ…</a:t>
            </a:r>
            <a:endParaRPr lang="ru-RU" sz="2400" b="1" i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18" y="395818"/>
            <a:ext cx="4249880" cy="494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66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6951" y="384858"/>
            <a:ext cx="98270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70510"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АЛГОРИТМИЗАЦИЯ РЕШЕНИЯ ЗАДАЧ 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ТЕМЕ</a:t>
            </a:r>
          </a:p>
          <a:p>
            <a:pPr marR="179705" indent="270510" algn="ctr">
              <a:spcAft>
                <a:spcPts val="0"/>
              </a:spcAft>
            </a:pPr>
            <a:endParaRPr lang="ru-RU" sz="2000" i="1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indent="270510"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«СОХРАНЕНИЕ И ПРЕВРАЩЕНИЕ ЭНЕРГИИ </a:t>
            </a:r>
            <a:endParaRPr lang="ru-RU" sz="2000" i="1" dirty="0" smtClean="0">
              <a:solidFill>
                <a:srgbClr val="7030A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indent="270510"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МЕХАНИЧЕСКИХ И ТЕПЛОВЫХ ПРОЦЕССАХ»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i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32811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по данной теме входят в каждый экзаменационный вариант ОГЭ и ЕГЭ </a:t>
            </a:r>
          </a:p>
          <a:p>
            <a:pPr marR="179705" indent="269875"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повышенном и высоком уровнях сложности:</a:t>
            </a:r>
            <a:endParaRPr lang="ru-RU" sz="2400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179705" indent="-285750" algn="ctr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7, 23-25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 ОГЭ (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2022)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179705" indent="-285750" algn="ctr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24, 25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в ЕГЭ (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2022)</a:t>
            </a:r>
            <a:endParaRPr lang="ru-RU" sz="2400" i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3139" y="3497827"/>
            <a:ext cx="102346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Предлагаемый 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алгоритм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позволяет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первых этапах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текста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классифицировать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подобные задачи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нескольким типам и подтипам, 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 самым –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упорядочить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способ их решения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03139" y="4782908"/>
            <a:ext cx="983515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Внимательно читаем текст и выясняем </a:t>
            </a: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расчет </a:t>
            </a:r>
            <a:r>
              <a:rPr lang="en-US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</a:t>
            </a: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тепловых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процессах; 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расчет </a:t>
            </a:r>
            <a:r>
              <a:rPr lang="en-US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 </a:t>
            </a: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механических и тепловых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процессах</a:t>
            </a:r>
          </a:p>
        </p:txBody>
      </p:sp>
    </p:spTree>
    <p:extLst>
      <p:ext uri="{BB962C8B-B14F-4D97-AF65-F5344CB8AC3E}">
        <p14:creationId xmlns:p14="http://schemas.microsoft.com/office/powerpoint/2010/main" val="172826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Desktop\Алгоритм Левченко\Алгоритм Левченко - скан\Алгоритм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06182"/>
            <a:ext cx="12639325" cy="9357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606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861" y="2888343"/>
            <a:ext cx="10363658" cy="302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503348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тепловых процессов в 8 классе мы получаем графики зависимости температуры тела от времени нагревания (на примере воды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73854" y="429152"/>
            <a:ext cx="724429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</a:rPr>
              <a:t>Решение задач типа </a:t>
            </a:r>
            <a:r>
              <a:rPr lang="en-US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A</a:t>
            </a:r>
            <a:r>
              <a:rPr lang="ru-RU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(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</a:t>
            </a:r>
            <a:r>
              <a:rPr lang="en-US" sz="2800" b="1" i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</a:t>
            </a: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тепловых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процессах)</a:t>
            </a:r>
            <a:endParaRPr lang="ru-RU" sz="2800" dirty="0">
              <a:solidFill>
                <a:srgbClr val="7030A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7030A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51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3889" y="1293911"/>
            <a:ext cx="11800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/>
            <a:r>
              <a:rPr lang="ru-RU" sz="2400" b="1" i="1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sz="2400" b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прочтения текста </a:t>
            </a:r>
            <a:r>
              <a:rPr lang="ru-RU" sz="24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построить</a:t>
            </a:r>
            <a:r>
              <a:rPr lang="ru-RU" sz="24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графики </a:t>
            </a:r>
            <a:endParaRPr lang="ru-RU" sz="2400" b="1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79705" indent="269875"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зависимости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температуры от времени </a:t>
            </a:r>
            <a:r>
              <a:rPr lang="ru-RU" sz="24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всех </a:t>
            </a:r>
            <a:endParaRPr lang="ru-RU" sz="2400" b="1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79705" indent="269875"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тепловых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процессов, которые предусмотрены в данной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задаче.</a:t>
            </a:r>
            <a:endParaRPr lang="ru-RU" sz="24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383" y="2585716"/>
            <a:ext cx="118699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400" b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виду графика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определяем </a:t>
            </a:r>
            <a:r>
              <a:rPr lang="ru-RU" sz="24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подтип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R="179705" indent="269875" algn="ctr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нагревание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2-х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тел;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агрегатного состояния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1-го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того же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тела;</a:t>
            </a:r>
          </a:p>
          <a:p>
            <a:pPr marL="363855" marR="179705" indent="-342900" algn="ctr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2-х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(или более)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 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системе.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4660" y="204535"/>
            <a:ext cx="73084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</a:rPr>
              <a:t>Решение задач типа </a:t>
            </a:r>
            <a:r>
              <a:rPr lang="en-US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A</a:t>
            </a:r>
            <a:endParaRPr lang="ru-RU" sz="2800" b="1" dirty="0" smtClean="0">
              <a:solidFill>
                <a:srgbClr val="7030A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(</a:t>
            </a:r>
            <a:r>
              <a:rPr lang="ru-RU" sz="2800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</a:t>
            </a:r>
            <a:r>
              <a:rPr lang="en-US" sz="2800" b="1" i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</a:t>
            </a: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тепловых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процессах)</a:t>
            </a:r>
            <a:endParaRPr lang="ru-RU" sz="2800" dirty="0">
              <a:solidFill>
                <a:srgbClr val="7030A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14415" y="4616184"/>
            <a:ext cx="80598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/>
            <a:r>
              <a:rPr lang="ru-RU" i="1" dirty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Выбираем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соответствующие </a:t>
            </a: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формулы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179705" indent="269875" algn="ctr"/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расчета количества теплоты </a:t>
            </a:r>
            <a:r>
              <a:rPr lang="en-US" sz="2400" b="1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ru-RU" sz="2400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3890" y="5538657"/>
            <a:ext cx="11835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/>
            <a:r>
              <a:rPr lang="ru-RU" sz="2400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(Только на этом этапе считаю целесообразным записывать «Дано»)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53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3959357" y="3945608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V="1">
            <a:off x="8960535" y="3910006"/>
            <a:ext cx="36005" cy="2206923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8922558" y="5895676"/>
            <a:ext cx="2684334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>
            <a:off x="8986968" y="4373010"/>
            <a:ext cx="2087562" cy="1008063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 flipV="1">
            <a:off x="8960535" y="5368805"/>
            <a:ext cx="2123568" cy="353542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8480672" y="3921864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11155248" y="5439640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/>
              <a:t>τ</a:t>
            </a:r>
            <a:r>
              <a:rPr lang="en-US" sz="2000" dirty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 flipV="1">
            <a:off x="748693" y="3933704"/>
            <a:ext cx="15548" cy="21832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234819" y="3856911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576308" y="5924051"/>
            <a:ext cx="313455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2892613" y="5400075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/>
              <a:t>τ</a:t>
            </a:r>
            <a:r>
              <a:rPr lang="en-US" sz="2000" dirty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 flipV="1">
            <a:off x="748693" y="4840310"/>
            <a:ext cx="2131252" cy="73689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764241" y="4807383"/>
            <a:ext cx="1187553" cy="748974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>
            <a:off x="756467" y="4823846"/>
            <a:ext cx="23771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5706" y="1565939"/>
            <a:ext cx="366074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нагревание 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2-х тел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Q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= (с</a:t>
            </a:r>
            <a:r>
              <a:rPr lang="ru-RU" sz="24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+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ru-RU" sz="24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4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Δt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2076" y="4367826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474166" y="4367826"/>
            <a:ext cx="470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87331" y="1351726"/>
            <a:ext cx="38981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зменение температуры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агрегатного состояния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того же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тела:</a:t>
            </a:r>
          </a:p>
          <a:p>
            <a:pPr algn="ctr"/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mΔt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λm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…</a:t>
            </a:r>
          </a:p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mΔt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Lm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…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 flipH="1" flipV="1">
            <a:off x="4456559" y="3910006"/>
            <a:ext cx="15548" cy="21832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18"/>
          <p:cNvSpPr>
            <a:spLocks noChangeShapeType="1"/>
          </p:cNvSpPr>
          <p:nvPr/>
        </p:nvSpPr>
        <p:spPr bwMode="auto">
          <a:xfrm>
            <a:off x="4260273" y="5919638"/>
            <a:ext cx="3564082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6983630" y="5439640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/>
              <a:t>τ</a:t>
            </a:r>
            <a:r>
              <a:rPr lang="en-US" sz="2000" dirty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38" name="Line 23"/>
          <p:cNvSpPr>
            <a:spLocks noChangeShapeType="1"/>
          </p:cNvSpPr>
          <p:nvPr/>
        </p:nvSpPr>
        <p:spPr bwMode="auto">
          <a:xfrm flipV="1">
            <a:off x="4481476" y="5116648"/>
            <a:ext cx="1242455" cy="358519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>
            <a:off x="5723931" y="5108392"/>
            <a:ext cx="1062418" cy="1673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8188912" y="1548823"/>
            <a:ext cx="38021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2-х (или более)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 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теплоизолированной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системе:</a:t>
            </a:r>
          </a:p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|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798665" y="5399251"/>
            <a:ext cx="10491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baseline="-25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2400" b="1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олучено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844827" y="4345718"/>
            <a:ext cx="810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baseline="-25000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отдано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 flipV="1">
            <a:off x="4481476" y="5097825"/>
            <a:ext cx="1355461" cy="3542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 flipV="1">
            <a:off x="8922558" y="5364491"/>
            <a:ext cx="2151972" cy="4316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-200890" y="710561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269875" algn="ctr">
              <a:spcAft>
                <a:spcPts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(Обращаем особое внимание на </a:t>
            </a:r>
            <a:r>
              <a:rPr lang="ru-RU" sz="2400" i="1" u="sng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тел</a:t>
            </a:r>
            <a:r>
              <a:rPr lang="ru-RU" sz="2400" i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участвующих в процессах</a:t>
            </a:r>
            <a:r>
              <a:rPr lang="ru-RU" i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i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Line 26"/>
          <p:cNvSpPr>
            <a:spLocks noChangeShapeType="1"/>
          </p:cNvSpPr>
          <p:nvPr/>
        </p:nvSpPr>
        <p:spPr bwMode="auto">
          <a:xfrm flipV="1">
            <a:off x="6764482" y="4696690"/>
            <a:ext cx="831223" cy="415635"/>
          </a:xfrm>
          <a:prstGeom prst="line">
            <a:avLst/>
          </a:prstGeom>
          <a:noFill/>
          <a:ln w="57150">
            <a:solidFill>
              <a:srgbClr val="0070C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0" y="204535"/>
            <a:ext cx="11991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</a:rPr>
              <a:t>Решение задач типа </a:t>
            </a:r>
            <a:r>
              <a:rPr lang="en-US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A</a:t>
            </a:r>
            <a:r>
              <a:rPr lang="ru-RU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(</a:t>
            </a:r>
            <a:r>
              <a:rPr lang="ru-RU" sz="2800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</a:t>
            </a:r>
            <a:r>
              <a:rPr lang="en-US" sz="2800" b="1" i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 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</a:t>
            </a: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тепловых</a:t>
            </a:r>
            <a:r>
              <a:rPr lang="ru-RU" sz="2800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процессах)</a:t>
            </a:r>
            <a:endParaRPr lang="ru-RU" sz="2800" dirty="0">
              <a:solidFill>
                <a:srgbClr val="7030A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34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 animBg="1"/>
      <p:bldP spid="30" grpId="0" animBg="1"/>
      <p:bldP spid="35" grpId="0" animBg="1"/>
      <p:bldP spid="36" grpId="0" animBg="1"/>
      <p:bldP spid="37" grpId="0"/>
      <p:bldP spid="38" grpId="0" animBg="1"/>
      <p:bldP spid="40" grpId="0" animBg="1"/>
      <p:bldP spid="32" grpId="0" animBg="1"/>
      <p:bldP spid="39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ine 17"/>
          <p:cNvSpPr>
            <a:spLocks noChangeShapeType="1"/>
          </p:cNvSpPr>
          <p:nvPr/>
        </p:nvSpPr>
        <p:spPr bwMode="auto">
          <a:xfrm flipH="1" flipV="1">
            <a:off x="5005018" y="3918510"/>
            <a:ext cx="15548" cy="21832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461109" y="3640585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</a:t>
            </a:r>
            <a:r>
              <a:rPr lang="en-US" sz="2000" baseline="30000" dirty="0"/>
              <a:t>0</a:t>
            </a:r>
            <a:r>
              <a:rPr lang="en-US" sz="2000" dirty="0"/>
              <a:t>C</a:t>
            </a:r>
            <a:endParaRPr lang="ru-RU" sz="2000" dirty="0"/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4872879" y="5875277"/>
            <a:ext cx="313455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7547190" y="5388342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/>
              <a:t>τ</a:t>
            </a:r>
            <a:r>
              <a:rPr lang="en-US" sz="2000" dirty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 flipV="1">
            <a:off x="5036114" y="5125765"/>
            <a:ext cx="2087562" cy="43338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5020566" y="5097432"/>
            <a:ext cx="1259464" cy="47443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>
            <a:off x="5005018" y="5097432"/>
            <a:ext cx="23771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2287" y="2994718"/>
            <a:ext cx="10455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marR="179705" algn="ctr">
              <a:spcAft>
                <a:spcPts val="800"/>
              </a:spcAft>
              <a:tabLst>
                <a:tab pos="967740" algn="l"/>
              </a:tabLst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А – совместное нагревание двух тел: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Q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= (с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+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ru-RU" sz="28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ru-RU" sz="2800" b="1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)80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23676" y="4663914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135992" y="4661324"/>
            <a:ext cx="470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aseline="-25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0327" y="1415582"/>
            <a:ext cx="11089172" cy="1384995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R="179705" indent="269875" algn="just">
              <a:spcAft>
                <a:spcPts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1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(повышенный 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уровень).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ко­ли­че­ство теп­ло­ты по­тре­бу­ет­ся, чтобы в алю­ми­ни­е­вом чай­ни­ке мас­сой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г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вски­пя­тить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кг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воды? Пер­во­на­чаль­но чай­ник с водой имели тем­пе­ра­ту­ру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57077" y="264240"/>
            <a:ext cx="9608079" cy="982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800" b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8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8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</a:t>
            </a:r>
            <a:endParaRPr lang="ru-RU" sz="2800" i="1" u="sng" dirty="0">
              <a:solidFill>
                <a:srgbClr val="7030A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4400100" y="4896359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100</a:t>
            </a:r>
            <a:endParaRPr lang="ru-RU" sz="2000" dirty="0"/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4519615" y="5331119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20</a:t>
            </a:r>
            <a:endParaRPr lang="ru-RU" sz="2000" dirty="0"/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4601669" y="5832967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0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2858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27" grpId="0"/>
      <p:bldP spid="28" grpId="0" animBg="1"/>
      <p:bldP spid="29" grpId="0" animBg="1"/>
      <p:bldP spid="30" grpId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4025940" y="3722053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t</a:t>
            </a:r>
            <a:r>
              <a:rPr lang="ru-RU" sz="2000" dirty="0" smtClean="0"/>
              <a:t> </a:t>
            </a:r>
            <a:r>
              <a:rPr lang="en-US" sz="2000" baseline="30000" dirty="0" smtClean="0"/>
              <a:t>0</a:t>
            </a:r>
            <a:r>
              <a:rPr lang="en-US" sz="2000" dirty="0" smtClean="0"/>
              <a:t>C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73638" y="2596033"/>
            <a:ext cx="11456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А –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зменение температуры 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агрегатного состояния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того же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λm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 flipH="1" flipV="1">
            <a:off x="4593323" y="3827247"/>
            <a:ext cx="7774" cy="2282608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18"/>
          <p:cNvSpPr>
            <a:spLocks noChangeShapeType="1"/>
          </p:cNvSpPr>
          <p:nvPr/>
        </p:nvSpPr>
        <p:spPr bwMode="auto">
          <a:xfrm flipV="1">
            <a:off x="4537697" y="5910851"/>
            <a:ext cx="3328221" cy="878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7406424" y="5414582"/>
            <a:ext cx="1186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/>
              <a:t>τ</a:t>
            </a:r>
            <a:r>
              <a:rPr lang="en-US" sz="2000" dirty="0"/>
              <a:t>, </a:t>
            </a:r>
            <a:r>
              <a:rPr lang="ru-RU" sz="2000" dirty="0" smtClean="0"/>
              <a:t>мин</a:t>
            </a:r>
            <a:endParaRPr lang="ru-RU" sz="2000" dirty="0"/>
          </a:p>
        </p:txBody>
      </p:sp>
      <p:sp>
        <p:nvSpPr>
          <p:cNvPr id="38" name="Line 23"/>
          <p:cNvSpPr>
            <a:spLocks noChangeShapeType="1"/>
          </p:cNvSpPr>
          <p:nvPr/>
        </p:nvSpPr>
        <p:spPr bwMode="auto">
          <a:xfrm flipV="1">
            <a:off x="4593323" y="4501906"/>
            <a:ext cx="1243613" cy="1134683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 flipV="1">
            <a:off x="5836937" y="4503426"/>
            <a:ext cx="1313010" cy="7143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 flipV="1">
            <a:off x="4565510" y="4503426"/>
            <a:ext cx="1271427" cy="5626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457077" y="264240"/>
            <a:ext cx="9608079" cy="982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задач </a:t>
            </a:r>
            <a:r>
              <a:rPr lang="ru-RU" sz="2800" b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типа </a:t>
            </a:r>
            <a:r>
              <a:rPr lang="ru-RU" sz="28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180340" algn="ctr">
              <a:lnSpc>
                <a:spcPct val="107000"/>
              </a:lnSpc>
            </a:pP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отработки алгоритма при подготовке к </a:t>
            </a:r>
            <a:r>
              <a:rPr lang="ru-RU" sz="2800" b="1" i="1" u="sng" dirty="0">
                <a:solidFill>
                  <a:srgbClr val="7030A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</a:t>
            </a:r>
            <a:endParaRPr lang="ru-RU" sz="2800" i="1" u="sng" dirty="0">
              <a:solidFill>
                <a:srgbClr val="7030A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90945" y="1425247"/>
            <a:ext cx="11933754" cy="954107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R="179705" indent="269875">
              <a:spcAft>
                <a:spcPts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2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(повышенный уровень).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Какое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ко­ли­че­ство теп­ло­ты не­об­хо­ди­мо для плав­ле­ния куска свин­ца мас­сой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кг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взятого при тем­пе­ра­ту­ре 27 °С?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3936557" y="4925192"/>
            <a:ext cx="682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000" dirty="0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4161432" y="5445544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27</a:t>
            </a:r>
            <a:endParaRPr lang="ru-RU" sz="2000" dirty="0"/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4266487" y="5826807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0</a:t>
            </a:r>
            <a:endParaRPr lang="ru-RU" sz="2000" dirty="0"/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4039072" y="4352482"/>
            <a:ext cx="7258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327</a:t>
            </a:r>
            <a:endParaRPr lang="ru-RU" sz="2000" dirty="0"/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5201223" y="5010655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6351955" y="4071407"/>
            <a:ext cx="5424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68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5" grpId="0" animBg="1"/>
      <p:bldP spid="36" grpId="0" animBg="1"/>
      <p:bldP spid="37" grpId="0"/>
      <p:bldP spid="38" grpId="0" animBg="1"/>
      <p:bldP spid="40" grpId="0" animBg="1"/>
      <p:bldP spid="32" grpId="0" animBg="1"/>
      <p:bldP spid="49" grpId="0"/>
      <p:bldP spid="13" grpId="0"/>
      <p:bldP spid="14" grpId="0"/>
      <p:bldP spid="16" grpId="0"/>
      <p:bldP spid="17" grpId="0"/>
      <p:bldP spid="19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1150</TotalTime>
  <Words>1716</Words>
  <Application>Microsoft Office PowerPoint</Application>
  <PresentationFormat>Широкоэкранный</PresentationFormat>
  <Paragraphs>261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Georgia</vt:lpstr>
      <vt:lpstr>Times New Roman</vt:lpstr>
      <vt:lpstr>Wingdings</vt:lpstr>
      <vt:lpstr>Ретро</vt:lpstr>
      <vt:lpstr>Алгоритмизация решения задач как способ повышения качества подготовки учащихся  к выполнению заданий  повышенного и высокого уровня сложности на ГИА по физике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Алгоритмизация решения задач в реализации  системно-деятельностного подхода  в обучении физике</dc:title>
  <dc:creator>Пользователь</dc:creator>
  <cp:lastModifiedBy>Пользователь</cp:lastModifiedBy>
  <cp:revision>85</cp:revision>
  <dcterms:created xsi:type="dcterms:W3CDTF">2018-11-18T14:38:14Z</dcterms:created>
  <dcterms:modified xsi:type="dcterms:W3CDTF">2022-03-26T07:19:20Z</dcterms:modified>
</cp:coreProperties>
</file>