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72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57" r:id="rId13"/>
    <p:sldId id="275" r:id="rId14"/>
    <p:sldId id="258" r:id="rId15"/>
    <p:sldId id="259" r:id="rId16"/>
    <p:sldId id="260" r:id="rId17"/>
    <p:sldId id="276" r:id="rId18"/>
    <p:sldId id="277" r:id="rId19"/>
    <p:sldId id="261" r:id="rId20"/>
    <p:sldId id="267" r:id="rId21"/>
    <p:sldId id="279" r:id="rId22"/>
    <p:sldId id="280" r:id="rId23"/>
    <p:sldId id="281" r:id="rId24"/>
    <p:sldId id="282" r:id="rId25"/>
    <p:sldId id="283" r:id="rId26"/>
    <p:sldId id="284" r:id="rId27"/>
    <p:sldId id="268" r:id="rId28"/>
    <p:sldId id="262" r:id="rId29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421" autoAdjust="0"/>
    <p:restoredTop sz="95018" autoAdjust="0"/>
  </p:normalViewPr>
  <p:slideViewPr>
    <p:cSldViewPr>
      <p:cViewPr>
        <p:scale>
          <a:sx n="60" d="100"/>
          <a:sy n="60" d="100"/>
        </p:scale>
        <p:origin x="-7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4" Type="http://schemas.openxmlformats.org/officeDocument/2006/relationships/image" Target="../media/image7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4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04F6A-364C-4057-B0BB-8349A4E6DDFA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B3D78-6715-4B3E-BF05-B33CE122CB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5FBA3B-655D-491E-92BA-6A95116A483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1368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B3D78-6715-4B3E-BF05-B33CE122CB1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B3D78-6715-4B3E-BF05-B33CE122CB1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B3D78-6715-4B3E-BF05-B33CE122CB1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B3D78-6715-4B3E-BF05-B33CE122CB1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55B5D33-E87B-49CB-8800-6A78B5BDBBE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76CE8F3-46ED-4E4E-A84C-331B9DFF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33.wmf"/><Relationship Id="rId3" Type="http://schemas.openxmlformats.org/officeDocument/2006/relationships/image" Target="../media/image27.wmf"/><Relationship Id="rId7" Type="http://schemas.openxmlformats.org/officeDocument/2006/relationships/image" Target="../media/image29.wmf"/><Relationship Id="rId12" Type="http://schemas.openxmlformats.org/officeDocument/2006/relationships/image" Target="../media/image3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11" Type="http://schemas.openxmlformats.org/officeDocument/2006/relationships/image" Target="../media/image31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28.wmf"/><Relationship Id="rId9" Type="http://schemas.openxmlformats.org/officeDocument/2006/relationships/image" Target="../media/image3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34.wmf"/><Relationship Id="rId7" Type="http://schemas.openxmlformats.org/officeDocument/2006/relationships/image" Target="../media/image3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image" Target="../media/image37.wmf"/><Relationship Id="rId5" Type="http://schemas.openxmlformats.org/officeDocument/2006/relationships/image" Target="../media/image18.wmf"/><Relationship Id="rId10" Type="http://schemas.openxmlformats.org/officeDocument/2006/relationships/image" Target="../media/image36.wmf"/><Relationship Id="rId4" Type="http://schemas.openxmlformats.org/officeDocument/2006/relationships/image" Target="../media/image17.wmf"/><Relationship Id="rId9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43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42.w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image" Target="../media/image41.wmf"/><Relationship Id="rId5" Type="http://schemas.openxmlformats.org/officeDocument/2006/relationships/image" Target="../media/image39.wmf"/><Relationship Id="rId10" Type="http://schemas.openxmlformats.org/officeDocument/2006/relationships/image" Target="../media/image40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4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1.wmf"/><Relationship Id="rId3" Type="http://schemas.openxmlformats.org/officeDocument/2006/relationships/image" Target="../media/image53.wmf"/><Relationship Id="rId7" Type="http://schemas.openxmlformats.org/officeDocument/2006/relationships/image" Target="../media/image56.wmf"/><Relationship Id="rId12" Type="http://schemas.openxmlformats.org/officeDocument/2006/relationships/image" Target="../media/image60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55.wmf"/><Relationship Id="rId15" Type="http://schemas.openxmlformats.org/officeDocument/2006/relationships/slide" Target="slide28.xml"/><Relationship Id="rId10" Type="http://schemas.openxmlformats.org/officeDocument/2006/relationships/image" Target="../media/image59.wmf"/><Relationship Id="rId4" Type="http://schemas.openxmlformats.org/officeDocument/2006/relationships/image" Target="../media/image54.wmf"/><Relationship Id="rId9" Type="http://schemas.openxmlformats.org/officeDocument/2006/relationships/image" Target="../media/image58.wmf"/><Relationship Id="rId14" Type="http://schemas.openxmlformats.org/officeDocument/2006/relationships/image" Target="../media/image6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5.wmf"/><Relationship Id="rId12" Type="http://schemas.openxmlformats.org/officeDocument/2006/relationships/image" Target="../media/image67.wmf"/><Relationship Id="rId17" Type="http://schemas.openxmlformats.org/officeDocument/2006/relationships/image" Target="../media/image71.wm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55.wmf"/><Relationship Id="rId15" Type="http://schemas.openxmlformats.org/officeDocument/2006/relationships/slide" Target="slide27.xml"/><Relationship Id="rId10" Type="http://schemas.openxmlformats.org/officeDocument/2006/relationships/image" Target="../media/image59.wmf"/><Relationship Id="rId4" Type="http://schemas.openxmlformats.org/officeDocument/2006/relationships/image" Target="../media/image64.wmf"/><Relationship Id="rId9" Type="http://schemas.openxmlformats.org/officeDocument/2006/relationships/image" Target="../media/image66.wmf"/><Relationship Id="rId14" Type="http://schemas.openxmlformats.org/officeDocument/2006/relationships/image" Target="../media/image69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24.bin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3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slide" Target="slide20.xml"/><Relationship Id="rId4" Type="http://schemas.openxmlformats.org/officeDocument/2006/relationships/oleObject" Target="../embeddings/oleObject4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16" y="500042"/>
            <a:ext cx="7143784" cy="307183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Готовимся к ОГЭ – 2021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Задание 22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Графики функций</a:t>
            </a:r>
            <a:br>
              <a:rPr lang="ru-RU" sz="4000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4572008"/>
            <a:ext cx="4714908" cy="1800228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solidFill>
                  <a:schemeClr val="tx1"/>
                </a:solidFill>
              </a:rPr>
              <a:t>Учитель математики МАОУ СОШ № </a:t>
            </a:r>
            <a:r>
              <a:rPr lang="ru-RU" sz="2400" b="0" dirty="0" smtClean="0">
                <a:solidFill>
                  <a:schemeClr val="tx1"/>
                </a:solidFill>
              </a:rPr>
              <a:t>2 им. И. М. Суворова </a:t>
            </a:r>
            <a:r>
              <a:rPr lang="ru-RU" sz="2400" b="0" dirty="0" smtClean="0">
                <a:solidFill>
                  <a:schemeClr val="tx1"/>
                </a:solidFill>
              </a:rPr>
              <a:t>ст. </a:t>
            </a:r>
            <a:r>
              <a:rPr lang="ru-RU" sz="2400" b="0" dirty="0" smtClean="0">
                <a:solidFill>
                  <a:schemeClr val="tx1"/>
                </a:solidFill>
              </a:rPr>
              <a:t>Павловской</a:t>
            </a:r>
            <a:br>
              <a:rPr lang="ru-RU" sz="2400" b="0" dirty="0" smtClean="0">
                <a:solidFill>
                  <a:schemeClr val="tx1"/>
                </a:solidFill>
              </a:rPr>
            </a:br>
            <a:r>
              <a:rPr lang="ru-RU" sz="2400" b="0" dirty="0" smtClean="0">
                <a:solidFill>
                  <a:schemeClr val="tx1"/>
                </a:solidFill>
              </a:rPr>
              <a:t> </a:t>
            </a:r>
            <a:r>
              <a:rPr lang="ru-RU" sz="2400" b="0" dirty="0" smtClean="0">
                <a:solidFill>
                  <a:schemeClr val="tx1"/>
                </a:solidFill>
              </a:rPr>
              <a:t>Уткина Галина Алексеевна</a:t>
            </a:r>
            <a:endParaRPr lang="ru-RU" sz="2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60672" cy="1039427"/>
          </a:xfrm>
        </p:spPr>
        <p:txBody>
          <a:bodyPr>
            <a:normAutofit/>
          </a:bodyPr>
          <a:lstStyle/>
          <a:p>
            <a:r>
              <a:rPr lang="ru-RU" dirty="0" smtClean="0"/>
              <a:t>Квадратичная функция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en-US" dirty="0" smtClean="0"/>
              <a:t> &gt; 0,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 &gt; 0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600" y="2550961"/>
            <a:ext cx="3571949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700808"/>
            <a:ext cx="4041775" cy="6397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 &gt; 0,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 &lt; 0</a:t>
            </a:r>
            <a:endParaRPr lang="ru-RU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4398" y="2569844"/>
            <a:ext cx="3572566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25FB-6179-4CE6-A25E-947460B9756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6" y="3571876"/>
            <a:ext cx="2016224" cy="149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2736589"/>
            <a:ext cx="2124758" cy="158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Овал 20"/>
          <p:cNvSpPr/>
          <p:nvPr/>
        </p:nvSpPr>
        <p:spPr>
          <a:xfrm>
            <a:off x="2268563" y="3949438"/>
            <a:ext cx="108012" cy="1112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588224" y="4869160"/>
            <a:ext cx="108012" cy="1112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5286380" y="857232"/>
          <a:ext cx="3096712" cy="714359"/>
        </p:xfrm>
        <a:graphic>
          <a:graphicData uri="http://schemas.openxmlformats.org/presentationml/2006/ole">
            <p:oleObj spid="_x0000_s72705" name="Формула" r:id="rId6" imgW="99036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193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32040" y="4437112"/>
            <a:ext cx="2016224" cy="149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60672" cy="1039427"/>
          </a:xfrm>
        </p:spPr>
        <p:txBody>
          <a:bodyPr>
            <a:normAutofit/>
          </a:bodyPr>
          <a:lstStyle/>
          <a:p>
            <a:r>
              <a:rPr lang="ru-RU" dirty="0" smtClean="0"/>
              <a:t>Квадратичная функция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en-US" dirty="0" smtClean="0"/>
              <a:t> &lt; 0,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 &gt; 0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600" y="2550961"/>
            <a:ext cx="3571949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700808"/>
            <a:ext cx="4041775" cy="6397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 &lt; 0,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 &lt; 0</a:t>
            </a:r>
            <a:endParaRPr lang="ru-RU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4398" y="2569844"/>
            <a:ext cx="3572566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25FB-6179-4CE6-A25E-947460B9756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92411" y="3908391"/>
            <a:ext cx="2016224" cy="149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Овал 20"/>
          <p:cNvSpPr/>
          <p:nvPr/>
        </p:nvSpPr>
        <p:spPr>
          <a:xfrm>
            <a:off x="2268563" y="3949438"/>
            <a:ext cx="108012" cy="1112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588224" y="4869160"/>
            <a:ext cx="108012" cy="1112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5214942" y="785794"/>
          <a:ext cx="3097213" cy="714375"/>
        </p:xfrm>
        <a:graphic>
          <a:graphicData uri="http://schemas.openxmlformats.org/presentationml/2006/ole">
            <p:oleObj spid="_x0000_s107521" name="Формула" r:id="rId6" imgW="99036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265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72066" y="1071546"/>
          <a:ext cx="367200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</a:tblGrid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5072066" y="2903638"/>
            <a:ext cx="357190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5306039" y="2750339"/>
            <a:ext cx="321471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Группа 55"/>
          <p:cNvGrpSpPr/>
          <p:nvPr/>
        </p:nvGrpSpPr>
        <p:grpSpPr>
          <a:xfrm>
            <a:off x="5385238" y="1440873"/>
            <a:ext cx="3073732" cy="2960636"/>
            <a:chOff x="5385238" y="1440873"/>
            <a:chExt cx="3073732" cy="2960636"/>
          </a:xfrm>
        </p:grpSpPr>
        <p:sp>
          <p:nvSpPr>
            <p:cNvPr id="11" name="Полилиния 10"/>
            <p:cNvSpPr/>
            <p:nvPr/>
          </p:nvSpPr>
          <p:spPr>
            <a:xfrm>
              <a:off x="6991927" y="1440873"/>
              <a:ext cx="1467043" cy="1419320"/>
            </a:xfrm>
            <a:custGeom>
              <a:avLst/>
              <a:gdLst>
                <a:gd name="connsiteX0" fmla="*/ 0 w 1467043"/>
                <a:gd name="connsiteY0" fmla="*/ 0 h 1419320"/>
                <a:gd name="connsiteX1" fmla="*/ 92364 w 1467043"/>
                <a:gd name="connsiteY1" fmla="*/ 738909 h 1419320"/>
                <a:gd name="connsiteX2" fmla="*/ 295564 w 1467043"/>
                <a:gd name="connsiteY2" fmla="*/ 1099127 h 1419320"/>
                <a:gd name="connsiteX3" fmla="*/ 655782 w 1467043"/>
                <a:gd name="connsiteY3" fmla="*/ 1293091 h 1419320"/>
                <a:gd name="connsiteX4" fmla="*/ 1025237 w 1467043"/>
                <a:gd name="connsiteY4" fmla="*/ 1366982 h 1419320"/>
                <a:gd name="connsiteX5" fmla="*/ 1403928 w 1467043"/>
                <a:gd name="connsiteY5" fmla="*/ 1413163 h 1419320"/>
                <a:gd name="connsiteX6" fmla="*/ 1403928 w 1467043"/>
                <a:gd name="connsiteY6" fmla="*/ 1403927 h 1419320"/>
                <a:gd name="connsiteX7" fmla="*/ 1394691 w 1467043"/>
                <a:gd name="connsiteY7" fmla="*/ 1413163 h 141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7043" h="1419320">
                  <a:moveTo>
                    <a:pt x="0" y="0"/>
                  </a:moveTo>
                  <a:cubicBezTo>
                    <a:pt x="21551" y="277860"/>
                    <a:pt x="43103" y="555721"/>
                    <a:pt x="92364" y="738909"/>
                  </a:cubicBezTo>
                  <a:cubicBezTo>
                    <a:pt x="141625" y="922097"/>
                    <a:pt x="201661" y="1006763"/>
                    <a:pt x="295564" y="1099127"/>
                  </a:cubicBezTo>
                  <a:cubicBezTo>
                    <a:pt x="389467" y="1191491"/>
                    <a:pt x="534170" y="1248449"/>
                    <a:pt x="655782" y="1293091"/>
                  </a:cubicBezTo>
                  <a:cubicBezTo>
                    <a:pt x="777394" y="1337733"/>
                    <a:pt x="900546" y="1346970"/>
                    <a:pt x="1025237" y="1366982"/>
                  </a:cubicBezTo>
                  <a:cubicBezTo>
                    <a:pt x="1149928" y="1386994"/>
                    <a:pt x="1340813" y="1407006"/>
                    <a:pt x="1403928" y="1413163"/>
                  </a:cubicBezTo>
                  <a:cubicBezTo>
                    <a:pt x="1467043" y="1419320"/>
                    <a:pt x="1405467" y="1403927"/>
                    <a:pt x="1403928" y="1403927"/>
                  </a:cubicBezTo>
                  <a:cubicBezTo>
                    <a:pt x="1402389" y="1403927"/>
                    <a:pt x="1398540" y="1408545"/>
                    <a:pt x="1394691" y="1413163"/>
                  </a:cubicBezTo>
                </a:path>
              </a:pathLst>
            </a:cu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rot="10800000">
              <a:off x="5385238" y="2982189"/>
              <a:ext cx="1467043" cy="1419320"/>
            </a:xfrm>
            <a:custGeom>
              <a:avLst/>
              <a:gdLst>
                <a:gd name="connsiteX0" fmla="*/ 0 w 1467043"/>
                <a:gd name="connsiteY0" fmla="*/ 0 h 1419320"/>
                <a:gd name="connsiteX1" fmla="*/ 92364 w 1467043"/>
                <a:gd name="connsiteY1" fmla="*/ 738909 h 1419320"/>
                <a:gd name="connsiteX2" fmla="*/ 295564 w 1467043"/>
                <a:gd name="connsiteY2" fmla="*/ 1099127 h 1419320"/>
                <a:gd name="connsiteX3" fmla="*/ 655782 w 1467043"/>
                <a:gd name="connsiteY3" fmla="*/ 1293091 h 1419320"/>
                <a:gd name="connsiteX4" fmla="*/ 1025237 w 1467043"/>
                <a:gd name="connsiteY4" fmla="*/ 1366982 h 1419320"/>
                <a:gd name="connsiteX5" fmla="*/ 1403928 w 1467043"/>
                <a:gd name="connsiteY5" fmla="*/ 1413163 h 1419320"/>
                <a:gd name="connsiteX6" fmla="*/ 1403928 w 1467043"/>
                <a:gd name="connsiteY6" fmla="*/ 1403927 h 1419320"/>
                <a:gd name="connsiteX7" fmla="*/ 1394691 w 1467043"/>
                <a:gd name="connsiteY7" fmla="*/ 1413163 h 141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7043" h="1419320">
                  <a:moveTo>
                    <a:pt x="0" y="0"/>
                  </a:moveTo>
                  <a:cubicBezTo>
                    <a:pt x="21551" y="277860"/>
                    <a:pt x="43103" y="555721"/>
                    <a:pt x="92364" y="738909"/>
                  </a:cubicBezTo>
                  <a:cubicBezTo>
                    <a:pt x="141625" y="922097"/>
                    <a:pt x="201661" y="1006763"/>
                    <a:pt x="295564" y="1099127"/>
                  </a:cubicBezTo>
                  <a:cubicBezTo>
                    <a:pt x="389467" y="1191491"/>
                    <a:pt x="534170" y="1248449"/>
                    <a:pt x="655782" y="1293091"/>
                  </a:cubicBezTo>
                  <a:cubicBezTo>
                    <a:pt x="777394" y="1337733"/>
                    <a:pt x="900546" y="1346970"/>
                    <a:pt x="1025237" y="1366982"/>
                  </a:cubicBezTo>
                  <a:cubicBezTo>
                    <a:pt x="1149928" y="1386994"/>
                    <a:pt x="1340813" y="1407006"/>
                    <a:pt x="1403928" y="1413163"/>
                  </a:cubicBezTo>
                  <a:cubicBezTo>
                    <a:pt x="1467043" y="1419320"/>
                    <a:pt x="1405467" y="1403927"/>
                    <a:pt x="1403928" y="1403927"/>
                  </a:cubicBezTo>
                  <a:cubicBezTo>
                    <a:pt x="1402389" y="1403927"/>
                    <a:pt x="1398540" y="1408545"/>
                    <a:pt x="1394691" y="1413163"/>
                  </a:cubicBezTo>
                </a:path>
              </a:pathLst>
            </a:cu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142852"/>
            <a:ext cx="628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1.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Постройте график функции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</a:t>
            </a:r>
            <a:endParaRPr kumimoji="0" lang="en-US" sz="2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 определите, при каких значениях 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k</a:t>
            </a:r>
            <a:r>
              <a:rPr lang="en-US" sz="2400" i="1" dirty="0" smtClean="0"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прямая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y=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kx</a:t>
            </a:r>
            <a:r>
              <a:rPr lang="en-US" sz="2400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имеет с графиком</a:t>
            </a: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ровно одну  общую точку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8" name="AutoShape 4" descr="https://oge.sdamgia.ru/formula/svg/ed/edac15508f0e0648cb01dde0b42e9aeb.svg"/>
          <p:cNvSpPr>
            <a:spLocks noChangeAspect="1" noChangeArrowheads="1"/>
          </p:cNvSpPr>
          <p:nvPr/>
        </p:nvSpPr>
        <p:spPr bwMode="auto">
          <a:xfrm>
            <a:off x="20447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oge.sdamgia.ru/formula/svg/8c/8ce4b16b22b58894aa86c421e8759df3.svg"/>
          <p:cNvSpPr>
            <a:spLocks noChangeAspect="1" noChangeArrowheads="1"/>
          </p:cNvSpPr>
          <p:nvPr/>
        </p:nvSpPr>
        <p:spPr bwMode="auto">
          <a:xfrm>
            <a:off x="44037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oge.sdamgia.ru/formula/svg/62/624990db4b5fbcc7ac4962dfff4592ee.svg"/>
          <p:cNvSpPr>
            <a:spLocks noChangeAspect="1" noChangeArrowheads="1"/>
          </p:cNvSpPr>
          <p:nvPr/>
        </p:nvSpPr>
        <p:spPr bwMode="auto">
          <a:xfrm>
            <a:off x="49895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Объект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0"/>
            <a:ext cx="1400185" cy="735690"/>
          </a:xfrm>
          <a:prstGeom prst="rect">
            <a:avLst/>
          </a:prstGeom>
          <a:noFill/>
        </p:spPr>
      </p:pic>
      <p:pic>
        <p:nvPicPr>
          <p:cNvPr id="18" name="Объект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857628"/>
            <a:ext cx="3639618" cy="1357322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/>
          <p:nvPr/>
        </p:nvCxnSpPr>
        <p:spPr>
          <a:xfrm rot="5400000">
            <a:off x="6377000" y="3286124"/>
            <a:ext cx="714380" cy="158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5422432" y="2357430"/>
            <a:ext cx="3071834" cy="78581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6676400" y="3562351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Объект 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3158" y="2951096"/>
            <a:ext cx="396156" cy="391448"/>
          </a:xfrm>
          <a:prstGeom prst="rect">
            <a:avLst/>
          </a:prstGeom>
          <a:noFill/>
        </p:spPr>
      </p:pic>
      <p:pic>
        <p:nvPicPr>
          <p:cNvPr id="45" name="Объект 4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81763" y="1058033"/>
            <a:ext cx="436562" cy="462034"/>
          </a:xfrm>
          <a:prstGeom prst="rect">
            <a:avLst/>
          </a:prstGeom>
          <a:noFill/>
        </p:spPr>
      </p:pic>
      <p:pic>
        <p:nvPicPr>
          <p:cNvPr id="1035" name="Object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7000" y="2638419"/>
            <a:ext cx="540093" cy="320680"/>
          </a:xfrm>
          <a:prstGeom prst="rect">
            <a:avLst/>
          </a:prstGeom>
          <a:noFill/>
        </p:spPr>
      </p:pic>
      <p:pic>
        <p:nvPicPr>
          <p:cNvPr id="47" name="Object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56425" y="2890840"/>
            <a:ext cx="200025" cy="252408"/>
          </a:xfrm>
          <a:prstGeom prst="rect">
            <a:avLst/>
          </a:prstGeom>
          <a:noFill/>
        </p:spPr>
      </p:pic>
      <p:pic>
        <p:nvPicPr>
          <p:cNvPr id="48" name="Object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1500" y="3509963"/>
            <a:ext cx="360363" cy="260350"/>
          </a:xfrm>
          <a:prstGeom prst="rect">
            <a:avLst/>
          </a:prstGeom>
          <a:noFill/>
        </p:spPr>
      </p:pic>
      <p:pic>
        <p:nvPicPr>
          <p:cNvPr id="49" name="Object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45350" y="2665953"/>
            <a:ext cx="139700" cy="233870"/>
          </a:xfrm>
          <a:prstGeom prst="rect">
            <a:avLst/>
          </a:prstGeom>
          <a:noFill/>
        </p:spPr>
      </p:pic>
      <p:pic>
        <p:nvPicPr>
          <p:cNvPr id="1039" name="Object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94529" y="2299232"/>
            <a:ext cx="139700" cy="233870"/>
          </a:xfrm>
          <a:prstGeom prst="rect">
            <a:avLst/>
          </a:prstGeom>
          <a:noFill/>
        </p:spPr>
      </p:pic>
      <p:pic>
        <p:nvPicPr>
          <p:cNvPr id="51" name="Объект 5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62692" y="1109647"/>
            <a:ext cx="987546" cy="463566"/>
          </a:xfrm>
          <a:prstGeom prst="rect">
            <a:avLst/>
          </a:prstGeom>
          <a:noFill/>
        </p:spPr>
      </p:pic>
      <p:pic>
        <p:nvPicPr>
          <p:cNvPr id="52" name="Объект 5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28728" y="5214950"/>
            <a:ext cx="2227263" cy="1357313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5072066" y="5929330"/>
            <a:ext cx="1663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Ответ:  </a:t>
            </a:r>
            <a:r>
              <a:rPr lang="en-US" sz="2400" dirty="0" smtClean="0"/>
              <a:t>k=4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76053" y="2071678"/>
            <a:ext cx="50113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/>
              <a:t>Найдем область определения</a:t>
            </a:r>
          </a:p>
          <a:p>
            <a:pPr marL="457200" indent="-457200"/>
            <a:r>
              <a:rPr lang="ru-RU" sz="2400" dirty="0" smtClean="0"/>
              <a:t>     функции:</a:t>
            </a:r>
            <a:endParaRPr lang="ru-RU" sz="2400" dirty="0"/>
          </a:p>
        </p:txBody>
      </p:sp>
      <p:pic>
        <p:nvPicPr>
          <p:cNvPr id="1042" name="Object 7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55825" y="1997075"/>
            <a:ext cx="1928813" cy="92233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0" y="2928934"/>
            <a:ext cx="4131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dirty="0" smtClean="0"/>
              <a:t>2) Упростим правую часть </a:t>
            </a:r>
          </a:p>
          <a:p>
            <a:pPr marL="457200" indent="-457200"/>
            <a:r>
              <a:rPr lang="ru-RU" sz="2400" dirty="0" smtClean="0"/>
              <a:t>    формулы:</a:t>
            </a:r>
            <a:endParaRPr lang="ru-RU" sz="2400" dirty="0"/>
          </a:p>
        </p:txBody>
      </p:sp>
      <p:sp>
        <p:nvSpPr>
          <p:cNvPr id="33" name="Овал 32"/>
          <p:cNvSpPr/>
          <p:nvPr/>
        </p:nvSpPr>
        <p:spPr>
          <a:xfrm>
            <a:off x="7429520" y="142852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4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Памятка (Алгоритм решения задания 22):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arenR"/>
            </a:pPr>
            <a:r>
              <a:rPr lang="ru-RU" dirty="0" smtClean="0"/>
              <a:t>Найдем область определения функции</a:t>
            </a:r>
          </a:p>
          <a:p>
            <a:pPr marL="457200" indent="-457200">
              <a:buFont typeface="+mj-lt"/>
              <a:buAutoNum type="arabicParenR"/>
            </a:pPr>
            <a:r>
              <a:rPr lang="ru-RU" dirty="0" smtClean="0"/>
              <a:t>Упростим или преобразуем правую часть формулы, если это возможно</a:t>
            </a:r>
          </a:p>
          <a:p>
            <a:pPr marL="457200" indent="-457200">
              <a:buFont typeface="+mj-lt"/>
              <a:buAutoNum type="arabicParenR"/>
            </a:pPr>
            <a:r>
              <a:rPr lang="ru-RU" dirty="0" smtClean="0"/>
              <a:t>Построим график функции </a:t>
            </a:r>
          </a:p>
          <a:p>
            <a:pPr marL="457200" indent="-457200">
              <a:buFont typeface="+mj-lt"/>
              <a:buAutoNum type="arabicParenR"/>
            </a:pPr>
            <a:r>
              <a:rPr lang="ru-RU" dirty="0" smtClean="0"/>
              <a:t>Ответим на вопрос задачи, используя построенный график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5357818" y="2897251"/>
            <a:ext cx="2786082" cy="1588"/>
          </a:xfrm>
          <a:prstGeom prst="line">
            <a:avLst/>
          </a:prstGeom>
          <a:ln w="381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72066" y="1071546"/>
          <a:ext cx="3672000" cy="36604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</a:tblGrid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6863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5072066" y="4000504"/>
            <a:ext cx="357190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5306039" y="2750339"/>
            <a:ext cx="321471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55"/>
          <p:cNvGrpSpPr/>
          <p:nvPr/>
        </p:nvGrpSpPr>
        <p:grpSpPr>
          <a:xfrm rot="16200000">
            <a:off x="5378414" y="1413577"/>
            <a:ext cx="3073732" cy="2960636"/>
            <a:chOff x="5385238" y="1440873"/>
            <a:chExt cx="3073732" cy="2960636"/>
          </a:xfrm>
        </p:grpSpPr>
        <p:sp>
          <p:nvSpPr>
            <p:cNvPr id="11" name="Полилиния 10"/>
            <p:cNvSpPr/>
            <p:nvPr/>
          </p:nvSpPr>
          <p:spPr>
            <a:xfrm>
              <a:off x="6991927" y="1440873"/>
              <a:ext cx="1467043" cy="1419320"/>
            </a:xfrm>
            <a:custGeom>
              <a:avLst/>
              <a:gdLst>
                <a:gd name="connsiteX0" fmla="*/ 0 w 1467043"/>
                <a:gd name="connsiteY0" fmla="*/ 0 h 1419320"/>
                <a:gd name="connsiteX1" fmla="*/ 92364 w 1467043"/>
                <a:gd name="connsiteY1" fmla="*/ 738909 h 1419320"/>
                <a:gd name="connsiteX2" fmla="*/ 295564 w 1467043"/>
                <a:gd name="connsiteY2" fmla="*/ 1099127 h 1419320"/>
                <a:gd name="connsiteX3" fmla="*/ 655782 w 1467043"/>
                <a:gd name="connsiteY3" fmla="*/ 1293091 h 1419320"/>
                <a:gd name="connsiteX4" fmla="*/ 1025237 w 1467043"/>
                <a:gd name="connsiteY4" fmla="*/ 1366982 h 1419320"/>
                <a:gd name="connsiteX5" fmla="*/ 1403928 w 1467043"/>
                <a:gd name="connsiteY5" fmla="*/ 1413163 h 1419320"/>
                <a:gd name="connsiteX6" fmla="*/ 1403928 w 1467043"/>
                <a:gd name="connsiteY6" fmla="*/ 1403927 h 1419320"/>
                <a:gd name="connsiteX7" fmla="*/ 1394691 w 1467043"/>
                <a:gd name="connsiteY7" fmla="*/ 1413163 h 141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7043" h="1419320">
                  <a:moveTo>
                    <a:pt x="0" y="0"/>
                  </a:moveTo>
                  <a:cubicBezTo>
                    <a:pt x="21551" y="277860"/>
                    <a:pt x="43103" y="555721"/>
                    <a:pt x="92364" y="738909"/>
                  </a:cubicBezTo>
                  <a:cubicBezTo>
                    <a:pt x="141625" y="922097"/>
                    <a:pt x="201661" y="1006763"/>
                    <a:pt x="295564" y="1099127"/>
                  </a:cubicBezTo>
                  <a:cubicBezTo>
                    <a:pt x="389467" y="1191491"/>
                    <a:pt x="534170" y="1248449"/>
                    <a:pt x="655782" y="1293091"/>
                  </a:cubicBezTo>
                  <a:cubicBezTo>
                    <a:pt x="777394" y="1337733"/>
                    <a:pt x="900546" y="1346970"/>
                    <a:pt x="1025237" y="1366982"/>
                  </a:cubicBezTo>
                  <a:cubicBezTo>
                    <a:pt x="1149928" y="1386994"/>
                    <a:pt x="1340813" y="1407006"/>
                    <a:pt x="1403928" y="1413163"/>
                  </a:cubicBezTo>
                  <a:cubicBezTo>
                    <a:pt x="1467043" y="1419320"/>
                    <a:pt x="1405467" y="1403927"/>
                    <a:pt x="1403928" y="1403927"/>
                  </a:cubicBezTo>
                  <a:cubicBezTo>
                    <a:pt x="1402389" y="1403927"/>
                    <a:pt x="1398540" y="1408545"/>
                    <a:pt x="1394691" y="1413163"/>
                  </a:cubicBezTo>
                </a:path>
              </a:pathLst>
            </a:cu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rot="10800000">
              <a:off x="5385238" y="2982189"/>
              <a:ext cx="1467043" cy="1419320"/>
            </a:xfrm>
            <a:custGeom>
              <a:avLst/>
              <a:gdLst>
                <a:gd name="connsiteX0" fmla="*/ 0 w 1467043"/>
                <a:gd name="connsiteY0" fmla="*/ 0 h 1419320"/>
                <a:gd name="connsiteX1" fmla="*/ 92364 w 1467043"/>
                <a:gd name="connsiteY1" fmla="*/ 738909 h 1419320"/>
                <a:gd name="connsiteX2" fmla="*/ 295564 w 1467043"/>
                <a:gd name="connsiteY2" fmla="*/ 1099127 h 1419320"/>
                <a:gd name="connsiteX3" fmla="*/ 655782 w 1467043"/>
                <a:gd name="connsiteY3" fmla="*/ 1293091 h 1419320"/>
                <a:gd name="connsiteX4" fmla="*/ 1025237 w 1467043"/>
                <a:gd name="connsiteY4" fmla="*/ 1366982 h 1419320"/>
                <a:gd name="connsiteX5" fmla="*/ 1403928 w 1467043"/>
                <a:gd name="connsiteY5" fmla="*/ 1413163 h 1419320"/>
                <a:gd name="connsiteX6" fmla="*/ 1403928 w 1467043"/>
                <a:gd name="connsiteY6" fmla="*/ 1403927 h 1419320"/>
                <a:gd name="connsiteX7" fmla="*/ 1394691 w 1467043"/>
                <a:gd name="connsiteY7" fmla="*/ 1413163 h 141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7043" h="1419320">
                  <a:moveTo>
                    <a:pt x="0" y="0"/>
                  </a:moveTo>
                  <a:cubicBezTo>
                    <a:pt x="21551" y="277860"/>
                    <a:pt x="43103" y="555721"/>
                    <a:pt x="92364" y="738909"/>
                  </a:cubicBezTo>
                  <a:cubicBezTo>
                    <a:pt x="141625" y="922097"/>
                    <a:pt x="201661" y="1006763"/>
                    <a:pt x="295564" y="1099127"/>
                  </a:cubicBezTo>
                  <a:cubicBezTo>
                    <a:pt x="389467" y="1191491"/>
                    <a:pt x="534170" y="1248449"/>
                    <a:pt x="655782" y="1293091"/>
                  </a:cubicBezTo>
                  <a:cubicBezTo>
                    <a:pt x="777394" y="1337733"/>
                    <a:pt x="900546" y="1346970"/>
                    <a:pt x="1025237" y="1366982"/>
                  </a:cubicBezTo>
                  <a:cubicBezTo>
                    <a:pt x="1149928" y="1386994"/>
                    <a:pt x="1340813" y="1407006"/>
                    <a:pt x="1403928" y="1413163"/>
                  </a:cubicBezTo>
                  <a:cubicBezTo>
                    <a:pt x="1467043" y="1419320"/>
                    <a:pt x="1405467" y="1403927"/>
                    <a:pt x="1403928" y="1403927"/>
                  </a:cubicBezTo>
                  <a:cubicBezTo>
                    <a:pt x="1402389" y="1403927"/>
                    <a:pt x="1398540" y="1408545"/>
                    <a:pt x="1394691" y="1413163"/>
                  </a:cubicBezTo>
                </a:path>
              </a:pathLst>
            </a:cu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42852"/>
            <a:ext cx="61436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2.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Постройте график  функции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</a:t>
            </a:r>
            <a:endParaRPr kumimoji="0" lang="en-US" sz="2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 определите, при каких          значениях 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m</a:t>
            </a:r>
            <a:r>
              <a:rPr lang="en-US" sz="2400" i="1" dirty="0" smtClean="0"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прямая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y=m</a:t>
            </a:r>
            <a:r>
              <a:rPr lang="en-US" sz="2400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2400" i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не имеет с графиком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общих точек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8" name="AutoShape 4" descr="https://oge.sdamgia.ru/formula/svg/ed/edac15508f0e0648cb01dde0b42e9aeb.svg"/>
          <p:cNvSpPr>
            <a:spLocks noChangeAspect="1" noChangeArrowheads="1"/>
          </p:cNvSpPr>
          <p:nvPr/>
        </p:nvSpPr>
        <p:spPr bwMode="auto">
          <a:xfrm>
            <a:off x="20447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oge.sdamgia.ru/formula/svg/8c/8ce4b16b22b58894aa86c421e8759df3.svg"/>
          <p:cNvSpPr>
            <a:spLocks noChangeAspect="1" noChangeArrowheads="1"/>
          </p:cNvSpPr>
          <p:nvPr/>
        </p:nvSpPr>
        <p:spPr bwMode="auto">
          <a:xfrm>
            <a:off x="44037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oge.sdamgia.ru/formula/svg/62/624990db4b5fbcc7ac4962dfff4592ee.svg"/>
          <p:cNvSpPr>
            <a:spLocks noChangeAspect="1" noChangeArrowheads="1"/>
          </p:cNvSpPr>
          <p:nvPr/>
        </p:nvSpPr>
        <p:spPr bwMode="auto">
          <a:xfrm>
            <a:off x="49895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Объект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0"/>
            <a:ext cx="1779588" cy="735012"/>
          </a:xfrm>
          <a:prstGeom prst="rect">
            <a:avLst/>
          </a:prstGeom>
          <a:noFill/>
        </p:spPr>
      </p:pic>
      <p:pic>
        <p:nvPicPr>
          <p:cNvPr id="18" name="Объект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714752"/>
            <a:ext cx="4835526" cy="1357313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5586884" y="3366255"/>
            <a:ext cx="1171709" cy="399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357818" y="2898265"/>
            <a:ext cx="2786082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Объект 4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14418" y="3585445"/>
            <a:ext cx="396156" cy="391448"/>
          </a:xfrm>
          <a:prstGeom prst="rect">
            <a:avLst/>
          </a:prstGeom>
          <a:noFill/>
        </p:spPr>
      </p:pic>
      <p:pic>
        <p:nvPicPr>
          <p:cNvPr id="45" name="Объект 4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81763" y="1058033"/>
            <a:ext cx="436562" cy="462034"/>
          </a:xfrm>
          <a:prstGeom prst="rect">
            <a:avLst/>
          </a:prstGeom>
          <a:noFill/>
        </p:spPr>
      </p:pic>
      <p:pic>
        <p:nvPicPr>
          <p:cNvPr id="1035" name="Object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4071942"/>
            <a:ext cx="360362" cy="261938"/>
          </a:xfrm>
          <a:prstGeom prst="rect">
            <a:avLst/>
          </a:prstGeom>
          <a:noFill/>
        </p:spPr>
      </p:pic>
      <p:pic>
        <p:nvPicPr>
          <p:cNvPr id="47" name="Object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30921" y="3994214"/>
            <a:ext cx="200025" cy="252408"/>
          </a:xfrm>
          <a:prstGeom prst="rect">
            <a:avLst/>
          </a:prstGeom>
          <a:noFill/>
        </p:spPr>
      </p:pic>
      <p:pic>
        <p:nvPicPr>
          <p:cNvPr id="48" name="Object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57818" y="2928934"/>
            <a:ext cx="557212" cy="320675"/>
          </a:xfrm>
          <a:prstGeom prst="rect">
            <a:avLst/>
          </a:prstGeom>
          <a:noFill/>
        </p:spPr>
      </p:pic>
      <p:pic>
        <p:nvPicPr>
          <p:cNvPr id="49" name="Object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21503" y="3417274"/>
            <a:ext cx="139700" cy="233870"/>
          </a:xfrm>
          <a:prstGeom prst="rect">
            <a:avLst/>
          </a:prstGeom>
          <a:noFill/>
        </p:spPr>
      </p:pic>
      <p:pic>
        <p:nvPicPr>
          <p:cNvPr id="1039" name="Object 1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754287" y="2496162"/>
            <a:ext cx="720725" cy="287337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928662" y="6000768"/>
            <a:ext cx="3070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Ответ:  </a:t>
            </a:r>
            <a:r>
              <a:rPr lang="en-US" sz="2400" dirty="0" smtClean="0"/>
              <a:t>m=3, m=3,5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6398" name="Object 1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768" y="3762337"/>
            <a:ext cx="139700" cy="234950"/>
          </a:xfrm>
          <a:prstGeom prst="rect">
            <a:avLst/>
          </a:prstGeom>
          <a:noFill/>
        </p:spPr>
      </p:pic>
      <p:cxnSp>
        <p:nvCxnSpPr>
          <p:cNvPr id="33" name="Прямая соединительная линия 32"/>
          <p:cNvCxnSpPr>
            <a:stCxn id="27" idx="6"/>
          </p:cNvCxnSpPr>
          <p:nvPr/>
        </p:nvCxnSpPr>
        <p:spPr>
          <a:xfrm flipV="1">
            <a:off x="6240319" y="2714620"/>
            <a:ext cx="689135" cy="348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357818" y="2709334"/>
            <a:ext cx="27860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6111737" y="2653815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" name="Object 14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00863" y="2494469"/>
            <a:ext cx="339725" cy="290513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76053" y="2071678"/>
            <a:ext cx="50113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/>
              <a:t>Найдем область определения</a:t>
            </a:r>
          </a:p>
          <a:p>
            <a:pPr marL="457200" indent="-457200"/>
            <a:r>
              <a:rPr lang="ru-RU" sz="2400" dirty="0" smtClean="0"/>
              <a:t>     функции:</a:t>
            </a:r>
            <a:endParaRPr lang="ru-RU" sz="2400" dirty="0"/>
          </a:p>
        </p:txBody>
      </p:sp>
      <p:pic>
        <p:nvPicPr>
          <p:cNvPr id="32" name="Объект 3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43108" y="2428868"/>
            <a:ext cx="2087773" cy="530228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0" y="2928934"/>
            <a:ext cx="4131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dirty="0" smtClean="0"/>
              <a:t>2) Упростим правую часть </a:t>
            </a:r>
          </a:p>
          <a:p>
            <a:pPr marL="457200" indent="-457200"/>
            <a:r>
              <a:rPr lang="ru-RU" sz="2400" dirty="0" smtClean="0"/>
              <a:t>    формулы:</a:t>
            </a:r>
            <a:endParaRPr lang="ru-RU" sz="2400" dirty="0"/>
          </a:p>
        </p:txBody>
      </p:sp>
      <p:sp>
        <p:nvSpPr>
          <p:cNvPr id="35" name="Овал 34"/>
          <p:cNvSpPr/>
          <p:nvPr/>
        </p:nvSpPr>
        <p:spPr>
          <a:xfrm>
            <a:off x="7072330" y="142852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7" grpId="0" animBg="1"/>
      <p:bldP spid="31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357686" y="2000240"/>
          <a:ext cx="367200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</a:tblGrid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4357686" y="3824764"/>
            <a:ext cx="357190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4579938" y="3606801"/>
            <a:ext cx="321471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55"/>
          <p:cNvGrpSpPr/>
          <p:nvPr/>
        </p:nvGrpSpPr>
        <p:grpSpPr>
          <a:xfrm rot="5400000">
            <a:off x="4643438" y="2356188"/>
            <a:ext cx="3073732" cy="2960636"/>
            <a:chOff x="5385238" y="1440873"/>
            <a:chExt cx="3073732" cy="2960636"/>
          </a:xfrm>
        </p:grpSpPr>
        <p:sp>
          <p:nvSpPr>
            <p:cNvPr id="11" name="Полилиния 10"/>
            <p:cNvSpPr/>
            <p:nvPr/>
          </p:nvSpPr>
          <p:spPr>
            <a:xfrm>
              <a:off x="6991927" y="1440873"/>
              <a:ext cx="1467043" cy="1419320"/>
            </a:xfrm>
            <a:custGeom>
              <a:avLst/>
              <a:gdLst>
                <a:gd name="connsiteX0" fmla="*/ 0 w 1467043"/>
                <a:gd name="connsiteY0" fmla="*/ 0 h 1419320"/>
                <a:gd name="connsiteX1" fmla="*/ 92364 w 1467043"/>
                <a:gd name="connsiteY1" fmla="*/ 738909 h 1419320"/>
                <a:gd name="connsiteX2" fmla="*/ 295564 w 1467043"/>
                <a:gd name="connsiteY2" fmla="*/ 1099127 h 1419320"/>
                <a:gd name="connsiteX3" fmla="*/ 655782 w 1467043"/>
                <a:gd name="connsiteY3" fmla="*/ 1293091 h 1419320"/>
                <a:gd name="connsiteX4" fmla="*/ 1025237 w 1467043"/>
                <a:gd name="connsiteY4" fmla="*/ 1366982 h 1419320"/>
                <a:gd name="connsiteX5" fmla="*/ 1403928 w 1467043"/>
                <a:gd name="connsiteY5" fmla="*/ 1413163 h 1419320"/>
                <a:gd name="connsiteX6" fmla="*/ 1403928 w 1467043"/>
                <a:gd name="connsiteY6" fmla="*/ 1403927 h 1419320"/>
                <a:gd name="connsiteX7" fmla="*/ 1394691 w 1467043"/>
                <a:gd name="connsiteY7" fmla="*/ 1413163 h 141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7043" h="1419320">
                  <a:moveTo>
                    <a:pt x="0" y="0"/>
                  </a:moveTo>
                  <a:cubicBezTo>
                    <a:pt x="21551" y="277860"/>
                    <a:pt x="43103" y="555721"/>
                    <a:pt x="92364" y="738909"/>
                  </a:cubicBezTo>
                  <a:cubicBezTo>
                    <a:pt x="141625" y="922097"/>
                    <a:pt x="201661" y="1006763"/>
                    <a:pt x="295564" y="1099127"/>
                  </a:cubicBezTo>
                  <a:cubicBezTo>
                    <a:pt x="389467" y="1191491"/>
                    <a:pt x="534170" y="1248449"/>
                    <a:pt x="655782" y="1293091"/>
                  </a:cubicBezTo>
                  <a:cubicBezTo>
                    <a:pt x="777394" y="1337733"/>
                    <a:pt x="900546" y="1346970"/>
                    <a:pt x="1025237" y="1366982"/>
                  </a:cubicBezTo>
                  <a:cubicBezTo>
                    <a:pt x="1149928" y="1386994"/>
                    <a:pt x="1340813" y="1407006"/>
                    <a:pt x="1403928" y="1413163"/>
                  </a:cubicBezTo>
                  <a:cubicBezTo>
                    <a:pt x="1467043" y="1419320"/>
                    <a:pt x="1405467" y="1403927"/>
                    <a:pt x="1403928" y="1403927"/>
                  </a:cubicBezTo>
                  <a:cubicBezTo>
                    <a:pt x="1402389" y="1403927"/>
                    <a:pt x="1398540" y="1408545"/>
                    <a:pt x="1394691" y="1413163"/>
                  </a:cubicBezTo>
                </a:path>
              </a:pathLst>
            </a:custGeom>
            <a:ln w="38100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rot="10800000">
              <a:off x="5385238" y="2982189"/>
              <a:ext cx="1467043" cy="1419320"/>
            </a:xfrm>
            <a:custGeom>
              <a:avLst/>
              <a:gdLst>
                <a:gd name="connsiteX0" fmla="*/ 0 w 1467043"/>
                <a:gd name="connsiteY0" fmla="*/ 0 h 1419320"/>
                <a:gd name="connsiteX1" fmla="*/ 92364 w 1467043"/>
                <a:gd name="connsiteY1" fmla="*/ 738909 h 1419320"/>
                <a:gd name="connsiteX2" fmla="*/ 295564 w 1467043"/>
                <a:gd name="connsiteY2" fmla="*/ 1099127 h 1419320"/>
                <a:gd name="connsiteX3" fmla="*/ 655782 w 1467043"/>
                <a:gd name="connsiteY3" fmla="*/ 1293091 h 1419320"/>
                <a:gd name="connsiteX4" fmla="*/ 1025237 w 1467043"/>
                <a:gd name="connsiteY4" fmla="*/ 1366982 h 1419320"/>
                <a:gd name="connsiteX5" fmla="*/ 1403928 w 1467043"/>
                <a:gd name="connsiteY5" fmla="*/ 1413163 h 1419320"/>
                <a:gd name="connsiteX6" fmla="*/ 1403928 w 1467043"/>
                <a:gd name="connsiteY6" fmla="*/ 1403927 h 1419320"/>
                <a:gd name="connsiteX7" fmla="*/ 1394691 w 1467043"/>
                <a:gd name="connsiteY7" fmla="*/ 1413163 h 141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7043" h="1419320">
                  <a:moveTo>
                    <a:pt x="0" y="0"/>
                  </a:moveTo>
                  <a:cubicBezTo>
                    <a:pt x="21551" y="277860"/>
                    <a:pt x="43103" y="555721"/>
                    <a:pt x="92364" y="738909"/>
                  </a:cubicBezTo>
                  <a:cubicBezTo>
                    <a:pt x="141625" y="922097"/>
                    <a:pt x="201661" y="1006763"/>
                    <a:pt x="295564" y="1099127"/>
                  </a:cubicBezTo>
                  <a:cubicBezTo>
                    <a:pt x="389467" y="1191491"/>
                    <a:pt x="534170" y="1248449"/>
                    <a:pt x="655782" y="1293091"/>
                  </a:cubicBezTo>
                  <a:cubicBezTo>
                    <a:pt x="777394" y="1337733"/>
                    <a:pt x="900546" y="1346970"/>
                    <a:pt x="1025237" y="1366982"/>
                  </a:cubicBezTo>
                  <a:cubicBezTo>
                    <a:pt x="1149928" y="1386994"/>
                    <a:pt x="1340813" y="1407006"/>
                    <a:pt x="1403928" y="1413163"/>
                  </a:cubicBezTo>
                  <a:cubicBezTo>
                    <a:pt x="1467043" y="1419320"/>
                    <a:pt x="1405467" y="1403927"/>
                    <a:pt x="1403928" y="1403927"/>
                  </a:cubicBezTo>
                  <a:cubicBezTo>
                    <a:pt x="1402389" y="1403927"/>
                    <a:pt x="1398540" y="1408545"/>
                    <a:pt x="1394691" y="1413163"/>
                  </a:cubicBezTo>
                </a:path>
              </a:pathLst>
            </a:custGeom>
            <a:ln w="38100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42852"/>
            <a:ext cx="61436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3.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Постройте график  функции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</a:t>
            </a:r>
            <a:endParaRPr kumimoji="0" lang="en-US" sz="2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 определите, при каких        значениях</a:t>
            </a:r>
            <a:r>
              <a:rPr lang="en-US" sz="2400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  <a:cs typeface="Times New Roman" pitchFamily="18" charset="0"/>
              </a:rPr>
              <a:t>параметра с</a:t>
            </a:r>
            <a:r>
              <a:rPr lang="en-US" sz="2400" i="1" dirty="0" smtClean="0"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прямая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y=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с</a:t>
            </a:r>
            <a:r>
              <a:rPr lang="en-US" sz="2400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имеет с графиком ровно одну   общую точку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8" name="AutoShape 4" descr="https://oge.sdamgia.ru/formula/svg/ed/edac15508f0e0648cb01dde0b42e9aeb.svg"/>
          <p:cNvSpPr>
            <a:spLocks noChangeAspect="1" noChangeArrowheads="1"/>
          </p:cNvSpPr>
          <p:nvPr/>
        </p:nvSpPr>
        <p:spPr bwMode="auto">
          <a:xfrm>
            <a:off x="20447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oge.sdamgia.ru/formula/svg/8c/8ce4b16b22b58894aa86c421e8759df3.svg"/>
          <p:cNvSpPr>
            <a:spLocks noChangeAspect="1" noChangeArrowheads="1"/>
          </p:cNvSpPr>
          <p:nvPr/>
        </p:nvSpPr>
        <p:spPr bwMode="auto">
          <a:xfrm>
            <a:off x="44037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oge.sdamgia.ru/formula/svg/62/624990db4b5fbcc7ac4962dfff4592ee.svg"/>
          <p:cNvSpPr>
            <a:spLocks noChangeAspect="1" noChangeArrowheads="1"/>
          </p:cNvSpPr>
          <p:nvPr/>
        </p:nvSpPr>
        <p:spPr bwMode="auto">
          <a:xfrm>
            <a:off x="49895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Объект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1806575" cy="1281113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>
            <a:endCxn id="27" idx="4"/>
          </p:cNvCxnSpPr>
          <p:nvPr/>
        </p:nvCxnSpPr>
        <p:spPr>
          <a:xfrm rot="16200000" flipH="1">
            <a:off x="6355967" y="4062812"/>
            <a:ext cx="414334" cy="396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357686" y="4143380"/>
            <a:ext cx="3643338" cy="11112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Объект 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3805240"/>
            <a:ext cx="396156" cy="391448"/>
          </a:xfrm>
          <a:prstGeom prst="rect">
            <a:avLst/>
          </a:prstGeom>
          <a:noFill/>
        </p:spPr>
      </p:pic>
      <p:pic>
        <p:nvPicPr>
          <p:cNvPr id="45" name="Объект 4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928802"/>
            <a:ext cx="436562" cy="462034"/>
          </a:xfrm>
          <a:prstGeom prst="rect">
            <a:avLst/>
          </a:prstGeom>
          <a:noFill/>
        </p:spPr>
      </p:pic>
      <p:pic>
        <p:nvPicPr>
          <p:cNvPr id="47" name="Object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69036" y="3798890"/>
            <a:ext cx="200025" cy="252408"/>
          </a:xfrm>
          <a:prstGeom prst="rect">
            <a:avLst/>
          </a:prstGeom>
          <a:noFill/>
        </p:spPr>
      </p:pic>
      <p:pic>
        <p:nvPicPr>
          <p:cNvPr id="48" name="Object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81688" y="4156075"/>
            <a:ext cx="320675" cy="260350"/>
          </a:xfrm>
          <a:prstGeom prst="rect">
            <a:avLst/>
          </a:prstGeom>
          <a:noFill/>
        </p:spPr>
      </p:pic>
      <p:pic>
        <p:nvPicPr>
          <p:cNvPr id="49" name="Object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3571876"/>
            <a:ext cx="139700" cy="233870"/>
          </a:xfrm>
          <a:prstGeom prst="rect">
            <a:avLst/>
          </a:prstGeom>
          <a:noFill/>
        </p:spPr>
      </p:pic>
      <p:pic>
        <p:nvPicPr>
          <p:cNvPr id="1039" name="Object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74" y="3214686"/>
            <a:ext cx="139700" cy="2338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214282" y="4000504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Ответ:  при -1</a:t>
            </a:r>
            <a:r>
              <a:rPr lang="en-US" sz="2400" dirty="0" smtClean="0"/>
              <a:t>&lt; c ≤ 0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29" name="Полилиния 28"/>
          <p:cNvSpPr/>
          <p:nvPr/>
        </p:nvSpPr>
        <p:spPr>
          <a:xfrm>
            <a:off x="5454650" y="2343782"/>
            <a:ext cx="1473200" cy="1455208"/>
          </a:xfrm>
          <a:custGeom>
            <a:avLst/>
            <a:gdLst>
              <a:gd name="connsiteX0" fmla="*/ 0 w 1473200"/>
              <a:gd name="connsiteY0" fmla="*/ 0 h 1455208"/>
              <a:gd name="connsiteX1" fmla="*/ 374650 w 1473200"/>
              <a:gd name="connsiteY1" fmla="*/ 1098550 h 1455208"/>
              <a:gd name="connsiteX2" fmla="*/ 730250 w 1473200"/>
              <a:gd name="connsiteY2" fmla="*/ 1454150 h 1455208"/>
              <a:gd name="connsiteX3" fmla="*/ 1104900 w 1473200"/>
              <a:gd name="connsiteY3" fmla="*/ 1104900 h 1455208"/>
              <a:gd name="connsiteX4" fmla="*/ 1473200 w 1473200"/>
              <a:gd name="connsiteY4" fmla="*/ 6350 h 14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3200" h="1455208">
                <a:moveTo>
                  <a:pt x="0" y="0"/>
                </a:moveTo>
                <a:cubicBezTo>
                  <a:pt x="126471" y="428096"/>
                  <a:pt x="252942" y="856192"/>
                  <a:pt x="374650" y="1098550"/>
                </a:cubicBezTo>
                <a:cubicBezTo>
                  <a:pt x="496358" y="1340908"/>
                  <a:pt x="608542" y="1453092"/>
                  <a:pt x="730250" y="1454150"/>
                </a:cubicBezTo>
                <a:cubicBezTo>
                  <a:pt x="851958" y="1455208"/>
                  <a:pt x="981075" y="1346200"/>
                  <a:pt x="1104900" y="1104900"/>
                </a:cubicBezTo>
                <a:cubicBezTo>
                  <a:pt x="1228725" y="863600"/>
                  <a:pt x="1350962" y="434975"/>
                  <a:pt x="1473200" y="6350"/>
                </a:cubicBezTo>
              </a:path>
            </a:pathLst>
          </a:custGeom>
          <a:ln w="317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822950" y="3460750"/>
            <a:ext cx="736600" cy="363008"/>
          </a:xfrm>
          <a:custGeom>
            <a:avLst/>
            <a:gdLst>
              <a:gd name="connsiteX0" fmla="*/ 0 w 736600"/>
              <a:gd name="connsiteY0" fmla="*/ 0 h 363008"/>
              <a:gd name="connsiteX1" fmla="*/ 361950 w 736600"/>
              <a:gd name="connsiteY1" fmla="*/ 361950 h 363008"/>
              <a:gd name="connsiteX2" fmla="*/ 736600 w 736600"/>
              <a:gd name="connsiteY2" fmla="*/ 6350 h 36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6600" h="363008">
                <a:moveTo>
                  <a:pt x="0" y="0"/>
                </a:moveTo>
                <a:cubicBezTo>
                  <a:pt x="119591" y="180446"/>
                  <a:pt x="239183" y="360892"/>
                  <a:pt x="361950" y="361950"/>
                </a:cubicBezTo>
                <a:cubicBezTo>
                  <a:pt x="484717" y="363008"/>
                  <a:pt x="610658" y="184679"/>
                  <a:pt x="736600" y="6350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9" name="Группа 38"/>
          <p:cNvGrpSpPr/>
          <p:nvPr/>
        </p:nvGrpSpPr>
        <p:grpSpPr>
          <a:xfrm>
            <a:off x="4701654" y="3459707"/>
            <a:ext cx="2962796" cy="731293"/>
            <a:chOff x="4701654" y="3459707"/>
            <a:chExt cx="2962796" cy="731293"/>
          </a:xfrm>
        </p:grpSpPr>
        <p:sp>
          <p:nvSpPr>
            <p:cNvPr id="36" name="Полилиния 35"/>
            <p:cNvSpPr/>
            <p:nvPr/>
          </p:nvSpPr>
          <p:spPr>
            <a:xfrm>
              <a:off x="4701654" y="3459707"/>
              <a:ext cx="1119116" cy="307075"/>
            </a:xfrm>
            <a:custGeom>
              <a:avLst/>
              <a:gdLst>
                <a:gd name="connsiteX0" fmla="*/ 0 w 1119116"/>
                <a:gd name="connsiteY0" fmla="*/ 307075 h 307075"/>
                <a:gd name="connsiteX1" fmla="*/ 197892 w 1119116"/>
                <a:gd name="connsiteY1" fmla="*/ 293427 h 307075"/>
                <a:gd name="connsiteX2" fmla="*/ 388961 w 1119116"/>
                <a:gd name="connsiteY2" fmla="*/ 272956 h 307075"/>
                <a:gd name="connsiteX3" fmla="*/ 566382 w 1119116"/>
                <a:gd name="connsiteY3" fmla="*/ 252484 h 307075"/>
                <a:gd name="connsiteX4" fmla="*/ 750627 w 1119116"/>
                <a:gd name="connsiteY4" fmla="*/ 218365 h 307075"/>
                <a:gd name="connsiteX5" fmla="*/ 907576 w 1119116"/>
                <a:gd name="connsiteY5" fmla="*/ 156950 h 307075"/>
                <a:gd name="connsiteX6" fmla="*/ 1119116 w 1119116"/>
                <a:gd name="connsiteY6" fmla="*/ 0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116" h="307075">
                  <a:moveTo>
                    <a:pt x="0" y="307075"/>
                  </a:moveTo>
                  <a:lnTo>
                    <a:pt x="197892" y="293427"/>
                  </a:lnTo>
                  <a:cubicBezTo>
                    <a:pt x="262719" y="287741"/>
                    <a:pt x="388961" y="272956"/>
                    <a:pt x="388961" y="272956"/>
                  </a:cubicBezTo>
                  <a:cubicBezTo>
                    <a:pt x="450376" y="266132"/>
                    <a:pt x="506104" y="261582"/>
                    <a:pt x="566382" y="252484"/>
                  </a:cubicBezTo>
                  <a:cubicBezTo>
                    <a:pt x="626660" y="243386"/>
                    <a:pt x="693761" y="234287"/>
                    <a:pt x="750627" y="218365"/>
                  </a:cubicBezTo>
                  <a:cubicBezTo>
                    <a:pt x="807493" y="202443"/>
                    <a:pt x="846161" y="193344"/>
                    <a:pt x="907576" y="156950"/>
                  </a:cubicBezTo>
                  <a:cubicBezTo>
                    <a:pt x="968991" y="120556"/>
                    <a:pt x="1044053" y="60278"/>
                    <a:pt x="1119116" y="0"/>
                  </a:cubicBezTo>
                </a:path>
              </a:pathLst>
            </a:cu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6553200" y="3905250"/>
              <a:ext cx="1111250" cy="285750"/>
            </a:xfrm>
            <a:custGeom>
              <a:avLst/>
              <a:gdLst>
                <a:gd name="connsiteX0" fmla="*/ 0 w 1111250"/>
                <a:gd name="connsiteY0" fmla="*/ 285750 h 285750"/>
                <a:gd name="connsiteX1" fmla="*/ 158750 w 1111250"/>
                <a:gd name="connsiteY1" fmla="*/ 171450 h 285750"/>
                <a:gd name="connsiteX2" fmla="*/ 374650 w 1111250"/>
                <a:gd name="connsiteY2" fmla="*/ 95250 h 285750"/>
                <a:gd name="connsiteX3" fmla="*/ 558800 w 1111250"/>
                <a:gd name="connsiteY3" fmla="*/ 57150 h 285750"/>
                <a:gd name="connsiteX4" fmla="*/ 704850 w 1111250"/>
                <a:gd name="connsiteY4" fmla="*/ 38100 h 285750"/>
                <a:gd name="connsiteX5" fmla="*/ 920750 w 1111250"/>
                <a:gd name="connsiteY5" fmla="*/ 19050 h 285750"/>
                <a:gd name="connsiteX6" fmla="*/ 1111250 w 1111250"/>
                <a:gd name="connsiteY6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1250" h="285750">
                  <a:moveTo>
                    <a:pt x="0" y="285750"/>
                  </a:moveTo>
                  <a:cubicBezTo>
                    <a:pt x="48154" y="244475"/>
                    <a:pt x="96308" y="203200"/>
                    <a:pt x="158750" y="171450"/>
                  </a:cubicBezTo>
                  <a:cubicBezTo>
                    <a:pt x="221192" y="139700"/>
                    <a:pt x="307975" y="114300"/>
                    <a:pt x="374650" y="95250"/>
                  </a:cubicBezTo>
                  <a:cubicBezTo>
                    <a:pt x="441325" y="76200"/>
                    <a:pt x="503767" y="66675"/>
                    <a:pt x="558800" y="57150"/>
                  </a:cubicBezTo>
                  <a:cubicBezTo>
                    <a:pt x="613833" y="47625"/>
                    <a:pt x="644525" y="44450"/>
                    <a:pt x="704850" y="38100"/>
                  </a:cubicBezTo>
                  <a:cubicBezTo>
                    <a:pt x="765175" y="31750"/>
                    <a:pt x="920750" y="19050"/>
                    <a:pt x="920750" y="19050"/>
                  </a:cubicBezTo>
                  <a:lnTo>
                    <a:pt x="1111250" y="0"/>
                  </a:lnTo>
                </a:path>
              </a:pathLst>
            </a:cu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Овал 26"/>
          <p:cNvSpPr/>
          <p:nvPr/>
        </p:nvSpPr>
        <p:spPr>
          <a:xfrm>
            <a:off x="6500826" y="4143380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Object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37208" y="3575052"/>
            <a:ext cx="320675" cy="260350"/>
          </a:xfrm>
          <a:prstGeom prst="rect">
            <a:avLst/>
          </a:prstGeom>
          <a:noFill/>
        </p:spPr>
      </p:pic>
      <p:cxnSp>
        <p:nvCxnSpPr>
          <p:cNvPr id="64" name="Прямая соединительная линия 63"/>
          <p:cNvCxnSpPr/>
          <p:nvPr/>
        </p:nvCxnSpPr>
        <p:spPr>
          <a:xfrm flipV="1">
            <a:off x="4357686" y="4071942"/>
            <a:ext cx="3643338" cy="11112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4374800" y="3954784"/>
            <a:ext cx="3643338" cy="11112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5838834" y="3831910"/>
            <a:ext cx="71438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4357686" y="3818576"/>
            <a:ext cx="3643338" cy="11112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6643702" y="142852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2844" y="2357430"/>
            <a:ext cx="34676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Область определения </a:t>
            </a:r>
          </a:p>
          <a:p>
            <a:r>
              <a:rPr lang="ru-RU" sz="2400" dirty="0" smtClean="0"/>
              <a:t>функции:</a:t>
            </a:r>
            <a:endParaRPr lang="ru-RU" sz="2400" dirty="0"/>
          </a:p>
        </p:txBody>
      </p:sp>
      <p:pic>
        <p:nvPicPr>
          <p:cNvPr id="35" name="Объект 34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662724" y="2786058"/>
            <a:ext cx="1802888" cy="456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9" grpId="0" animBg="1"/>
      <p:bldP spid="29" grpId="1" animBg="1"/>
      <p:bldP spid="31" grpId="0" animBg="1"/>
      <p:bldP spid="27" grpId="0" animBg="1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72066" y="1071546"/>
          <a:ext cx="367200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</a:tblGrid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5072066" y="2903638"/>
            <a:ext cx="357190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5306039" y="2750339"/>
            <a:ext cx="321471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42852"/>
            <a:ext cx="607219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4.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Постройте график  функции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</a:t>
            </a:r>
            <a:endParaRPr kumimoji="0" lang="en-US" sz="2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 определите, при каких           значениях а</a:t>
            </a:r>
            <a:r>
              <a:rPr lang="en-US" sz="2400" i="1" dirty="0" smtClean="0"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прямая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y=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а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не имеет</a:t>
            </a: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с графиком данной функции</a:t>
            </a: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 общих точек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8" name="AutoShape 4" descr="https://oge.sdamgia.ru/formula/svg/ed/edac15508f0e0648cb01dde0b42e9aeb.svg"/>
          <p:cNvSpPr>
            <a:spLocks noChangeAspect="1" noChangeArrowheads="1"/>
          </p:cNvSpPr>
          <p:nvPr/>
        </p:nvSpPr>
        <p:spPr bwMode="auto">
          <a:xfrm>
            <a:off x="20447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oge.sdamgia.ru/formula/svg/8c/8ce4b16b22b58894aa86c421e8759df3.svg"/>
          <p:cNvSpPr>
            <a:spLocks noChangeAspect="1" noChangeArrowheads="1"/>
          </p:cNvSpPr>
          <p:nvPr/>
        </p:nvSpPr>
        <p:spPr bwMode="auto">
          <a:xfrm>
            <a:off x="44037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oge.sdamgia.ru/formula/svg/62/624990db4b5fbcc7ac4962dfff4592ee.svg"/>
          <p:cNvSpPr>
            <a:spLocks noChangeAspect="1" noChangeArrowheads="1"/>
          </p:cNvSpPr>
          <p:nvPr/>
        </p:nvSpPr>
        <p:spPr bwMode="auto">
          <a:xfrm>
            <a:off x="49895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Объект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0"/>
            <a:ext cx="2301875" cy="828675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/>
          <p:nvPr/>
        </p:nvCxnSpPr>
        <p:spPr>
          <a:xfrm rot="5400000">
            <a:off x="7838125" y="2720970"/>
            <a:ext cx="357190" cy="158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6322231" y="1964521"/>
            <a:ext cx="2286016" cy="221457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Объект 4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3158" y="2951096"/>
            <a:ext cx="396156" cy="391448"/>
          </a:xfrm>
          <a:prstGeom prst="rect">
            <a:avLst/>
          </a:prstGeom>
          <a:noFill/>
        </p:spPr>
      </p:pic>
      <p:pic>
        <p:nvPicPr>
          <p:cNvPr id="45" name="Объект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1763" y="1058033"/>
            <a:ext cx="436562" cy="462034"/>
          </a:xfrm>
          <a:prstGeom prst="rect">
            <a:avLst/>
          </a:prstGeom>
          <a:noFill/>
        </p:spPr>
      </p:pic>
      <p:pic>
        <p:nvPicPr>
          <p:cNvPr id="1035" name="Object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4428" y="2886170"/>
            <a:ext cx="200025" cy="260350"/>
          </a:xfrm>
          <a:prstGeom prst="rect">
            <a:avLst/>
          </a:prstGeom>
          <a:noFill/>
        </p:spPr>
      </p:pic>
      <p:pic>
        <p:nvPicPr>
          <p:cNvPr id="47" name="Object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6425" y="2890840"/>
            <a:ext cx="200025" cy="252408"/>
          </a:xfrm>
          <a:prstGeom prst="rect">
            <a:avLst/>
          </a:prstGeom>
          <a:noFill/>
        </p:spPr>
      </p:pic>
      <p:pic>
        <p:nvPicPr>
          <p:cNvPr id="48" name="Object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1500" y="3509963"/>
            <a:ext cx="360363" cy="260350"/>
          </a:xfrm>
          <a:prstGeom prst="rect">
            <a:avLst/>
          </a:prstGeom>
          <a:noFill/>
        </p:spPr>
      </p:pic>
      <p:pic>
        <p:nvPicPr>
          <p:cNvPr id="49" name="Object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45350" y="2665953"/>
            <a:ext cx="139700" cy="233870"/>
          </a:xfrm>
          <a:prstGeom prst="rect">
            <a:avLst/>
          </a:prstGeom>
          <a:noFill/>
        </p:spPr>
      </p:pic>
      <p:pic>
        <p:nvPicPr>
          <p:cNvPr id="1039" name="Object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94529" y="2299232"/>
            <a:ext cx="139700" cy="23387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142844" y="2071678"/>
            <a:ext cx="50113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/>
              <a:t>Найдем область определения</a:t>
            </a:r>
          </a:p>
          <a:p>
            <a:pPr marL="457200" indent="-457200"/>
            <a:r>
              <a:rPr lang="ru-RU" sz="2400" dirty="0" smtClean="0"/>
              <a:t>функции:</a:t>
            </a:r>
            <a:endParaRPr lang="ru-RU" sz="2400" dirty="0"/>
          </a:p>
        </p:txBody>
      </p:sp>
      <p:pic>
        <p:nvPicPr>
          <p:cNvPr id="29" name="Объект 2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00232" y="2500306"/>
            <a:ext cx="2105541" cy="1000132"/>
          </a:xfrm>
          <a:prstGeom prst="rect">
            <a:avLst/>
          </a:prstGeom>
          <a:noFill/>
        </p:spPr>
      </p:pic>
      <p:pic>
        <p:nvPicPr>
          <p:cNvPr id="31" name="Объект 3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85918" y="3500438"/>
            <a:ext cx="2552700" cy="479425"/>
          </a:xfrm>
          <a:prstGeom prst="rect">
            <a:avLst/>
          </a:prstGeom>
          <a:noFill/>
        </p:spPr>
      </p:pic>
      <p:pic>
        <p:nvPicPr>
          <p:cNvPr id="19472" name="Object 1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993695" y="2885546"/>
            <a:ext cx="179388" cy="280987"/>
          </a:xfrm>
          <a:prstGeom prst="rect">
            <a:avLst/>
          </a:prstGeom>
          <a:noFill/>
        </p:spPr>
      </p:pic>
      <p:cxnSp>
        <p:nvCxnSpPr>
          <p:cNvPr id="40" name="Прямая соединительная линия 39"/>
          <p:cNvCxnSpPr/>
          <p:nvPr/>
        </p:nvCxnSpPr>
        <p:spPr>
          <a:xfrm rot="5400000" flipH="1" flipV="1">
            <a:off x="7632822" y="2543609"/>
            <a:ext cx="357190" cy="34597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7605735" y="2871784"/>
            <a:ext cx="57144" cy="57144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5409574" y="2643182"/>
            <a:ext cx="2928958" cy="158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357818" y="2786058"/>
            <a:ext cx="2928958" cy="158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357818" y="2848870"/>
            <a:ext cx="2928958" cy="158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429256" y="2537240"/>
            <a:ext cx="2928958" cy="158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7939111" y="2466975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/>
        </p:nvGrpSpPr>
        <p:grpSpPr>
          <a:xfrm>
            <a:off x="5643570" y="6072206"/>
            <a:ext cx="2143140" cy="487440"/>
            <a:chOff x="285720" y="6000768"/>
            <a:chExt cx="2143140" cy="487440"/>
          </a:xfrm>
        </p:grpSpPr>
        <p:sp>
          <p:nvSpPr>
            <p:cNvPr id="54" name="TextBox 53"/>
            <p:cNvSpPr txBox="1"/>
            <p:nvPr/>
          </p:nvSpPr>
          <p:spPr>
            <a:xfrm>
              <a:off x="285720" y="6000768"/>
              <a:ext cx="14654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Ответ:    </a:t>
              </a:r>
              <a:endParaRPr lang="ru-RU" sz="2400" dirty="0"/>
            </a:p>
          </p:txBody>
        </p:sp>
        <p:pic>
          <p:nvPicPr>
            <p:cNvPr id="37" name="Объект 36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357290" y="6043898"/>
              <a:ext cx="1071570" cy="444310"/>
            </a:xfrm>
            <a:prstGeom prst="rect">
              <a:avLst/>
            </a:prstGeom>
            <a:noFill/>
          </p:spPr>
        </p:pic>
      </p:grpSp>
      <p:pic>
        <p:nvPicPr>
          <p:cNvPr id="19471" name="Object 7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85720" y="4857760"/>
            <a:ext cx="4406900" cy="1752601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57158" y="4000505"/>
            <a:ext cx="4046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dirty="0" smtClean="0"/>
              <a:t>2) Упростим правую часть</a:t>
            </a:r>
          </a:p>
          <a:p>
            <a:pPr marL="457200" indent="-457200"/>
            <a:r>
              <a:rPr lang="ru-RU" sz="2400" dirty="0" smtClean="0"/>
              <a:t>     формулы :</a:t>
            </a:r>
            <a:endParaRPr lang="ru-RU" sz="2400" dirty="0"/>
          </a:p>
        </p:txBody>
      </p:sp>
      <p:sp>
        <p:nvSpPr>
          <p:cNvPr id="41" name="Овал 40"/>
          <p:cNvSpPr/>
          <p:nvPr/>
        </p:nvSpPr>
        <p:spPr>
          <a:xfrm>
            <a:off x="7358082" y="142852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4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6" grpId="0" animBg="1"/>
      <p:bldP spid="27" grpId="0" animBg="1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2913" y="188731"/>
            <a:ext cx="8040687" cy="167738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определите, при каких значениях т прямая у = т 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графиком две общие точки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10731109"/>
              </p:ext>
            </p:extLst>
          </p:nvPr>
        </p:nvGraphicFramePr>
        <p:xfrm>
          <a:off x="5456238" y="-47097"/>
          <a:ext cx="2220912" cy="1014413"/>
        </p:xfrm>
        <a:graphic>
          <a:graphicData uri="http://schemas.openxmlformats.org/presentationml/2006/ole">
            <p:oleObj spid="_x0000_s63490" name="Уравнение" r:id="rId3" imgW="914400" imgH="419100" progId="Equation.3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2913" y="1924639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graphicFrame>
        <p:nvGraphicFramePr>
          <p:cNvPr id="122198" name="Object 34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60358193"/>
              </p:ext>
            </p:extLst>
          </p:nvPr>
        </p:nvGraphicFramePr>
        <p:xfrm>
          <a:off x="500034" y="4000504"/>
          <a:ext cx="4967288" cy="1074738"/>
        </p:xfrm>
        <a:graphic>
          <a:graphicData uri="http://schemas.openxmlformats.org/presentationml/2006/ole">
            <p:oleObj spid="_x0000_s63491" name="Формула" r:id="rId4" imgW="2044440" imgH="444240" progId="Equation.3">
              <p:embed/>
            </p:oleObj>
          </a:graphicData>
        </a:graphic>
      </p:graphicFrame>
      <p:graphicFrame>
        <p:nvGraphicFramePr>
          <p:cNvPr id="122201" name="Object 34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51102124"/>
              </p:ext>
            </p:extLst>
          </p:nvPr>
        </p:nvGraphicFramePr>
        <p:xfrm>
          <a:off x="5572132" y="4357694"/>
          <a:ext cx="3208337" cy="490537"/>
        </p:xfrm>
        <a:graphic>
          <a:graphicData uri="http://schemas.openxmlformats.org/presentationml/2006/ole">
            <p:oleObj spid="_x0000_s63492" name="Формула" r:id="rId5" imgW="1320480" imgH="203040" progId="Equation.3">
              <p:embed/>
            </p:oleObj>
          </a:graphicData>
        </a:graphic>
      </p:graphicFrame>
      <p:graphicFrame>
        <p:nvGraphicFramePr>
          <p:cNvPr id="122202" name="Object 34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92726638"/>
              </p:ext>
            </p:extLst>
          </p:nvPr>
        </p:nvGraphicFramePr>
        <p:xfrm>
          <a:off x="6072198" y="2857496"/>
          <a:ext cx="2220912" cy="1012825"/>
        </p:xfrm>
        <a:graphic>
          <a:graphicData uri="http://schemas.openxmlformats.org/presentationml/2006/ole">
            <p:oleObj spid="_x0000_s63493" name="Уравнение" r:id="rId6" imgW="914400" imgH="419100" progId="Equation.3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928794" y="1928802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/>
              <a:t>Найдем область определения</a:t>
            </a:r>
            <a:r>
              <a:rPr lang="en-US" sz="2400" dirty="0" smtClean="0"/>
              <a:t> </a:t>
            </a:r>
            <a:r>
              <a:rPr lang="ru-RU" sz="2400" dirty="0" smtClean="0"/>
              <a:t>функции:</a:t>
            </a:r>
            <a:endParaRPr lang="en-US" sz="2400" dirty="0" smtClean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643305" y="2285992"/>
          <a:ext cx="1937755" cy="500066"/>
        </p:xfrm>
        <a:graphic>
          <a:graphicData uri="http://schemas.openxmlformats.org/presentationml/2006/ole">
            <p:oleObj spid="_x0000_s63495" name="Формула" r:id="rId7" imgW="787320" imgH="20304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2786058"/>
            <a:ext cx="5786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endParaRPr lang="ru-RU" sz="2400" dirty="0" smtClean="0"/>
          </a:p>
          <a:p>
            <a:pPr marL="457200" indent="-457200"/>
            <a:r>
              <a:rPr lang="ru-RU" sz="2400" dirty="0" smtClean="0"/>
              <a:t>2) Упростим правую часть</a:t>
            </a:r>
            <a:r>
              <a:rPr lang="en-US" sz="2400" dirty="0" smtClean="0"/>
              <a:t> </a:t>
            </a:r>
            <a:r>
              <a:rPr lang="ru-RU" sz="2400" dirty="0" smtClean="0"/>
              <a:t>формулы :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7786710" y="0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5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1357290" y="2214554"/>
          <a:ext cx="1880206" cy="601666"/>
        </p:xfrm>
        <a:graphic>
          <a:graphicData uri="http://schemas.openxmlformats.org/presentationml/2006/ole">
            <p:oleObj spid="_x0000_s63496" name="Формула" r:id="rId8" imgW="634680" imgH="20304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21946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 flipV="1">
            <a:off x="782716" y="1574746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07169" y="2085558"/>
            <a:ext cx="8729662" cy="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772047" y="5025386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59212468"/>
              </p:ext>
            </p:extLst>
          </p:nvPr>
        </p:nvGraphicFramePr>
        <p:xfrm>
          <a:off x="2078017" y="128173"/>
          <a:ext cx="1450975" cy="552450"/>
        </p:xfrm>
        <a:graphic>
          <a:graphicData uri="http://schemas.openxmlformats.org/presentationml/2006/ole">
            <p:oleObj spid="_x0000_s64514" name="Уравнение" r:id="rId3" imgW="596900" imgH="228600" progId="Equation.3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31058" y="166946"/>
            <a:ext cx="1519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8586067" y="1981723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29660" y="203480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63192" y="1228835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915596" y="203562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349181" y="203480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078694" y="1405881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077869" y="4601248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852439" y="2034810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206395" y="230789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396080" y="20356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866808" y="203480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5901808" y="20356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graphicFrame>
        <p:nvGraphicFramePr>
          <p:cNvPr id="35" name="Object 34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99106341"/>
              </p:ext>
            </p:extLst>
          </p:nvPr>
        </p:nvGraphicFramePr>
        <p:xfrm>
          <a:off x="303198" y="711397"/>
          <a:ext cx="2035175" cy="490537"/>
        </p:xfrm>
        <a:graphic>
          <a:graphicData uri="http://schemas.openxmlformats.org/presentationml/2006/ole">
            <p:oleObj spid="_x0000_s64515" name="Уравнение" r:id="rId4" imgW="837836" imgH="203112" progId="Equation.3">
              <p:embed/>
            </p:oleObj>
          </a:graphicData>
        </a:graphic>
      </p:graphicFrame>
      <p:cxnSp>
        <p:nvCxnSpPr>
          <p:cNvPr id="49" name="Прямая соединительная линия 48"/>
          <p:cNvCxnSpPr/>
          <p:nvPr/>
        </p:nvCxnSpPr>
        <p:spPr>
          <a:xfrm flipV="1">
            <a:off x="772046" y="1828493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лилиния 1"/>
          <p:cNvSpPr/>
          <p:nvPr/>
        </p:nvSpPr>
        <p:spPr>
          <a:xfrm rot="10800000">
            <a:off x="3114740" y="1577922"/>
            <a:ext cx="2917758" cy="4445000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33005" y="1530067"/>
            <a:ext cx="80959" cy="83883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212715" y="2805604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206395" y="3329867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206395" y="3810181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206395" y="4291535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206395" y="477288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206395" y="5286444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ru-RU" sz="2400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782716" y="2079226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1074406" y="1972410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707294" y="1152923"/>
            <a:ext cx="1428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точек</a:t>
            </a:r>
            <a:endParaRPr lang="ru-RU" i="1" dirty="0"/>
          </a:p>
        </p:txBody>
      </p:sp>
      <p:sp>
        <p:nvSpPr>
          <p:cNvPr id="51" name="Овал 50"/>
          <p:cNvSpPr/>
          <p:nvPr/>
        </p:nvSpPr>
        <p:spPr>
          <a:xfrm>
            <a:off x="3235232" y="4978779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Овал 51"/>
          <p:cNvSpPr/>
          <p:nvPr/>
        </p:nvSpPr>
        <p:spPr>
          <a:xfrm>
            <a:off x="5809999" y="4982895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flipV="1">
            <a:off x="779862" y="3298043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1078693" y="2867749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sp>
        <p:nvSpPr>
          <p:cNvPr id="57" name="Овал 56"/>
          <p:cNvSpPr/>
          <p:nvPr/>
        </p:nvSpPr>
        <p:spPr>
          <a:xfrm>
            <a:off x="3607736" y="3255552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5435958" y="3263858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168746" y="1781063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4863471" y="1773750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026911" y="2038232"/>
            <a:ext cx="80959" cy="83883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518821" y="6025988"/>
            <a:ext cx="410567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&lt;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 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&lt; m &lt;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66" name="Овал 65"/>
          <p:cNvSpPr/>
          <p:nvPr/>
        </p:nvSpPr>
        <p:spPr>
          <a:xfrm>
            <a:off x="5021169" y="2036401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965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2" grpId="0" animBg="1"/>
      <p:bldP spid="30" grpId="0" animBg="1"/>
      <p:bldP spid="46" grpId="0"/>
      <p:bldP spid="46" grpId="1"/>
      <p:bldP spid="48" grpId="0"/>
      <p:bldP spid="48" grpId="1"/>
      <p:bldP spid="51" grpId="0" animBg="1"/>
      <p:bldP spid="52" grpId="0" animBg="1"/>
      <p:bldP spid="54" grpId="0"/>
      <p:bldP spid="57" grpId="0" animBg="1"/>
      <p:bldP spid="63" grpId="0" animBg="1"/>
      <p:bldP spid="64" grpId="0" animBg="1"/>
      <p:bldP spid="65" grpId="0" animBg="1"/>
      <p:bldP spid="38" grpId="0" animBg="1"/>
      <p:bldP spid="58" grpId="0" animBg="1"/>
      <p:bldP spid="66" grpId="0" animBg="1"/>
      <p:bldP spid="6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72066" y="71414"/>
          <a:ext cx="3672000" cy="658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</a:tblGrid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5143504" y="3724277"/>
            <a:ext cx="357190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3624710" y="3286136"/>
            <a:ext cx="6572272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85728"/>
            <a:ext cx="55721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Демоверсия 2021</a:t>
            </a: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Постройте график  функции</a:t>
            </a: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 определите, при каких          значениях параметра с</a:t>
            </a:r>
            <a:r>
              <a:rPr lang="en-US" sz="2400" dirty="0" smtClean="0">
                <a:cs typeface="Arial" pitchFamily="34" charset="0"/>
              </a:rPr>
              <a:t> </a:t>
            </a:r>
            <a:endParaRPr lang="ru-RU" sz="2400" dirty="0" smtClean="0">
              <a:cs typeface="Arial" pitchFamily="34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прямая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y=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с</a:t>
            </a:r>
            <a:r>
              <a:rPr lang="en-US" sz="2400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имеет с графиком ровно одну общую точку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8" name="AutoShape 4" descr="https://oge.sdamgia.ru/formula/svg/ed/edac15508f0e0648cb01dde0b42e9aeb.svg"/>
          <p:cNvSpPr>
            <a:spLocks noChangeAspect="1" noChangeArrowheads="1"/>
          </p:cNvSpPr>
          <p:nvPr/>
        </p:nvSpPr>
        <p:spPr bwMode="auto">
          <a:xfrm>
            <a:off x="20447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oge.sdamgia.ru/formula/svg/8c/8ce4b16b22b58894aa86c421e8759df3.svg"/>
          <p:cNvSpPr>
            <a:spLocks noChangeAspect="1" noChangeArrowheads="1"/>
          </p:cNvSpPr>
          <p:nvPr/>
        </p:nvSpPr>
        <p:spPr bwMode="auto">
          <a:xfrm>
            <a:off x="44037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oge.sdamgia.ru/formula/svg/62/624990db4b5fbcc7ac4962dfff4592ee.svg"/>
          <p:cNvSpPr>
            <a:spLocks noChangeAspect="1" noChangeArrowheads="1"/>
          </p:cNvSpPr>
          <p:nvPr/>
        </p:nvSpPr>
        <p:spPr bwMode="auto">
          <a:xfrm>
            <a:off x="49895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Объект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071546"/>
            <a:ext cx="2160588" cy="828675"/>
          </a:xfrm>
          <a:prstGeom prst="rect">
            <a:avLst/>
          </a:prstGeom>
          <a:noFill/>
        </p:spPr>
      </p:pic>
      <p:pic>
        <p:nvPicPr>
          <p:cNvPr id="18" name="Объект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786322"/>
            <a:ext cx="1879600" cy="487362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/>
          <p:nvPr/>
        </p:nvCxnSpPr>
        <p:spPr>
          <a:xfrm rot="5400000">
            <a:off x="5966627" y="4856966"/>
            <a:ext cx="2286016" cy="1588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357818" y="6000768"/>
            <a:ext cx="2643206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Объект 4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23158" y="3351146"/>
            <a:ext cx="396156" cy="391448"/>
          </a:xfrm>
          <a:prstGeom prst="rect">
            <a:avLst/>
          </a:prstGeom>
          <a:noFill/>
        </p:spPr>
      </p:pic>
      <p:pic>
        <p:nvPicPr>
          <p:cNvPr id="45" name="Объект 4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54805" y="47625"/>
            <a:ext cx="436562" cy="462034"/>
          </a:xfrm>
          <a:prstGeom prst="rect">
            <a:avLst/>
          </a:prstGeom>
          <a:noFill/>
        </p:spPr>
      </p:pic>
      <p:pic>
        <p:nvPicPr>
          <p:cNvPr id="1035" name="Object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1043" y="3443288"/>
            <a:ext cx="360362" cy="320675"/>
          </a:xfrm>
          <a:prstGeom prst="rect">
            <a:avLst/>
          </a:prstGeom>
          <a:noFill/>
        </p:spPr>
      </p:pic>
      <p:pic>
        <p:nvPicPr>
          <p:cNvPr id="47" name="Object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48478" y="3714752"/>
            <a:ext cx="200025" cy="252408"/>
          </a:xfrm>
          <a:prstGeom prst="rect">
            <a:avLst/>
          </a:prstGeom>
          <a:noFill/>
        </p:spPr>
      </p:pic>
      <p:pic>
        <p:nvPicPr>
          <p:cNvPr id="48" name="Object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76988" y="5910280"/>
            <a:ext cx="661987" cy="320675"/>
          </a:xfrm>
          <a:prstGeom prst="rect">
            <a:avLst/>
          </a:prstGeom>
          <a:noFill/>
        </p:spPr>
      </p:pic>
      <p:pic>
        <p:nvPicPr>
          <p:cNvPr id="49" name="Object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73925" y="3723771"/>
            <a:ext cx="139700" cy="233870"/>
          </a:xfrm>
          <a:prstGeom prst="rect">
            <a:avLst/>
          </a:prstGeom>
          <a:noFill/>
        </p:spPr>
      </p:pic>
      <p:pic>
        <p:nvPicPr>
          <p:cNvPr id="1039" name="Object 1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13579" y="3161792"/>
            <a:ext cx="139700" cy="2338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1071538" y="5643578"/>
            <a:ext cx="2574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Ответ:  с = -6,25 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142844" y="3214686"/>
            <a:ext cx="37417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dirty="0" smtClean="0"/>
              <a:t>1) Область определения</a:t>
            </a:r>
          </a:p>
          <a:p>
            <a:pPr marL="457200" indent="-457200"/>
            <a:r>
              <a:rPr lang="ru-RU" sz="2400" dirty="0" smtClean="0"/>
              <a:t>     функции:</a:t>
            </a:r>
            <a:endParaRPr lang="ru-RU" sz="2400" dirty="0"/>
          </a:p>
        </p:txBody>
      </p:sp>
      <p:pic>
        <p:nvPicPr>
          <p:cNvPr id="1042" name="Object 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14546" y="3143248"/>
            <a:ext cx="1711325" cy="92233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142844" y="3929066"/>
            <a:ext cx="4131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dirty="0" smtClean="0"/>
              <a:t>2) Упростим правую часть </a:t>
            </a:r>
          </a:p>
          <a:p>
            <a:pPr marL="457200" indent="-457200"/>
            <a:r>
              <a:rPr lang="ru-RU" sz="2400" dirty="0" smtClean="0"/>
              <a:t>    формулы:</a:t>
            </a:r>
            <a:endParaRPr lang="ru-RU" sz="2400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10800000">
            <a:off x="6929454" y="6000768"/>
            <a:ext cx="214314" cy="1588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Группа 55"/>
          <p:cNvGrpSpPr/>
          <p:nvPr/>
        </p:nvGrpSpPr>
        <p:grpSpPr>
          <a:xfrm>
            <a:off x="5979488" y="2714620"/>
            <a:ext cx="2202512" cy="3299791"/>
            <a:chOff x="5796500" y="1065475"/>
            <a:chExt cx="2202512" cy="3299791"/>
          </a:xfrm>
        </p:grpSpPr>
        <p:sp>
          <p:nvSpPr>
            <p:cNvPr id="43" name="Полилиния 42"/>
            <p:cNvSpPr/>
            <p:nvPr/>
          </p:nvSpPr>
          <p:spPr>
            <a:xfrm>
              <a:off x="5796500" y="1082094"/>
              <a:ext cx="1100146" cy="3278197"/>
            </a:xfrm>
            <a:custGeom>
              <a:avLst/>
              <a:gdLst>
                <a:gd name="connsiteX0" fmla="*/ 0 w 1097280"/>
                <a:gd name="connsiteY0" fmla="*/ 0 h 3291840"/>
                <a:gd name="connsiteX1" fmla="*/ 381662 w 1097280"/>
                <a:gd name="connsiteY1" fmla="*/ 1836751 h 3291840"/>
                <a:gd name="connsiteX2" fmla="*/ 747422 w 1097280"/>
                <a:gd name="connsiteY2" fmla="*/ 2926080 h 3291840"/>
                <a:gd name="connsiteX3" fmla="*/ 1097280 w 1097280"/>
                <a:gd name="connsiteY3" fmla="*/ 3291840 h 329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7280" h="3291840">
                  <a:moveTo>
                    <a:pt x="0" y="0"/>
                  </a:moveTo>
                  <a:cubicBezTo>
                    <a:pt x="128546" y="674535"/>
                    <a:pt x="257092" y="1349071"/>
                    <a:pt x="381662" y="1836751"/>
                  </a:cubicBezTo>
                  <a:cubicBezTo>
                    <a:pt x="506232" y="2324431"/>
                    <a:pt x="628152" y="2683565"/>
                    <a:pt x="747422" y="2926080"/>
                  </a:cubicBezTo>
                  <a:cubicBezTo>
                    <a:pt x="866692" y="3168595"/>
                    <a:pt x="981986" y="3230217"/>
                    <a:pt x="1097280" y="3291840"/>
                  </a:cubicBezTo>
                </a:path>
              </a:pathLst>
            </a:cu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6901732" y="1065475"/>
              <a:ext cx="1097280" cy="3299791"/>
            </a:xfrm>
            <a:custGeom>
              <a:avLst/>
              <a:gdLst>
                <a:gd name="connsiteX0" fmla="*/ 1097280 w 1097280"/>
                <a:gd name="connsiteY0" fmla="*/ 0 h 3299791"/>
                <a:gd name="connsiteX1" fmla="*/ 739471 w 1097280"/>
                <a:gd name="connsiteY1" fmla="*/ 1836751 h 3299791"/>
                <a:gd name="connsiteX2" fmla="*/ 373711 w 1097280"/>
                <a:gd name="connsiteY2" fmla="*/ 2934031 h 3299791"/>
                <a:gd name="connsiteX3" fmla="*/ 0 w 1097280"/>
                <a:gd name="connsiteY3" fmla="*/ 3299791 h 329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7280" h="3299791">
                  <a:moveTo>
                    <a:pt x="1097280" y="0"/>
                  </a:moveTo>
                  <a:cubicBezTo>
                    <a:pt x="978673" y="673873"/>
                    <a:pt x="860066" y="1347746"/>
                    <a:pt x="739471" y="1836751"/>
                  </a:cubicBezTo>
                  <a:cubicBezTo>
                    <a:pt x="618876" y="2325756"/>
                    <a:pt x="496956" y="2690191"/>
                    <a:pt x="373711" y="2934031"/>
                  </a:cubicBezTo>
                  <a:cubicBezTo>
                    <a:pt x="250466" y="3177871"/>
                    <a:pt x="125233" y="3238831"/>
                    <a:pt x="0" y="3299791"/>
                  </a:cubicBezTo>
                </a:path>
              </a:pathLst>
            </a:cu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Овал 26"/>
          <p:cNvSpPr/>
          <p:nvPr/>
        </p:nvSpPr>
        <p:spPr>
          <a:xfrm>
            <a:off x="7072329" y="5967434"/>
            <a:ext cx="71438" cy="7143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943871" y="3652839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110305" y="3652839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Object 1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26136" y="3768725"/>
            <a:ext cx="360362" cy="260350"/>
          </a:xfrm>
          <a:prstGeom prst="rect">
            <a:avLst/>
          </a:prstGeom>
          <a:noFill/>
        </p:spPr>
      </p:pic>
      <p:pic>
        <p:nvPicPr>
          <p:cNvPr id="34" name="Object 1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51800" y="3776663"/>
            <a:ext cx="180975" cy="280987"/>
          </a:xfrm>
          <a:prstGeom prst="rect">
            <a:avLst/>
          </a:prstGeom>
          <a:noFill/>
        </p:spPr>
      </p:pic>
      <p:sp>
        <p:nvSpPr>
          <p:cNvPr id="36" name="Управляющая кнопка: сведения 35">
            <a:hlinkClick r:id="rId15" action="ppaction://hlinksldjump" highlightClick="1"/>
          </p:cNvPr>
          <p:cNvSpPr/>
          <p:nvPr/>
        </p:nvSpPr>
        <p:spPr>
          <a:xfrm>
            <a:off x="357158" y="4786322"/>
            <a:ext cx="542350" cy="54235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7572396" y="142852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6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8" grpId="0"/>
      <p:bldP spid="29" grpId="0"/>
      <p:bldP spid="27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7467600" cy="57595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200" dirty="0" smtClean="0"/>
              <a:t>Цель занятия: 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 подготовка к ОГЭ;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отработка умений решать задачи, связанные с построением графиков различных функций из открытого банка ФИПИ</a:t>
            </a:r>
          </a:p>
          <a:p>
            <a:pPr>
              <a:buNone/>
            </a:pPr>
            <a:r>
              <a:rPr lang="ru-RU" sz="3200" dirty="0" smtClean="0"/>
              <a:t> </a:t>
            </a:r>
          </a:p>
          <a:p>
            <a:pPr>
              <a:buNone/>
            </a:pPr>
            <a:r>
              <a:rPr lang="ru-RU" sz="3200" dirty="0" smtClean="0"/>
              <a:t>  </a:t>
            </a:r>
            <a:endParaRPr lang="ru-RU" sz="3200" dirty="0"/>
          </a:p>
        </p:txBody>
      </p:sp>
      <p:pic>
        <p:nvPicPr>
          <p:cNvPr id="4" name="Picture 1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643314"/>
            <a:ext cx="1906905" cy="2610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72066" y="71414"/>
          <a:ext cx="3672000" cy="658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</a:tblGrid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  <a:tr h="328558"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5143504" y="3724277"/>
            <a:ext cx="357190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3624710" y="3286136"/>
            <a:ext cx="6572272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9050" y="142852"/>
            <a:ext cx="55721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7.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Постройте график  функции</a:t>
            </a: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 определите, при каких          значениях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k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построенный график будет иметь одну общую точку с прямой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у =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kx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.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  <a:endParaRPr lang="ru-RU" sz="2400" dirty="0" smtClean="0">
              <a:cs typeface="Arial" pitchFamily="34" charset="0"/>
            </a:endParaRPr>
          </a:p>
          <a:p>
            <a:pPr marL="0" marR="0" lvl="0" indent="179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8" name="AutoShape 4" descr="https://oge.sdamgia.ru/formula/svg/ed/edac15508f0e0648cb01dde0b42e9aeb.svg"/>
          <p:cNvSpPr>
            <a:spLocks noChangeAspect="1" noChangeArrowheads="1"/>
          </p:cNvSpPr>
          <p:nvPr/>
        </p:nvSpPr>
        <p:spPr bwMode="auto">
          <a:xfrm>
            <a:off x="20447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oge.sdamgia.ru/formula/svg/8c/8ce4b16b22b58894aa86c421e8759df3.svg"/>
          <p:cNvSpPr>
            <a:spLocks noChangeAspect="1" noChangeArrowheads="1"/>
          </p:cNvSpPr>
          <p:nvPr/>
        </p:nvSpPr>
        <p:spPr bwMode="auto">
          <a:xfrm>
            <a:off x="44037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oge.sdamgia.ru/formula/svg/62/624990db4b5fbcc7ac4962dfff4592ee.svg"/>
          <p:cNvSpPr>
            <a:spLocks noChangeAspect="1" noChangeArrowheads="1"/>
          </p:cNvSpPr>
          <p:nvPr/>
        </p:nvSpPr>
        <p:spPr bwMode="auto">
          <a:xfrm>
            <a:off x="49895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Объект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175" y="593725"/>
            <a:ext cx="3490913" cy="782638"/>
          </a:xfrm>
          <a:prstGeom prst="rect">
            <a:avLst/>
          </a:prstGeom>
          <a:noFill/>
        </p:spPr>
      </p:pic>
      <p:pic>
        <p:nvPicPr>
          <p:cNvPr id="18" name="Объект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6888" y="4786313"/>
            <a:ext cx="1346200" cy="487362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/>
          <p:nvPr/>
        </p:nvCxnSpPr>
        <p:spPr>
          <a:xfrm rot="5400000">
            <a:off x="5672930" y="3213892"/>
            <a:ext cx="1000132" cy="1588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5286380" y="2214554"/>
            <a:ext cx="3643338" cy="250033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Объект 4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23158" y="3351146"/>
            <a:ext cx="396156" cy="391448"/>
          </a:xfrm>
          <a:prstGeom prst="rect">
            <a:avLst/>
          </a:prstGeom>
          <a:noFill/>
        </p:spPr>
      </p:pic>
      <p:pic>
        <p:nvPicPr>
          <p:cNvPr id="45" name="Объект 4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54805" y="47625"/>
            <a:ext cx="436562" cy="462034"/>
          </a:xfrm>
          <a:prstGeom prst="rect">
            <a:avLst/>
          </a:prstGeom>
          <a:noFill/>
        </p:spPr>
      </p:pic>
      <p:pic>
        <p:nvPicPr>
          <p:cNvPr id="1035" name="Object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5195268"/>
            <a:ext cx="820738" cy="320675"/>
          </a:xfrm>
          <a:prstGeom prst="rect">
            <a:avLst/>
          </a:prstGeom>
          <a:noFill/>
        </p:spPr>
      </p:pic>
      <p:pic>
        <p:nvPicPr>
          <p:cNvPr id="47" name="Object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48478" y="3714752"/>
            <a:ext cx="200025" cy="252408"/>
          </a:xfrm>
          <a:prstGeom prst="rect">
            <a:avLst/>
          </a:prstGeom>
          <a:noFill/>
        </p:spPr>
      </p:pic>
      <p:pic>
        <p:nvPicPr>
          <p:cNvPr id="48" name="Object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2264" y="4091624"/>
            <a:ext cx="320675" cy="260350"/>
          </a:xfrm>
          <a:prstGeom prst="rect">
            <a:avLst/>
          </a:prstGeom>
          <a:noFill/>
        </p:spPr>
      </p:pic>
      <p:pic>
        <p:nvPicPr>
          <p:cNvPr id="49" name="Object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73925" y="3723771"/>
            <a:ext cx="139700" cy="233870"/>
          </a:xfrm>
          <a:prstGeom prst="rect">
            <a:avLst/>
          </a:prstGeom>
          <a:noFill/>
        </p:spPr>
      </p:pic>
      <p:pic>
        <p:nvPicPr>
          <p:cNvPr id="1039" name="Object 1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13579" y="3161792"/>
            <a:ext cx="139700" cy="2338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785786" y="5643578"/>
            <a:ext cx="2763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Ответ:  </a:t>
            </a:r>
            <a:r>
              <a:rPr lang="en-US" sz="2400" dirty="0" smtClean="0"/>
              <a:t> </a:t>
            </a:r>
            <a:r>
              <a:rPr lang="ru-RU" sz="2400" dirty="0" smtClean="0"/>
              <a:t>-</a:t>
            </a:r>
            <a:r>
              <a:rPr lang="en-US" sz="2400" dirty="0" smtClean="0"/>
              <a:t> 1,5</a:t>
            </a:r>
            <a:r>
              <a:rPr lang="ru-RU" sz="2400" dirty="0" smtClean="0"/>
              <a:t>; </a:t>
            </a:r>
            <a:r>
              <a:rPr lang="en-US" sz="2400" dirty="0" smtClean="0"/>
              <a:t>1,5</a:t>
            </a:r>
            <a:r>
              <a:rPr lang="ru-RU" sz="2400" dirty="0" smtClean="0"/>
              <a:t>  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142844" y="3009897"/>
            <a:ext cx="37417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dirty="0" smtClean="0"/>
              <a:t>1) Область определения</a:t>
            </a:r>
          </a:p>
          <a:p>
            <a:pPr marL="457200" indent="-457200"/>
            <a:r>
              <a:rPr lang="ru-RU" sz="2400" dirty="0" smtClean="0"/>
              <a:t>     функции:</a:t>
            </a:r>
            <a:endParaRPr lang="ru-RU" sz="2400" dirty="0"/>
          </a:p>
        </p:txBody>
      </p:sp>
      <p:pic>
        <p:nvPicPr>
          <p:cNvPr id="1042" name="Object 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19325" y="2928938"/>
            <a:ext cx="1711325" cy="922337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142844" y="3857628"/>
            <a:ext cx="4131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dirty="0" smtClean="0"/>
              <a:t>2) Упростим правую часть </a:t>
            </a:r>
          </a:p>
          <a:p>
            <a:pPr marL="457200" indent="-457200"/>
            <a:r>
              <a:rPr lang="ru-RU" sz="2400" dirty="0" smtClean="0"/>
              <a:t>    формулы:</a:t>
            </a:r>
            <a:endParaRPr lang="ru-RU" sz="2400" dirty="0"/>
          </a:p>
        </p:txBody>
      </p:sp>
      <p:grpSp>
        <p:nvGrpSpPr>
          <p:cNvPr id="63" name="Группа 62"/>
          <p:cNvGrpSpPr/>
          <p:nvPr/>
        </p:nvGrpSpPr>
        <p:grpSpPr>
          <a:xfrm>
            <a:off x="5815650" y="804844"/>
            <a:ext cx="2202512" cy="3318034"/>
            <a:chOff x="5815650" y="804844"/>
            <a:chExt cx="2202512" cy="3318034"/>
          </a:xfrm>
        </p:grpSpPr>
        <p:grpSp>
          <p:nvGrpSpPr>
            <p:cNvPr id="2" name="Группа 55"/>
            <p:cNvGrpSpPr/>
            <p:nvPr/>
          </p:nvGrpSpPr>
          <p:grpSpPr>
            <a:xfrm>
              <a:off x="5815650" y="804844"/>
              <a:ext cx="2202512" cy="3299791"/>
              <a:chOff x="5796500" y="1065475"/>
              <a:chExt cx="2202512" cy="3299791"/>
            </a:xfrm>
          </p:grpSpPr>
          <p:sp>
            <p:nvSpPr>
              <p:cNvPr id="43" name="Полилиния 42"/>
              <p:cNvSpPr/>
              <p:nvPr/>
            </p:nvSpPr>
            <p:spPr>
              <a:xfrm>
                <a:off x="5796500" y="1082094"/>
                <a:ext cx="1100146" cy="3278197"/>
              </a:xfrm>
              <a:custGeom>
                <a:avLst/>
                <a:gdLst>
                  <a:gd name="connsiteX0" fmla="*/ 0 w 1097280"/>
                  <a:gd name="connsiteY0" fmla="*/ 0 h 3291840"/>
                  <a:gd name="connsiteX1" fmla="*/ 381662 w 1097280"/>
                  <a:gd name="connsiteY1" fmla="*/ 1836751 h 3291840"/>
                  <a:gd name="connsiteX2" fmla="*/ 747422 w 1097280"/>
                  <a:gd name="connsiteY2" fmla="*/ 2926080 h 3291840"/>
                  <a:gd name="connsiteX3" fmla="*/ 1097280 w 1097280"/>
                  <a:gd name="connsiteY3" fmla="*/ 3291840 h 329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7280" h="3291840">
                    <a:moveTo>
                      <a:pt x="0" y="0"/>
                    </a:moveTo>
                    <a:cubicBezTo>
                      <a:pt x="128546" y="674535"/>
                      <a:pt x="257092" y="1349071"/>
                      <a:pt x="381662" y="1836751"/>
                    </a:cubicBezTo>
                    <a:cubicBezTo>
                      <a:pt x="506232" y="2324431"/>
                      <a:pt x="628152" y="2683565"/>
                      <a:pt x="747422" y="2926080"/>
                    </a:cubicBezTo>
                    <a:cubicBezTo>
                      <a:pt x="866692" y="3168595"/>
                      <a:pt x="981986" y="3230217"/>
                      <a:pt x="1097280" y="3291840"/>
                    </a:cubicBezTo>
                  </a:path>
                </a:pathLst>
              </a:custGeom>
              <a:ln w="254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Полилиния 54"/>
              <p:cNvSpPr/>
              <p:nvPr/>
            </p:nvSpPr>
            <p:spPr>
              <a:xfrm>
                <a:off x="6901732" y="1065475"/>
                <a:ext cx="1097280" cy="3299791"/>
              </a:xfrm>
              <a:custGeom>
                <a:avLst/>
                <a:gdLst>
                  <a:gd name="connsiteX0" fmla="*/ 1097280 w 1097280"/>
                  <a:gd name="connsiteY0" fmla="*/ 0 h 3299791"/>
                  <a:gd name="connsiteX1" fmla="*/ 739471 w 1097280"/>
                  <a:gd name="connsiteY1" fmla="*/ 1836751 h 3299791"/>
                  <a:gd name="connsiteX2" fmla="*/ 373711 w 1097280"/>
                  <a:gd name="connsiteY2" fmla="*/ 2934031 h 3299791"/>
                  <a:gd name="connsiteX3" fmla="*/ 0 w 1097280"/>
                  <a:gd name="connsiteY3" fmla="*/ 3299791 h 32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7280" h="3299791">
                    <a:moveTo>
                      <a:pt x="1097280" y="0"/>
                    </a:moveTo>
                    <a:cubicBezTo>
                      <a:pt x="978673" y="673873"/>
                      <a:pt x="860066" y="1347746"/>
                      <a:pt x="739471" y="1836751"/>
                    </a:cubicBezTo>
                    <a:cubicBezTo>
                      <a:pt x="618876" y="2325756"/>
                      <a:pt x="496956" y="2690191"/>
                      <a:pt x="373711" y="2934031"/>
                    </a:cubicBezTo>
                    <a:cubicBezTo>
                      <a:pt x="250466" y="3177871"/>
                      <a:pt x="125233" y="3238831"/>
                      <a:pt x="0" y="3299791"/>
                    </a:cubicBezTo>
                  </a:path>
                </a:pathLst>
              </a:custGeom>
              <a:ln w="254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Овал 26"/>
            <p:cNvSpPr/>
            <p:nvPr/>
          </p:nvSpPr>
          <p:spPr>
            <a:xfrm flipH="1">
              <a:off x="6892166" y="4071942"/>
              <a:ext cx="45719" cy="509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3" name="Object 1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26136" y="3768725"/>
            <a:ext cx="360362" cy="260350"/>
          </a:xfrm>
          <a:prstGeom prst="rect">
            <a:avLst/>
          </a:prstGeom>
          <a:noFill/>
        </p:spPr>
      </p:pic>
      <p:pic>
        <p:nvPicPr>
          <p:cNvPr id="34" name="Object 1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645479" y="3708554"/>
            <a:ext cx="200025" cy="260350"/>
          </a:xfrm>
          <a:prstGeom prst="rect">
            <a:avLst/>
          </a:prstGeom>
          <a:noFill/>
        </p:spPr>
      </p:pic>
      <p:sp>
        <p:nvSpPr>
          <p:cNvPr id="36" name="Управляющая кнопка: сведения 35">
            <a:hlinkClick r:id="rId15" action="ppaction://hlinksldjump" highlightClick="1"/>
          </p:cNvPr>
          <p:cNvSpPr/>
          <p:nvPr/>
        </p:nvSpPr>
        <p:spPr>
          <a:xfrm>
            <a:off x="357158" y="4786322"/>
            <a:ext cx="542350" cy="54235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>
            <a:off x="7144562" y="3250826"/>
            <a:ext cx="1000132" cy="1588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0800000">
            <a:off x="6235284" y="2624160"/>
            <a:ext cx="695758" cy="7147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0800000" flipV="1">
            <a:off x="6911458" y="2631123"/>
            <a:ext cx="714380" cy="1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7581579" y="2571744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Object 11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930337" y="2379987"/>
            <a:ext cx="179387" cy="279400"/>
          </a:xfrm>
          <a:prstGeom prst="rect">
            <a:avLst/>
          </a:prstGeom>
          <a:noFill/>
        </p:spPr>
      </p:pic>
      <p:cxnSp>
        <p:nvCxnSpPr>
          <p:cNvPr id="52" name="Прямая соединительная линия 51"/>
          <p:cNvCxnSpPr/>
          <p:nvPr/>
        </p:nvCxnSpPr>
        <p:spPr>
          <a:xfrm rot="16200000" flipV="1">
            <a:off x="5036347" y="2393149"/>
            <a:ext cx="3500462" cy="228601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6106702" y="2571744"/>
            <a:ext cx="128582" cy="12858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" name="Object 11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621053" y="4564466"/>
            <a:ext cx="981075" cy="320675"/>
          </a:xfrm>
          <a:prstGeom prst="rect">
            <a:avLst/>
          </a:prstGeom>
          <a:noFill/>
        </p:spPr>
      </p:pic>
      <p:sp>
        <p:nvSpPr>
          <p:cNvPr id="41" name="Овал 40"/>
          <p:cNvSpPr/>
          <p:nvPr/>
        </p:nvSpPr>
        <p:spPr>
          <a:xfrm>
            <a:off x="7786710" y="0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7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8" grpId="0"/>
      <p:bldP spid="29" grpId="0"/>
      <p:bldP spid="36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533" y="290335"/>
            <a:ext cx="8365067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pPr algn="just">
              <a:lnSpc>
                <a:spcPct val="150000"/>
              </a:lnSpc>
            </a:pP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определите, при каких значениях т прямая у = т </a:t>
            </a:r>
          </a:p>
          <a:p>
            <a:pPr algn="just"/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графиком ровно две общие точки. </a:t>
            </a:r>
            <a:endParaRPr lang="ru-RU" sz="2800" i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12393593"/>
              </p:ext>
            </p:extLst>
          </p:nvPr>
        </p:nvGraphicFramePr>
        <p:xfrm>
          <a:off x="4986338" y="0"/>
          <a:ext cx="4157662" cy="1154113"/>
        </p:xfrm>
        <a:graphic>
          <a:graphicData uri="http://schemas.openxmlformats.org/presentationml/2006/ole">
            <p:oleObj spid="_x0000_s66562" name="Формула" r:id="rId3" imgW="1714500" imgH="482600" progId="Equation.3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2913" y="1924639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graphicFrame>
        <p:nvGraphicFramePr>
          <p:cNvPr id="191496" name="Object 26"/>
          <p:cNvGraphicFramePr>
            <a:graphicFrameLocks noChangeAspect="1"/>
          </p:cNvGraphicFramePr>
          <p:nvPr/>
        </p:nvGraphicFramePr>
        <p:xfrm>
          <a:off x="414337" y="2457767"/>
          <a:ext cx="4157663" cy="1154113"/>
        </p:xfrm>
        <a:graphic>
          <a:graphicData uri="http://schemas.openxmlformats.org/presentationml/2006/ole">
            <p:oleObj spid="_x0000_s66563" name="Формула" r:id="rId4" imgW="1714500" imgH="482600" progId="Equation.3">
              <p:embed/>
            </p:oleObj>
          </a:graphicData>
        </a:graphic>
      </p:graphicFrame>
      <p:graphicFrame>
        <p:nvGraphicFramePr>
          <p:cNvPr id="191497" name="Object 9"/>
          <p:cNvGraphicFramePr>
            <a:graphicFrameLocks noChangeAspect="1"/>
          </p:cNvGraphicFramePr>
          <p:nvPr/>
        </p:nvGraphicFramePr>
        <p:xfrm>
          <a:off x="435365" y="3655964"/>
          <a:ext cx="2366963" cy="546100"/>
        </p:xfrm>
        <a:graphic>
          <a:graphicData uri="http://schemas.openxmlformats.org/presentationml/2006/ole">
            <p:oleObj spid="_x0000_s66564" name="Формула" r:id="rId5" imgW="977900" imgH="228600" progId="Equation.3">
              <p:embed/>
            </p:oleObj>
          </a:graphicData>
        </a:graphic>
      </p:graphicFrame>
      <p:graphicFrame>
        <p:nvGraphicFramePr>
          <p:cNvPr id="191498" name="Object 10"/>
          <p:cNvGraphicFramePr>
            <a:graphicFrameLocks noChangeAspect="1"/>
          </p:cNvGraphicFramePr>
          <p:nvPr/>
        </p:nvGraphicFramePr>
        <p:xfrm>
          <a:off x="523509" y="4243155"/>
          <a:ext cx="3206750" cy="1566863"/>
        </p:xfrm>
        <a:graphic>
          <a:graphicData uri="http://schemas.openxmlformats.org/presentationml/2006/ole">
            <p:oleObj spid="_x0000_s66565" name="Формула" r:id="rId6" imgW="1320800" imgH="647700" progId="Equation.3">
              <p:embed/>
            </p:oleObj>
          </a:graphicData>
        </a:graphic>
      </p:graphicFrame>
      <p:graphicFrame>
        <p:nvGraphicFramePr>
          <p:cNvPr id="191499" name="Object 11"/>
          <p:cNvGraphicFramePr>
            <a:graphicFrameLocks noChangeAspect="1"/>
          </p:cNvGraphicFramePr>
          <p:nvPr/>
        </p:nvGraphicFramePr>
        <p:xfrm>
          <a:off x="4572000" y="3765550"/>
          <a:ext cx="1198563" cy="515938"/>
        </p:xfrm>
        <a:graphic>
          <a:graphicData uri="http://schemas.openxmlformats.org/presentationml/2006/ole">
            <p:oleObj spid="_x0000_s66566" name="Формула" r:id="rId7" imgW="494870" imgH="215713" progId="Equation.3">
              <p:embed/>
            </p:oleObj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39805130"/>
              </p:ext>
            </p:extLst>
          </p:nvPr>
        </p:nvGraphicFramePr>
        <p:xfrm>
          <a:off x="4572000" y="4351338"/>
          <a:ext cx="241864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2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62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062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ru-RU" sz="2400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400" b="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i="0" dirty="0" smtClean="0">
                          <a:solidFill>
                            <a:schemeClr val="tx1"/>
                          </a:solidFill>
                        </a:rPr>
                        <a:t>-2</a:t>
                      </a:r>
                      <a:endParaRPr lang="ru-RU" sz="2400" b="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 smtClean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ru-RU" sz="24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40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0" dirty="0" smtClean="0">
                          <a:solidFill>
                            <a:schemeClr val="tx1"/>
                          </a:solidFill>
                        </a:rPr>
                        <a:t>-6</a:t>
                      </a:r>
                      <a:endParaRPr lang="ru-RU" sz="240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Овал 9"/>
          <p:cNvSpPr/>
          <p:nvPr/>
        </p:nvSpPr>
        <p:spPr>
          <a:xfrm>
            <a:off x="7429520" y="1428736"/>
            <a:ext cx="1143008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7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87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>
            <a:off x="5067300" y="0"/>
            <a:ext cx="0" cy="68580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Объект 5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68900509"/>
              </p:ext>
            </p:extLst>
          </p:nvPr>
        </p:nvGraphicFramePr>
        <p:xfrm>
          <a:off x="303212" y="681038"/>
          <a:ext cx="3319463" cy="546100"/>
        </p:xfrm>
        <a:graphic>
          <a:graphicData uri="http://schemas.openxmlformats.org/presentationml/2006/ole">
            <p:oleObj spid="_x0000_s67586" name="Формула" r:id="rId3" imgW="1371600" imgH="228600" progId="Equation.3">
              <p:embed/>
            </p:oleObj>
          </a:graphicData>
        </a:graphic>
      </p:graphicFrame>
      <p:sp>
        <p:nvSpPr>
          <p:cNvPr id="2" name="Полилиния 1"/>
          <p:cNvSpPr/>
          <p:nvPr/>
        </p:nvSpPr>
        <p:spPr>
          <a:xfrm>
            <a:off x="3948606" y="-913482"/>
            <a:ext cx="3212589" cy="5210951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4137" b="-400"/>
          <a:stretch/>
        </p:blipFill>
        <p:spPr>
          <a:xfrm flipH="1">
            <a:off x="5062536" y="-911028"/>
            <a:ext cx="2124201" cy="5255986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475" y="5271440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1058" y="166946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59121" y="514362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66534" y="4183324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endParaRPr lang="ru-RU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864507" y="4303679"/>
            <a:ext cx="7414986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183845" y="600877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79035" y="4587971"/>
            <a:ext cx="1394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372419" y="5218784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224722" y="40693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227586" y="358483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227586" y="309409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870629" y="2323119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5520545" y="4252751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 flipV="1">
            <a:off x="870629" y="5032063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6828896" y="1844939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885011" y="5218784"/>
            <a:ext cx="33906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224722" y="453968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46457" y="521850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6870364" y="3335919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endParaRPr lang="ru-RU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flipV="1">
            <a:off x="864507" y="3801557"/>
            <a:ext cx="7414986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Овал 90"/>
          <p:cNvSpPr/>
          <p:nvPr/>
        </p:nvSpPr>
        <p:spPr>
          <a:xfrm>
            <a:off x="6014495" y="3757723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4179779" y="555140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>
            <a:endCxn id="92" idx="4"/>
          </p:cNvCxnSpPr>
          <p:nvPr/>
        </p:nvCxnSpPr>
        <p:spPr>
          <a:xfrm flipV="1">
            <a:off x="4100513" y="3824384"/>
            <a:ext cx="969693" cy="2790730"/>
          </a:xfrm>
          <a:prstGeom prst="line">
            <a:avLst/>
          </a:prstGeom>
          <a:ln w="3175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3540" name="Object 4"/>
          <p:cNvGraphicFramePr>
            <a:graphicFrameLocks noChangeAspect="1"/>
          </p:cNvGraphicFramePr>
          <p:nvPr/>
        </p:nvGraphicFramePr>
        <p:xfrm>
          <a:off x="280987" y="1293813"/>
          <a:ext cx="2151063" cy="515938"/>
        </p:xfrm>
        <a:graphic>
          <a:graphicData uri="http://schemas.openxmlformats.org/presentationml/2006/ole">
            <p:oleObj spid="_x0000_s67587" name="Формула" r:id="rId5" imgW="888614" imgH="215806" progId="Equation.3">
              <p:embed/>
            </p:oleObj>
          </a:graphicData>
        </a:graphic>
      </p:graphicFrame>
      <p:sp>
        <p:nvSpPr>
          <p:cNvPr id="73" name="Овал 72"/>
          <p:cNvSpPr/>
          <p:nvPr/>
        </p:nvSpPr>
        <p:spPr>
          <a:xfrm>
            <a:off x="4850944" y="4268135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5029726" y="3740501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840564" y="6334780"/>
            <a:ext cx="346287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2; 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872943" y="3617455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cxnSp>
        <p:nvCxnSpPr>
          <p:cNvPr id="96" name="Прямая соединительная линия 95"/>
          <p:cNvCxnSpPr/>
          <p:nvPr/>
        </p:nvCxnSpPr>
        <p:spPr>
          <a:xfrm flipV="1">
            <a:off x="870629" y="4057588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6503275" y="2276134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941922" y="401058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172674" y="401012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869664" y="401509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4612458" y="4990998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225897" y="25858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234688" y="209591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4230966" y="160404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224722" y="11116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236828" y="61409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98508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4" grpId="0"/>
      <p:bldP spid="48" grpId="0"/>
      <p:bldP spid="48" grpId="1"/>
      <p:bldP spid="65" grpId="0" animBg="1"/>
      <p:bldP spid="82" grpId="0"/>
      <p:bldP spid="82" grpId="1"/>
      <p:bldP spid="85" grpId="0"/>
      <p:bldP spid="91" grpId="0" animBg="1"/>
      <p:bldP spid="73" grpId="0" animBg="1"/>
      <p:bldP spid="92" grpId="0" animBg="1"/>
      <p:bldP spid="58" grpId="0" animBg="1"/>
      <p:bldP spid="95" grpId="0"/>
      <p:bldP spid="95" grpId="1"/>
      <p:bldP spid="43" grpId="0" animBg="1"/>
      <p:bldP spid="43" grpId="1" animBg="1"/>
      <p:bldP spid="45" grpId="0" animBg="1"/>
      <p:bldP spid="45" grpId="1" animBg="1"/>
      <p:bldP spid="46" grpId="0" animBg="1"/>
      <p:bldP spid="46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4733" y="200470"/>
            <a:ext cx="8754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9.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Найдите все значения 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при каждом из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которых прямая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kx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графиком функции 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y = x</a:t>
            </a:r>
            <a:r>
              <a:rPr lang="en-US" sz="2400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ровно одну общую точку. Постройте этот график и все такие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прямые.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4733" y="1413413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graphicFrame>
        <p:nvGraphicFramePr>
          <p:cNvPr id="1914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62935943"/>
              </p:ext>
            </p:extLst>
          </p:nvPr>
        </p:nvGraphicFramePr>
        <p:xfrm>
          <a:off x="375710" y="3331970"/>
          <a:ext cx="1689100" cy="485775"/>
        </p:xfrm>
        <a:graphic>
          <a:graphicData uri="http://schemas.openxmlformats.org/presentationml/2006/ole">
            <p:oleObj spid="_x0000_s68610" name="Уравнение" r:id="rId3" imgW="698400" imgH="203040" progId="Equation.3">
              <p:embed/>
            </p:oleObj>
          </a:graphicData>
        </a:graphic>
      </p:graphicFrame>
      <p:graphicFrame>
        <p:nvGraphicFramePr>
          <p:cNvPr id="1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97303347"/>
              </p:ext>
            </p:extLst>
          </p:nvPr>
        </p:nvGraphicFramePr>
        <p:xfrm>
          <a:off x="336521" y="3869998"/>
          <a:ext cx="2179637" cy="485775"/>
        </p:xfrm>
        <a:graphic>
          <a:graphicData uri="http://schemas.openxmlformats.org/presentationml/2006/ole">
            <p:oleObj spid="_x0000_s68611" name="Уравнение" r:id="rId4" imgW="901440" imgH="203040" progId="Equation.3">
              <p:embed/>
            </p:oleObj>
          </a:graphicData>
        </a:graphic>
      </p:graphicFrame>
      <p:graphicFrame>
        <p:nvGraphicFramePr>
          <p:cNvPr id="1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385610011"/>
              </p:ext>
            </p:extLst>
          </p:nvPr>
        </p:nvGraphicFramePr>
        <p:xfrm>
          <a:off x="375710" y="4368835"/>
          <a:ext cx="1781175" cy="485775"/>
        </p:xfrm>
        <a:graphic>
          <a:graphicData uri="http://schemas.openxmlformats.org/presentationml/2006/ole">
            <p:oleObj spid="_x0000_s68612" name="Уравнение" r:id="rId5" imgW="736560" imgH="203040" progId="Equation.3">
              <p:embed/>
            </p:oleObj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47264298"/>
              </p:ext>
            </p:extLst>
          </p:nvPr>
        </p:nvGraphicFramePr>
        <p:xfrm>
          <a:off x="232018" y="5155055"/>
          <a:ext cx="8043863" cy="546100"/>
        </p:xfrm>
        <a:graphic>
          <a:graphicData uri="http://schemas.openxmlformats.org/presentationml/2006/ole">
            <p:oleObj spid="_x0000_s68613" name="Уравнение" r:id="rId6" imgW="3327120" imgH="228600" progId="Equation.3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1835" y="2020547"/>
            <a:ext cx="8429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Times New Roman" panose="02020603050405020304" pitchFamily="18" charset="0"/>
              </a:rPr>
              <a:t>Прямая </a:t>
            </a:r>
            <a:r>
              <a:rPr lang="en-US" sz="2400" i="1" dirty="0" smtClean="0">
                <a:latin typeface="Times New Roman" panose="02020603050405020304" pitchFamily="18" charset="0"/>
              </a:rPr>
              <a:t>y=</a:t>
            </a:r>
            <a:r>
              <a:rPr lang="en-US" sz="2400" i="1" dirty="0" err="1" smtClean="0">
                <a:latin typeface="Times New Roman" panose="02020603050405020304" pitchFamily="18" charset="0"/>
              </a:rPr>
              <a:t>kx</a:t>
            </a:r>
            <a:r>
              <a:rPr lang="ru-RU" sz="2400" i="1" dirty="0" smtClean="0">
                <a:latin typeface="Times New Roman" panose="02020603050405020304" pitchFamily="18" charset="0"/>
              </a:rPr>
              <a:t> имеет с графиком функции                  ровно одну общую точку, если уравнение                          имеет один корень. Такое возможно, когда дискриминант равен 0.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78286" y="2037806"/>
            <a:ext cx="1619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y = x</a:t>
            </a:r>
            <a:r>
              <a:rPr lang="en-US" sz="2400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endParaRPr lang="ru-RU" sz="2400" dirty="0"/>
          </a:p>
        </p:txBody>
      </p:sp>
      <p:graphicFrame>
        <p:nvGraphicFramePr>
          <p:cNvPr id="194607" name="Object 47"/>
          <p:cNvGraphicFramePr>
            <a:graphicFrameLocks noChangeAspect="1"/>
          </p:cNvGraphicFramePr>
          <p:nvPr/>
        </p:nvGraphicFramePr>
        <p:xfrm>
          <a:off x="4781005" y="2397396"/>
          <a:ext cx="2090057" cy="482600"/>
        </p:xfrm>
        <a:graphic>
          <a:graphicData uri="http://schemas.openxmlformats.org/presentationml/2006/ole">
            <p:oleObj spid="_x0000_s68614" name="Формула" r:id="rId7" imgW="698400" imgH="20304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019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Объект 5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21862203"/>
              </p:ext>
            </p:extLst>
          </p:nvPr>
        </p:nvGraphicFramePr>
        <p:xfrm>
          <a:off x="367840" y="674265"/>
          <a:ext cx="1566863" cy="546100"/>
        </p:xfrm>
        <a:graphic>
          <a:graphicData uri="http://schemas.openxmlformats.org/presentationml/2006/ole">
            <p:oleObj spid="_x0000_s69634" name="Уравнение" r:id="rId3" imgW="647640" imgH="228600" progId="Equation.3">
              <p:embed/>
            </p:oleObj>
          </a:graphicData>
        </a:graphic>
      </p:graphicFrame>
      <p:sp>
        <p:nvSpPr>
          <p:cNvPr id="2" name="Полилиния 1"/>
          <p:cNvSpPr/>
          <p:nvPr/>
        </p:nvSpPr>
        <p:spPr>
          <a:xfrm>
            <a:off x="2947988" y="-1910576"/>
            <a:ext cx="3231355" cy="5210951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475" y="5271440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1058" y="166946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59121" y="514362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183845" y="600877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372419" y="5218784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224722" y="40693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227586" y="358483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227586" y="309409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885011" y="5218784"/>
            <a:ext cx="33906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224722" y="453968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46457" y="521850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4179779" y="555140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4232307" y="-1"/>
            <a:ext cx="1676647" cy="6596391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35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15894578"/>
              </p:ext>
            </p:extLst>
          </p:nvPr>
        </p:nvGraphicFramePr>
        <p:xfrm>
          <a:off x="364597" y="1184268"/>
          <a:ext cx="1168400" cy="515937"/>
        </p:xfrm>
        <a:graphic>
          <a:graphicData uri="http://schemas.openxmlformats.org/presentationml/2006/ole">
            <p:oleObj spid="_x0000_s69635" name="Уравнение" r:id="rId4" imgW="482400" imgH="215640" progId="Equation.3">
              <p:embed/>
            </p:oleObj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225897" y="25858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234688" y="209591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4230966" y="160404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224722" y="11116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236828" y="61409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endParaRPr lang="ru-RU" sz="2400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H="1" flipV="1">
            <a:off x="3253427" y="0"/>
            <a:ext cx="1657241" cy="6595534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40121270"/>
              </p:ext>
            </p:extLst>
          </p:nvPr>
        </p:nvGraphicFramePr>
        <p:xfrm>
          <a:off x="364597" y="1675548"/>
          <a:ext cx="1414462" cy="515938"/>
        </p:xfrm>
        <a:graphic>
          <a:graphicData uri="http://schemas.openxmlformats.org/presentationml/2006/ole">
            <p:oleObj spid="_x0000_s69636" name="Уравнение" r:id="rId5" imgW="583920" imgH="215640" progId="Equation.3">
              <p:embed/>
            </p:oleObj>
          </a:graphicData>
        </a:graphic>
      </p:graphicFrame>
      <p:sp>
        <p:nvSpPr>
          <p:cNvPr id="58" name="Прямоугольник 57"/>
          <p:cNvSpPr/>
          <p:nvPr/>
        </p:nvSpPr>
        <p:spPr>
          <a:xfrm>
            <a:off x="2816520" y="6334780"/>
            <a:ext cx="351096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‒ 4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946199">
            <a:off x="4678745" y="2943476"/>
            <a:ext cx="1192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 rot="4553062">
            <a:off x="3126442" y="2990295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endParaRPr lang="ru-RU" sz="2800" dirty="0"/>
          </a:p>
        </p:txBody>
      </p:sp>
      <p:sp>
        <p:nvSpPr>
          <p:cNvPr id="63" name="Овал 62"/>
          <p:cNvSpPr/>
          <p:nvPr/>
        </p:nvSpPr>
        <p:spPr>
          <a:xfrm>
            <a:off x="5521249" y="1285016"/>
            <a:ext cx="80959" cy="8388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540663" y="1282707"/>
            <a:ext cx="80959" cy="8388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602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4" grpId="0"/>
      <p:bldP spid="15" grpId="0"/>
      <p:bldP spid="63" grpId="0" animBg="1"/>
      <p:bldP spid="6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4733" y="200470"/>
            <a:ext cx="8754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Найдите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постройте график функции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sz="2400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p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известно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что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прямая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этим графиком ровно одну общую точку.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4733" y="1413413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graphicFrame>
        <p:nvGraphicFramePr>
          <p:cNvPr id="1914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13900947"/>
              </p:ext>
            </p:extLst>
          </p:nvPr>
        </p:nvGraphicFramePr>
        <p:xfrm>
          <a:off x="558590" y="3149091"/>
          <a:ext cx="1782763" cy="546100"/>
        </p:xfrm>
        <a:graphic>
          <a:graphicData uri="http://schemas.openxmlformats.org/presentationml/2006/ole">
            <p:oleObj spid="_x0000_s70658" name="Уравнение" r:id="rId3" imgW="736560" imgH="228600" progId="Equation.3">
              <p:embed/>
            </p:oleObj>
          </a:graphicData>
        </a:graphic>
      </p:graphicFrame>
      <p:graphicFrame>
        <p:nvGraphicFramePr>
          <p:cNvPr id="1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65008278"/>
              </p:ext>
            </p:extLst>
          </p:nvPr>
        </p:nvGraphicFramePr>
        <p:xfrm>
          <a:off x="401836" y="3699385"/>
          <a:ext cx="2273300" cy="547688"/>
        </p:xfrm>
        <a:graphic>
          <a:graphicData uri="http://schemas.openxmlformats.org/presentationml/2006/ole">
            <p:oleObj spid="_x0000_s70659" name="Уравнение" r:id="rId4" imgW="939600" imgH="228600" progId="Equation.3">
              <p:embed/>
            </p:oleObj>
          </a:graphicData>
        </a:graphic>
      </p:graphicFrame>
      <p:graphicFrame>
        <p:nvGraphicFramePr>
          <p:cNvPr id="1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6255640"/>
              </p:ext>
            </p:extLst>
          </p:nvPr>
        </p:nvGraphicFramePr>
        <p:xfrm>
          <a:off x="558590" y="4383986"/>
          <a:ext cx="1871663" cy="485775"/>
        </p:xfrm>
        <a:graphic>
          <a:graphicData uri="http://schemas.openxmlformats.org/presentationml/2006/ole">
            <p:oleObj spid="_x0000_s70660" name="Уравнение" r:id="rId5" imgW="774360" imgH="203040" progId="Equation.3">
              <p:embed/>
            </p:oleObj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60215060"/>
              </p:ext>
            </p:extLst>
          </p:nvPr>
        </p:nvGraphicFramePr>
        <p:xfrm>
          <a:off x="349585" y="5346306"/>
          <a:ext cx="7953375" cy="484187"/>
        </p:xfrm>
        <a:graphic>
          <a:graphicData uri="http://schemas.openxmlformats.org/presentationml/2006/ole">
            <p:oleObj spid="_x0000_s70661" name="Уравнение" r:id="rId6" imgW="3288960" imgH="203040" progId="Equation.3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75710" y="1929107"/>
            <a:ext cx="8429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Times New Roman" panose="02020603050405020304" pitchFamily="18" charset="0"/>
              </a:rPr>
              <a:t>Прямая </a:t>
            </a:r>
            <a:r>
              <a:rPr lang="en-US" sz="2400" i="1" dirty="0" smtClean="0">
                <a:latin typeface="Times New Roman" panose="02020603050405020304" pitchFamily="18" charset="0"/>
              </a:rPr>
              <a:t>y=6x</a:t>
            </a:r>
            <a:r>
              <a:rPr lang="ru-RU" sz="2400" i="1" dirty="0" smtClean="0">
                <a:latin typeface="Times New Roman" panose="02020603050405020304" pitchFamily="18" charset="0"/>
              </a:rPr>
              <a:t> имеет с графиком функции 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y = x</a:t>
            </a:r>
            <a:r>
              <a:rPr lang="en-US" sz="2400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p</a:t>
            </a:r>
            <a:r>
              <a:rPr lang="ru-RU" sz="2400" i="1" dirty="0" smtClean="0">
                <a:latin typeface="Times New Roman" panose="02020603050405020304" pitchFamily="18" charset="0"/>
              </a:rPr>
              <a:t>  ровно одну общую точку, если уравнение                        имеет один корень. Такое возможно, когда дискриминант равен 0.</a:t>
            </a:r>
            <a:endParaRPr lang="ru-RU" sz="2400" dirty="0"/>
          </a:p>
        </p:txBody>
      </p:sp>
      <p:graphicFrame>
        <p:nvGraphicFramePr>
          <p:cNvPr id="198688" name="Object 32"/>
          <p:cNvGraphicFramePr>
            <a:graphicFrameLocks noChangeAspect="1"/>
          </p:cNvGraphicFramePr>
          <p:nvPr/>
        </p:nvGraphicFramePr>
        <p:xfrm>
          <a:off x="4389120" y="2279831"/>
          <a:ext cx="1619793" cy="546100"/>
        </p:xfrm>
        <a:graphic>
          <a:graphicData uri="http://schemas.openxmlformats.org/presentationml/2006/ole">
            <p:oleObj spid="_x0000_s70662" name="Уравнение" r:id="rId7" imgW="736560" imgH="22860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0796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Объект 5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08437997"/>
              </p:ext>
            </p:extLst>
          </p:nvPr>
        </p:nvGraphicFramePr>
        <p:xfrm>
          <a:off x="381347" y="920223"/>
          <a:ext cx="1536700" cy="546100"/>
        </p:xfrm>
        <a:graphic>
          <a:graphicData uri="http://schemas.openxmlformats.org/presentationml/2006/ole">
            <p:oleObj spid="_x0000_s71682" name="Уравнение" r:id="rId3" imgW="634680" imgH="228600" progId="Equation.3">
              <p:embed/>
            </p:oleObj>
          </a:graphicData>
        </a:graphic>
      </p:graphicFrame>
      <p:sp>
        <p:nvSpPr>
          <p:cNvPr id="2" name="Полилиния 1"/>
          <p:cNvSpPr/>
          <p:nvPr/>
        </p:nvSpPr>
        <p:spPr>
          <a:xfrm>
            <a:off x="3581142" y="-618437"/>
            <a:ext cx="1959721" cy="3923848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572000" y="8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475" y="5516975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1058" y="412481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59121" y="538915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92150" y="-13156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183845" y="6254313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372419" y="5464319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224722" y="43148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227586" y="383037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227586" y="333963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24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714876" y="5500702"/>
            <a:ext cx="33906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224722" y="47852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46457" y="54640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4179779" y="5796941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4344754" y="-37903"/>
            <a:ext cx="1157876" cy="6878973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35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30324577"/>
              </p:ext>
            </p:extLst>
          </p:nvPr>
        </p:nvGraphicFramePr>
        <p:xfrm>
          <a:off x="381347" y="1466323"/>
          <a:ext cx="1076325" cy="485775"/>
        </p:xfrm>
        <a:graphic>
          <a:graphicData uri="http://schemas.openxmlformats.org/presentationml/2006/ole">
            <p:oleObj spid="_x0000_s71683" name="Уравнение" r:id="rId4" imgW="444240" imgH="203040" progId="Equation.3">
              <p:embed/>
            </p:oleObj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142809" y="280565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132867" y="234196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4142809" y="18416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140425" y="132406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140425" y="8496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</a:t>
            </a:r>
            <a:endParaRPr lang="ru-RU" sz="2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395203" y="6333313"/>
            <a:ext cx="23535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803342">
            <a:off x="4488820" y="3208106"/>
            <a:ext cx="1192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US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endParaRPr lang="ru-RU" sz="2800" dirty="0"/>
          </a:p>
        </p:txBody>
      </p:sp>
      <p:sp>
        <p:nvSpPr>
          <p:cNvPr id="63" name="Овал 62"/>
          <p:cNvSpPr/>
          <p:nvPr/>
        </p:nvSpPr>
        <p:spPr>
          <a:xfrm>
            <a:off x="5260865" y="1038578"/>
            <a:ext cx="80959" cy="8388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152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8" grpId="0" animBg="1"/>
      <p:bldP spid="6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Object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463" y="857250"/>
            <a:ext cx="5319712" cy="2928938"/>
          </a:xfrm>
          <a:prstGeom prst="rect">
            <a:avLst/>
          </a:prstGeom>
          <a:noFill/>
        </p:spPr>
      </p:pic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571604" y="4286256"/>
          <a:ext cx="5873791" cy="855833"/>
        </p:xfrm>
        <a:graphic>
          <a:graphicData uri="http://schemas.openxmlformats.org/presentationml/2006/ole">
            <p:oleObj spid="_x0000_s29699" name="Формула" r:id="rId4" imgW="1854000" imgH="228600" progId="Equation.3">
              <p:embed/>
            </p:oleObj>
          </a:graphicData>
        </a:graphic>
      </p:graphicFrame>
      <p:sp>
        <p:nvSpPr>
          <p:cNvPr id="5" name="Управляющая кнопка: возврат 4">
            <a:hlinkClick r:id="rId5" action="ppaction://hlinksldjump" highlightClick="1"/>
          </p:cNvPr>
          <p:cNvSpPr/>
          <p:nvPr/>
        </p:nvSpPr>
        <p:spPr>
          <a:xfrm>
            <a:off x="285720" y="6000768"/>
            <a:ext cx="756664" cy="68522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Object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6700" y="785813"/>
            <a:ext cx="5961063" cy="3387725"/>
          </a:xfrm>
          <a:prstGeom prst="rect">
            <a:avLst/>
          </a:prstGeom>
          <a:noFill/>
        </p:spPr>
      </p:pic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214282" y="5857892"/>
            <a:ext cx="756664" cy="7566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0"/>
            <a:ext cx="7543800" cy="114300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Линейная </a:t>
            </a: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функция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24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00034" y="1643050"/>
            <a:ext cx="3657600" cy="65836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</a:t>
            </a:r>
            <a:r>
              <a:rPr lang="en-US" sz="2400" dirty="0" smtClean="0"/>
              <a:t> &gt; 0, </a:t>
            </a:r>
            <a:r>
              <a:rPr lang="en-US" sz="2400" dirty="0" smtClean="0">
                <a:solidFill>
                  <a:srgbClr val="FF0000"/>
                </a:solidFill>
              </a:rPr>
              <a:t>B</a:t>
            </a:r>
            <a:r>
              <a:rPr lang="en-US" sz="2400" dirty="0" smtClean="0"/>
              <a:t> &gt; 0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7403" y="2438400"/>
            <a:ext cx="3831831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14876" y="1643050"/>
            <a:ext cx="4041775" cy="63976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К</a:t>
            </a:r>
            <a:r>
              <a:rPr lang="en-US" sz="2400" dirty="0"/>
              <a:t> &gt; 0, </a:t>
            </a:r>
            <a:r>
              <a:rPr lang="en-US" sz="2400" dirty="0" smtClean="0">
                <a:solidFill>
                  <a:srgbClr val="FF0000"/>
                </a:solidFill>
              </a:rPr>
              <a:t>B</a:t>
            </a:r>
            <a:r>
              <a:rPr lang="en-US" sz="2400" dirty="0" smtClean="0"/>
              <a:t> &lt; 0</a:t>
            </a:r>
            <a:endParaRPr lang="ru-RU" sz="24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04766" y="2438400"/>
            <a:ext cx="3831831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5E4CB-CD20-4EF2-BA4A-11BFC3EEC6C2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1115616" y="2636912"/>
            <a:ext cx="2232248" cy="2808312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796136" y="3068960"/>
            <a:ext cx="2160240" cy="3024336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 flipH="1" flipV="1">
            <a:off x="2347901" y="3717032"/>
            <a:ext cx="158578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 flipV="1">
            <a:off x="6633780" y="4741615"/>
            <a:ext cx="158578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4643438" y="500042"/>
          <a:ext cx="2455862" cy="785812"/>
        </p:xfrm>
        <a:graphic>
          <a:graphicData uri="http://schemas.openxmlformats.org/presentationml/2006/ole">
            <p:oleObj spid="_x0000_s80897" name="Формула" r:id="rId4" imgW="634680" imgH="20304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74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Линейная </a:t>
            </a:r>
            <a:r>
              <a:rPr lang="ru-RU" b="1" dirty="0" smtClean="0"/>
              <a:t>функция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</a:t>
            </a:r>
            <a:r>
              <a:rPr lang="en-US" sz="2400" dirty="0" smtClean="0"/>
              <a:t> &lt; 0, </a:t>
            </a:r>
            <a:r>
              <a:rPr lang="en-US" sz="2400" dirty="0" smtClean="0">
                <a:solidFill>
                  <a:srgbClr val="FF0000"/>
                </a:solidFill>
              </a:rPr>
              <a:t>B</a:t>
            </a:r>
            <a:r>
              <a:rPr lang="en-US" sz="2400" dirty="0" smtClean="0"/>
              <a:t> &gt; 0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9764" y="2492896"/>
            <a:ext cx="3576273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92181" y="1772816"/>
            <a:ext cx="4041775" cy="63976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К</a:t>
            </a:r>
            <a:r>
              <a:rPr lang="en-US" sz="2400" dirty="0"/>
              <a:t> </a:t>
            </a:r>
            <a:r>
              <a:rPr lang="en-US" sz="2400" dirty="0" smtClean="0"/>
              <a:t>&lt; </a:t>
            </a:r>
            <a:r>
              <a:rPr lang="en-US" sz="2400" dirty="0"/>
              <a:t>0,</a:t>
            </a:r>
            <a:r>
              <a:rPr lang="en-US" sz="2400" dirty="0">
                <a:solidFill>
                  <a:srgbClr val="FF0000"/>
                </a:solidFill>
              </a:rPr>
              <a:t> B </a:t>
            </a:r>
            <a:r>
              <a:rPr lang="en-US" sz="2400" dirty="0" smtClean="0"/>
              <a:t>&lt; 0</a:t>
            </a:r>
            <a:endParaRPr lang="ru-RU" sz="24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04766" y="2438400"/>
            <a:ext cx="3831831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5E4CB-CD20-4EF2-BA4A-11BFC3EEC6C2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1259632" y="2622389"/>
            <a:ext cx="2304256" cy="2263242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5868144" y="3068960"/>
            <a:ext cx="1440160" cy="3024336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 flipH="1" flipV="1">
            <a:off x="2248313" y="3645024"/>
            <a:ext cx="158578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 flipV="1">
            <a:off x="6685704" y="4885631"/>
            <a:ext cx="158578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786314" y="785794"/>
          <a:ext cx="2455862" cy="785812"/>
        </p:xfrm>
        <a:graphic>
          <a:graphicData uri="http://schemas.openxmlformats.org/presentationml/2006/ole">
            <p:oleObj spid="_x0000_s79873" name="Формула" r:id="rId4" imgW="634680" imgH="20304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3019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60672" cy="103942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3A299">
                    <a:lumMod val="75000"/>
                  </a:srgbClr>
                </a:solidFill>
              </a:rPr>
              <a:t>Прямая пропорциональность </a:t>
            </a:r>
            <a:br>
              <a:rPr lang="ru-RU" b="1" dirty="0" smtClean="0">
                <a:solidFill>
                  <a:srgbClr val="93A299">
                    <a:lumMod val="75000"/>
                  </a:srgbClr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</a:t>
            </a:r>
            <a:r>
              <a:rPr lang="en-US" dirty="0" smtClean="0"/>
              <a:t> &gt; 0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0084" y="2569844"/>
            <a:ext cx="3566469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</a:t>
            </a:r>
            <a:r>
              <a:rPr lang="en-US" dirty="0" smtClean="0"/>
              <a:t> &lt; 0</a:t>
            </a:r>
            <a:endParaRPr lang="ru-RU" dirty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7447" y="2569844"/>
            <a:ext cx="3566469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25FB-6179-4CE6-A25E-947460B9756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331640" y="3032956"/>
            <a:ext cx="2232248" cy="2808312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5997921" y="2924944"/>
            <a:ext cx="1440160" cy="3024336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7000892" y="357166"/>
          <a:ext cx="1669863" cy="785818"/>
        </p:xfrm>
        <a:graphic>
          <a:graphicData uri="http://schemas.openxmlformats.org/presentationml/2006/ole">
            <p:oleObj spid="_x0000_s78849" name="Формула" r:id="rId4" imgW="431640" imgH="20304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8851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93A299">
                    <a:lumMod val="75000"/>
                  </a:srgbClr>
                </a:solidFill>
              </a:rPr>
              <a:t>Линейная </a:t>
            </a:r>
            <a:r>
              <a:rPr lang="ru-RU" b="1" dirty="0" smtClean="0">
                <a:solidFill>
                  <a:srgbClr val="93A299">
                    <a:lumMod val="75000"/>
                  </a:srgbClr>
                </a:solidFill>
              </a:rPr>
              <a:t>функция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 &gt; 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0084" y="2569844"/>
            <a:ext cx="3566469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 &lt; 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7447" y="2569844"/>
            <a:ext cx="3566469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25FB-6179-4CE6-A25E-947460B9756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15616" y="3861048"/>
            <a:ext cx="2624661" cy="0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436095" y="5229200"/>
            <a:ext cx="2624661" cy="0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5286380" y="714356"/>
          <a:ext cx="1374775" cy="785812"/>
        </p:xfrm>
        <a:graphic>
          <a:graphicData uri="http://schemas.openxmlformats.org/presentationml/2006/ole">
            <p:oleObj spid="_x0000_s77825" name="Формула" r:id="rId5" imgW="355320" imgH="20304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0278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3A299">
                    <a:lumMod val="75000"/>
                  </a:srgbClr>
                </a:solidFill>
              </a:rPr>
              <a:t>Прямая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dirty="0" smtClean="0"/>
              <a:t> &gt; 0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0084" y="2569844"/>
            <a:ext cx="3566469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dirty="0" smtClean="0"/>
              <a:t> &lt; 0</a:t>
            </a:r>
            <a:endParaRPr lang="ru-RU" dirty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7447" y="2569844"/>
            <a:ext cx="3566469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25FB-6179-4CE6-A25E-947460B9756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3059832" y="2924944"/>
            <a:ext cx="0" cy="2808312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012160" y="3068960"/>
            <a:ext cx="0" cy="2736304"/>
          </a:xfrm>
          <a:prstGeom prst="lin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2714612" y="714356"/>
          <a:ext cx="1374775" cy="687387"/>
        </p:xfrm>
        <a:graphic>
          <a:graphicData uri="http://schemas.openxmlformats.org/presentationml/2006/ole">
            <p:oleObj spid="_x0000_s75777" name="Формула" r:id="rId4" imgW="355320" imgH="177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30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928802"/>
            <a:ext cx="3657600" cy="65836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</a:t>
            </a:r>
            <a:r>
              <a:rPr lang="en-US" dirty="0" smtClean="0"/>
              <a:t> &gt; 0</a:t>
            </a:r>
            <a:endParaRPr lang="ru-RU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123493" y="2928934"/>
            <a:ext cx="4265945" cy="275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43400" y="1928802"/>
            <a:ext cx="3657600" cy="65836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</a:t>
            </a:r>
            <a:r>
              <a:rPr lang="en-US" dirty="0" smtClean="0"/>
              <a:t> &lt; 0</a:t>
            </a:r>
            <a:endParaRPr lang="ru-RU" dirty="0"/>
          </a:p>
        </p:txBody>
      </p:sp>
      <p:pic>
        <p:nvPicPr>
          <p:cNvPr id="7173" name="Picture 5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4531485" y="3000373"/>
            <a:ext cx="4155316" cy="268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25FB-6179-4CE6-A25E-947460B9756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8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58" y="357166"/>
            <a:ext cx="8260672" cy="1039427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93A299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Обратная пропорциональность </a:t>
            </a:r>
            <a:b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93A299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7143768" y="0"/>
          <a:ext cx="1357322" cy="1357322"/>
        </p:xfrm>
        <a:graphic>
          <a:graphicData uri="http://schemas.openxmlformats.org/presentationml/2006/ole">
            <p:oleObj spid="_x0000_s74753" name="Формула" r:id="rId4" imgW="393480" imgH="393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441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60672" cy="1039427"/>
          </a:xfrm>
        </p:spPr>
        <p:txBody>
          <a:bodyPr>
            <a:normAutofit/>
          </a:bodyPr>
          <a:lstStyle/>
          <a:p>
            <a:r>
              <a:rPr lang="ru-RU" dirty="0" smtClean="0"/>
              <a:t>Квадратичная функция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en-US" dirty="0" smtClean="0"/>
              <a:t> &gt; 0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600" y="2550961"/>
            <a:ext cx="3571949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571612"/>
            <a:ext cx="4041775" cy="6397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 </a:t>
            </a:r>
            <a:r>
              <a:rPr lang="en-US" dirty="0"/>
              <a:t>&lt;</a:t>
            </a:r>
            <a:r>
              <a:rPr lang="en-US" dirty="0" smtClean="0"/>
              <a:t> 0</a:t>
            </a:r>
            <a:endParaRPr lang="ru-RU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4398" y="2569844"/>
            <a:ext cx="3572566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25FB-6179-4CE6-A25E-947460B9756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43636" y="4429132"/>
            <a:ext cx="1008112" cy="149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922056"/>
            <a:ext cx="1058460" cy="157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500694" y="214290"/>
          <a:ext cx="2071702" cy="981332"/>
        </p:xfrm>
        <a:graphic>
          <a:graphicData uri="http://schemas.openxmlformats.org/presentationml/2006/ole">
            <p:oleObj spid="_x0000_s73729" name="Формула" r:id="rId6" imgW="48240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1654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1757</TotalTime>
  <Words>676</Words>
  <Application>Microsoft Office PowerPoint</Application>
  <PresentationFormat>Экран (4:3)</PresentationFormat>
  <Paragraphs>224</Paragraphs>
  <Slides>28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Эркер</vt:lpstr>
      <vt:lpstr>Формула</vt:lpstr>
      <vt:lpstr>Уравнение</vt:lpstr>
      <vt:lpstr>Microsoft Equation 3.0</vt:lpstr>
      <vt:lpstr>Готовимся к ОГЭ – 2021  Задание 22  Графики функций </vt:lpstr>
      <vt:lpstr>Слайд 2</vt:lpstr>
      <vt:lpstr>Линейная функция </vt:lpstr>
      <vt:lpstr>Линейная функция</vt:lpstr>
      <vt:lpstr>Прямая пропорциональность  </vt:lpstr>
      <vt:lpstr>Линейная функция</vt:lpstr>
      <vt:lpstr>Прямая</vt:lpstr>
      <vt:lpstr>Слайд 8</vt:lpstr>
      <vt:lpstr>Квадратичная функция </vt:lpstr>
      <vt:lpstr>Квадратичная функция</vt:lpstr>
      <vt:lpstr>Квадратичная функция</vt:lpstr>
      <vt:lpstr>Слайд 12</vt:lpstr>
      <vt:lpstr>Памятка (Алгоритм решения задания 22):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Пользователь</cp:lastModifiedBy>
  <cp:revision>177</cp:revision>
  <dcterms:created xsi:type="dcterms:W3CDTF">2017-03-01T19:09:29Z</dcterms:created>
  <dcterms:modified xsi:type="dcterms:W3CDTF">2021-03-02T12:50:41Z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216161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