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9" r:id="rId6"/>
    <p:sldId id="280" r:id="rId7"/>
    <p:sldId id="282" r:id="rId8"/>
    <p:sldId id="272" r:id="rId9"/>
    <p:sldId id="273" r:id="rId10"/>
    <p:sldId id="274" r:id="rId11"/>
    <p:sldId id="275" r:id="rId12"/>
    <p:sldId id="278" r:id="rId13"/>
    <p:sldId id="276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2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7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26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8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8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71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3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8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7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6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995D-D3B2-4569-A3C3-E006E5F9776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3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bcrzn.ru/linking-words-in-english-3-type/" TargetMode="External"/><Relationship Id="rId2" Type="http://schemas.openxmlformats.org/officeDocument/2006/relationships/hyperlink" Target="https://abcrzn.ru/linking-words-in-english-2-type-3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bcrzn.ru/an-unforgettable-trip-ege/" TargetMode="External"/><Relationship Id="rId5" Type="http://schemas.openxmlformats.org/officeDocument/2006/relationships/hyperlink" Target="https://abcrzn.ru/linking-words-and-phrases-in-english-1-type/" TargetMode="External"/><Relationship Id="rId4" Type="http://schemas.openxmlformats.org/officeDocument/2006/relationships/hyperlink" Target="https://abcrzn.ru/linking-words-in-english-2-type-2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englishwithpolina.files.wordpress.com/2021/11/zadaniya-32-38.-ege-anglijskij.-tablica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9"/>
            <a:ext cx="9252520" cy="2619722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Устойчивые словосочетания, фразовые глаголы, идиоматические выражения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437112"/>
            <a:ext cx="6400800" cy="1752600"/>
          </a:xfrm>
        </p:spPr>
        <p:txBody>
          <a:bodyPr/>
          <a:lstStyle/>
          <a:p>
            <a:pPr lvl="0"/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</a:p>
          <a:p>
            <a:pPr lvl="0"/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11.02.2022</a:t>
            </a:r>
            <a:endParaRPr lang="ru-RU" sz="4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 связки</a:t>
            </a:r>
            <a:endParaRPr lang="ru-RU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://abcrzn.ru/linking-words-in-english-2-type-3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https://abcrzn.ru/linking-words-in-english-3-type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https://abcrzn.ru/linking-words-in-english-2-type-2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https://abcrzn.ru/linking-words-and-phrases-in-english-1-type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5229200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Детальный разбор заданий 32-38:</a:t>
            </a:r>
          </a:p>
          <a:p>
            <a:r>
              <a:rPr lang="en-US" sz="3400" dirty="0" smtClean="0">
                <a:hlinkClick r:id="rId6"/>
              </a:rPr>
              <a:t>https</a:t>
            </a:r>
            <a:r>
              <a:rPr lang="en-US" sz="3400" dirty="0">
                <a:hlinkClick r:id="rId6"/>
              </a:rPr>
              <a:t>://abcrzn.ru/an-unforgettable-trip-ege</a:t>
            </a:r>
            <a:r>
              <a:rPr lang="en-US" sz="3400" dirty="0" smtClean="0">
                <a:hlinkClick r:id="rId6"/>
              </a:rPr>
              <a:t>/</a:t>
            </a:r>
            <a:r>
              <a:rPr lang="ru-RU" sz="3400" dirty="0" smtClean="0"/>
              <a:t> 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6849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Фразовые глаголы,  словосочетания 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69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https://englishwithpolina.files.wordpress.com/2021/11/zadaniya-32-38.-ege-anglijskij.-</a:t>
            </a:r>
            <a:r>
              <a:rPr lang="en-US" dirty="0" smtClean="0">
                <a:hlinkClick r:id="rId2"/>
              </a:rPr>
              <a:t>tablica.pdf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Ленчик\Desktop\Открытый банк данных ОГЭ\Для задания 32-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23740" r="16070" b="1678"/>
          <a:stretch/>
        </p:blipFill>
        <p:spPr bwMode="auto">
          <a:xfrm>
            <a:off x="2585863" y="1953034"/>
            <a:ext cx="6558137" cy="487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9197" y="321297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Полезные слова для задания 32-38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3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2" t="44305" r="37861" b="22023"/>
          <a:stretch/>
        </p:blipFill>
        <p:spPr bwMode="auto">
          <a:xfrm>
            <a:off x="1115616" y="3933056"/>
            <a:ext cx="6408712" cy="289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9" t="38111" r="38125" b="25764"/>
          <a:stretch/>
        </p:blipFill>
        <p:spPr bwMode="auto">
          <a:xfrm>
            <a:off x="179512" y="0"/>
            <a:ext cx="8726760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58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7" t="16683" r="36748" b="54848"/>
          <a:stretch/>
        </p:blipFill>
        <p:spPr bwMode="auto">
          <a:xfrm>
            <a:off x="-28956" y="9841"/>
            <a:ext cx="9252520" cy="332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3" t="60078" r="38713" b="14733"/>
          <a:stretch/>
        </p:blipFill>
        <p:spPr bwMode="auto">
          <a:xfrm>
            <a:off x="323528" y="3501008"/>
            <a:ext cx="8568952" cy="289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55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Методические пособия для подготовки к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511256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Macmillan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«Учебное пособие для подготовки к ЕГЭ по английскому языку: грамматика и лексика» (авторы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М.Вербицкая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М.Манн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Longman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“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Grammar and Vocabulary for First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Certificate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 (автор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Luke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Prodromou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Ю.С.Веселова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«Тематический тренажер по английскому языку: лексика» 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Ю.С.Веселова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«Тематический тренажер по английскому языку: Грамматика»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Е.С.Музланова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«Лексико-грамматический справочник для подготовки к ЕГЭ».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41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401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Особенности заданий 32-38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Задания 32-38 ЕГЭ проверяют знание: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синонимов,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предложных управлений существительных, прилагательных и глаголов,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устойчивых выражений, идиом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слов - связок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фразовых глаголов,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лексической сочетаемости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слов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89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Алгоритм выполнения заданий 32-38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902824" cy="568863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Шаг 1. </a:t>
            </a:r>
            <a:r>
              <a:rPr lang="ru-RU" dirty="0"/>
              <a:t>Проанализируйте предложение с пропусками. Посмотрите на слово/несколько слов ДО и ПОСЛЕ пропуска, так как ДО может стоять первая часть устойчивого выражения или идиомы, а ПОСЛЕ, к примеру, предложное управление или послелог, если речь идет о выборе фразового глагола. Также обратите внимание на пунктуацию. Она тоже помогает выбрать правильный вариант ответа.</a:t>
            </a:r>
          </a:p>
          <a:p>
            <a:r>
              <a:rPr lang="ru-RU" b="1" dirty="0"/>
              <a:t>Шаг 2.</a:t>
            </a:r>
            <a:r>
              <a:rPr lang="ru-RU" dirty="0"/>
              <a:t> Прочтите предложенные варианты ответа к первому пропуску и по одному начните откидывать неподходящие, объясняя почему. Мы рекомендуем начинать рассмотрение с варианта, который выделяется из цепочки, например, своим переводом, (редко) частью речи или словоформой. В большинстве случаев это либо единственно верный ответ или первый, который нужно исключить.</a:t>
            </a:r>
          </a:p>
          <a:p>
            <a:r>
              <a:rPr lang="ru-RU" b="1" dirty="0"/>
              <a:t>Шаг 3.</a:t>
            </a:r>
            <a:r>
              <a:rPr lang="ru-RU" dirty="0"/>
              <a:t> Прочтите предложение с пропуском целиком и постарайтесь его перевести с учетом выбранного вами ответа. Зачем это стоит делать? Иногда с точки зрения имеющейся структуры предложения, грамматики и соседних слов подходят несколько вариантов (обычно два) и чтобы исключить один из них, нужно понять смысл предложения.</a:t>
            </a:r>
          </a:p>
          <a:p>
            <a:r>
              <a:rPr lang="ru-RU" b="1" dirty="0"/>
              <a:t>Шаг 4.</a:t>
            </a:r>
            <a:r>
              <a:rPr lang="ru-RU" dirty="0"/>
              <a:t> Если вы не уверены в ответе или просто его не знаете, попытайтесь догадаться. Главное — не оставлять пропуск пустым. </a:t>
            </a:r>
          </a:p>
        </p:txBody>
      </p:sp>
    </p:spTree>
    <p:extLst>
      <p:ext uri="{BB962C8B-B14F-4D97-AF65-F5344CB8AC3E}">
        <p14:creationId xmlns:p14="http://schemas.microsoft.com/office/powerpoint/2010/main" val="31744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14541" r="34511" b="5258"/>
          <a:stretch/>
        </p:blipFill>
        <p:spPr bwMode="auto">
          <a:xfrm>
            <a:off x="683568" y="-60183"/>
            <a:ext cx="7920880" cy="691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11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14541" r="34319" b="61672"/>
          <a:stretch/>
        </p:blipFill>
        <p:spPr bwMode="auto">
          <a:xfrm>
            <a:off x="-135410" y="0"/>
            <a:ext cx="927941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t="62459" r="43752" b="23346"/>
          <a:stretch/>
        </p:blipFill>
        <p:spPr bwMode="auto">
          <a:xfrm>
            <a:off x="539552" y="2653987"/>
            <a:ext cx="8280920" cy="16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4437112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Задание 32</a:t>
            </a:r>
            <a:r>
              <a:rPr lang="ru-RU" dirty="0"/>
              <a:t> В данном случае глагол </a:t>
            </a:r>
            <a:r>
              <a:rPr lang="ru-RU" dirty="0" err="1"/>
              <a:t>involve</a:t>
            </a:r>
            <a:r>
              <a:rPr lang="ru-RU" dirty="0"/>
              <a:t> в неличной форме </a:t>
            </a:r>
            <a:r>
              <a:rPr lang="ru-RU" b="1" dirty="0" err="1"/>
              <a:t>involved</a:t>
            </a:r>
            <a:r>
              <a:rPr lang="ru-RU" b="1" dirty="0"/>
              <a:t> </a:t>
            </a:r>
            <a:r>
              <a:rPr lang="ru-RU" dirty="0"/>
              <a:t>требует предлога </a:t>
            </a:r>
            <a:r>
              <a:rPr lang="ru-RU" b="1" dirty="0" err="1"/>
              <a:t>in</a:t>
            </a:r>
            <a:r>
              <a:rPr lang="ru-RU" b="1" dirty="0"/>
              <a:t>.</a:t>
            </a:r>
          </a:p>
          <a:p>
            <a:r>
              <a:rPr lang="ru-RU" b="1" dirty="0"/>
              <a:t>Задание 33</a:t>
            </a:r>
            <a:r>
              <a:rPr lang="ru-RU" dirty="0"/>
              <a:t> проверяет знание лексической сочетаемости слов, а также разницы между синонимичными словами. Как мы рекомендовали во 2 пункте алгоритма, начнем откидывать по одному варианту, начиная с выделяющегося слова. В нашей цепочке это </a:t>
            </a:r>
            <a:r>
              <a:rPr lang="ru-RU" dirty="0" err="1"/>
              <a:t>lot</a:t>
            </a:r>
            <a:r>
              <a:rPr lang="ru-RU" dirty="0"/>
              <a:t>. Есть выражение a </a:t>
            </a:r>
            <a:r>
              <a:rPr lang="ru-RU" dirty="0" err="1"/>
              <a:t>lot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+ исчисляемое сущ. во </a:t>
            </a:r>
            <a:r>
              <a:rPr lang="ru-RU" dirty="0" err="1"/>
              <a:t>мн.ч</a:t>
            </a:r>
            <a:r>
              <a:rPr lang="ru-RU" dirty="0"/>
              <a:t>. или неисчисляемое сущ. Смотрим на слова до пропуска «a </a:t>
            </a:r>
            <a:r>
              <a:rPr lang="ru-RU" dirty="0" err="1"/>
              <a:t>good</a:t>
            </a:r>
            <a:r>
              <a:rPr lang="ru-RU" dirty="0"/>
              <a:t>…» и после пропуска «</a:t>
            </a:r>
            <a:r>
              <a:rPr lang="ru-RU" dirty="0" err="1"/>
              <a:t>money</a:t>
            </a:r>
            <a:r>
              <a:rPr lang="ru-RU" dirty="0"/>
              <a:t>». 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lot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… лексически не сочетаются. Исключаем данный вариант.</a:t>
            </a:r>
          </a:p>
        </p:txBody>
      </p:sp>
    </p:spTree>
    <p:extLst>
      <p:ext uri="{BB962C8B-B14F-4D97-AF65-F5344CB8AC3E}">
        <p14:creationId xmlns:p14="http://schemas.microsoft.com/office/powerpoint/2010/main" val="45795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56" y="1772816"/>
            <a:ext cx="9005339" cy="525780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Да, есть такое сочетание «a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number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…». Оно синонимично a </a:t>
            </a:r>
            <a:r>
              <a:rPr lang="ru-RU" dirty="0" err="1"/>
              <a:t>lot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или </a:t>
            </a:r>
            <a:r>
              <a:rPr lang="ru-RU" dirty="0" err="1"/>
              <a:t>many</a:t>
            </a:r>
            <a:r>
              <a:rPr lang="ru-RU" dirty="0"/>
              <a:t>, НО употребляется исключительно с исчисляемыми существительными во </a:t>
            </a:r>
            <a:r>
              <a:rPr lang="ru-RU" dirty="0" err="1"/>
              <a:t>мн.ч</a:t>
            </a:r>
            <a:r>
              <a:rPr lang="ru-RU" dirty="0"/>
              <a:t>. (a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number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+ исчисляемое сущ. во </a:t>
            </a:r>
            <a:r>
              <a:rPr lang="ru-RU" dirty="0" err="1"/>
              <a:t>мн.ч</a:t>
            </a:r>
            <a:r>
              <a:rPr lang="ru-RU" dirty="0"/>
              <a:t>) Проверяем существительное после пропуска — это </a:t>
            </a:r>
            <a:r>
              <a:rPr lang="ru-RU" dirty="0" err="1"/>
              <a:t>money</a:t>
            </a:r>
            <a:r>
              <a:rPr lang="ru-RU" dirty="0"/>
              <a:t>, неисчисляемое сущ., следовательно, исключаем данный вариант.</a:t>
            </a:r>
          </a:p>
          <a:p>
            <a:r>
              <a:rPr lang="ru-RU" dirty="0"/>
              <a:t>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quantity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… — нарушена лексическая сочетаемость.</a:t>
            </a:r>
          </a:p>
          <a:p>
            <a:pPr marL="0" indent="0">
              <a:buNone/>
            </a:pPr>
            <a:r>
              <a:rPr lang="ru-RU" dirty="0"/>
              <a:t>Запомните: </a:t>
            </a:r>
            <a:r>
              <a:rPr lang="ru-RU" b="1" dirty="0"/>
              <a:t>a </a:t>
            </a:r>
            <a:r>
              <a:rPr lang="ru-RU" b="1" dirty="0" err="1"/>
              <a:t>great</a:t>
            </a:r>
            <a:r>
              <a:rPr lang="ru-RU" b="1" dirty="0"/>
              <a:t>/ </a:t>
            </a:r>
            <a:r>
              <a:rPr lang="ru-RU" b="1" dirty="0" err="1"/>
              <a:t>big</a:t>
            </a:r>
            <a:r>
              <a:rPr lang="ru-RU" b="1" dirty="0"/>
              <a:t>/ </a:t>
            </a:r>
            <a:r>
              <a:rPr lang="ru-RU" b="1" dirty="0" err="1"/>
              <a:t>huge</a:t>
            </a:r>
            <a:r>
              <a:rPr lang="ru-RU" b="1" dirty="0"/>
              <a:t>/ </a:t>
            </a:r>
            <a:r>
              <a:rPr lang="ru-RU" b="1" dirty="0" err="1"/>
              <a:t>large</a:t>
            </a:r>
            <a:r>
              <a:rPr lang="ru-RU" b="1" dirty="0"/>
              <a:t>/ </a:t>
            </a:r>
            <a:r>
              <a:rPr lang="ru-RU" b="1" dirty="0" err="1"/>
              <a:t>small</a:t>
            </a:r>
            <a:r>
              <a:rPr lang="ru-RU" b="1" dirty="0"/>
              <a:t> </a:t>
            </a:r>
            <a:r>
              <a:rPr lang="ru-RU" b="1" dirty="0" err="1"/>
              <a:t>quantity</a:t>
            </a:r>
            <a:r>
              <a:rPr lang="ru-RU" b="1" dirty="0"/>
              <a:t> + исчисляемое </a:t>
            </a:r>
            <a:r>
              <a:rPr lang="ru-RU" b="1" dirty="0" err="1"/>
              <a:t>сущ.во</a:t>
            </a:r>
            <a:r>
              <a:rPr lang="ru-RU" b="1" dirty="0"/>
              <a:t> </a:t>
            </a:r>
            <a:r>
              <a:rPr lang="ru-RU" b="1" dirty="0" err="1"/>
              <a:t>мн.ч</a:t>
            </a:r>
            <a:r>
              <a:rPr lang="ru-RU" b="1" dirty="0"/>
              <a:t>. или неисчисляемое сущ.</a:t>
            </a:r>
            <a:endParaRPr lang="ru-RU" dirty="0"/>
          </a:p>
          <a:p>
            <a:r>
              <a:rPr lang="ru-RU" dirty="0"/>
              <a:t>Например, a </a:t>
            </a:r>
            <a:r>
              <a:rPr lang="ru-RU" dirty="0" err="1"/>
              <a:t>great</a:t>
            </a:r>
            <a:r>
              <a:rPr lang="ru-RU" dirty="0"/>
              <a:t> </a:t>
            </a:r>
            <a:r>
              <a:rPr lang="ru-RU" dirty="0" err="1"/>
              <a:t>quantity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rubbish</a:t>
            </a:r>
            <a:r>
              <a:rPr lang="ru-RU" dirty="0"/>
              <a:t>, a </a:t>
            </a:r>
            <a:r>
              <a:rPr lang="ru-RU" dirty="0" err="1"/>
              <a:t>small</a:t>
            </a:r>
            <a:r>
              <a:rPr lang="ru-RU" dirty="0"/>
              <a:t> </a:t>
            </a:r>
            <a:r>
              <a:rPr lang="ru-RU" dirty="0" err="1"/>
              <a:t>quantity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parties</a:t>
            </a:r>
            <a:r>
              <a:rPr lang="ru-RU" dirty="0"/>
              <a:t>.</a:t>
            </a:r>
          </a:p>
          <a:p>
            <a:r>
              <a:rPr lang="ru-RU" dirty="0"/>
              <a:t>Методом исключения остается «a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deal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…». Это выражение синонимично </a:t>
            </a:r>
            <a:r>
              <a:rPr lang="ru-RU" dirty="0" err="1"/>
              <a:t>much</a:t>
            </a:r>
            <a:r>
              <a:rPr lang="ru-RU" dirty="0"/>
              <a:t>, а значит, употребляется также с неисчисляемыми существительными. В нашем случае «a </a:t>
            </a:r>
            <a:r>
              <a:rPr lang="ru-RU" dirty="0" err="1"/>
              <a:t>good</a:t>
            </a:r>
            <a:r>
              <a:rPr lang="ru-RU" dirty="0"/>
              <a:t> </a:t>
            </a:r>
            <a:r>
              <a:rPr lang="ru-RU" dirty="0" err="1"/>
              <a:t>deal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money</a:t>
            </a:r>
            <a:r>
              <a:rPr lang="ru-RU" dirty="0"/>
              <a:t>». Также можно встретить сочетание «a </a:t>
            </a:r>
            <a:r>
              <a:rPr lang="ru-RU" dirty="0" err="1"/>
              <a:t>great</a:t>
            </a:r>
            <a:r>
              <a:rPr lang="ru-RU" dirty="0"/>
              <a:t> </a:t>
            </a:r>
            <a:r>
              <a:rPr lang="ru-RU" dirty="0" err="1"/>
              <a:t>deal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…».</a:t>
            </a:r>
            <a:r>
              <a:rPr lang="en-US" dirty="0"/>
              <a:t> </a:t>
            </a:r>
            <a:endParaRPr lang="ru-RU" dirty="0"/>
          </a:p>
          <a:p>
            <a:pPr marL="0" indent="0">
              <a:buNone/>
            </a:pPr>
            <a:r>
              <a:rPr lang="en-US" dirty="0" err="1"/>
              <a:t>Запомните</a:t>
            </a:r>
            <a:r>
              <a:rPr lang="en-US" dirty="0"/>
              <a:t>: </a:t>
            </a:r>
            <a:r>
              <a:rPr lang="en-US" b="1" dirty="0"/>
              <a:t>a good/ great deal of + </a:t>
            </a:r>
            <a:r>
              <a:rPr lang="en-US" b="1" dirty="0" err="1"/>
              <a:t>неисчисляемое</a:t>
            </a:r>
            <a:r>
              <a:rPr lang="en-US" b="1" dirty="0"/>
              <a:t> </a:t>
            </a:r>
            <a:r>
              <a:rPr lang="en-US" b="1" dirty="0" err="1"/>
              <a:t>сущ</a:t>
            </a:r>
            <a:r>
              <a:rPr lang="en-US" b="1" dirty="0"/>
              <a:t>.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Задание 34.</a:t>
            </a:r>
            <a:r>
              <a:rPr lang="ru-RU" dirty="0"/>
              <a:t> Анализируем слова до и после пропуска. До пропуска предлог </a:t>
            </a:r>
            <a:r>
              <a:rPr lang="ru-RU" dirty="0" err="1"/>
              <a:t>in</a:t>
            </a:r>
            <a:r>
              <a:rPr lang="ru-RU" dirty="0"/>
              <a:t> , а после пропуска запятая, это значит, что мы ищем вводное слово/выражение. Данный предлог сочетается абсолютно со всеми предложенными вариантами, но только в случае с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reality</a:t>
            </a:r>
            <a:r>
              <a:rPr lang="ru-RU" dirty="0"/>
              <a:t> будет обособляться запятой.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t="62459" r="43752" b="23346"/>
          <a:stretch/>
        </p:blipFill>
        <p:spPr bwMode="auto">
          <a:xfrm>
            <a:off x="31156" y="0"/>
            <a:ext cx="9005339" cy="16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19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t="37724" r="36473" b="36976"/>
          <a:stretch/>
        </p:blipFill>
        <p:spPr bwMode="auto">
          <a:xfrm>
            <a:off x="0" y="1"/>
            <a:ext cx="9144000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0" t="75629" r="39977" b="5258"/>
          <a:stretch/>
        </p:blipFill>
        <p:spPr bwMode="auto">
          <a:xfrm>
            <a:off x="35077" y="2665596"/>
            <a:ext cx="8729442" cy="192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22" y="4582770"/>
            <a:ext cx="92481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Задание 35.</a:t>
            </a:r>
            <a:r>
              <a:rPr lang="ru-RU" dirty="0"/>
              <a:t> После анализа слов до и после пропуска понимаем, что нам нужно прилагательное с предложным управлением </a:t>
            </a:r>
            <a:r>
              <a:rPr lang="ru-RU" dirty="0" err="1"/>
              <a:t>to</a:t>
            </a:r>
            <a:r>
              <a:rPr lang="ru-RU" dirty="0"/>
              <a:t>. Все прилагательные могут иметь данное управление </a:t>
            </a:r>
            <a:r>
              <a:rPr lang="ru-RU" dirty="0" err="1"/>
              <a:t>to</a:t>
            </a:r>
            <a:r>
              <a:rPr lang="ru-RU" dirty="0"/>
              <a:t>.</a:t>
            </a:r>
          </a:p>
          <a:p>
            <a:r>
              <a:rPr lang="ru-RU" dirty="0"/>
              <a:t>При подстановке в контекст варианты </a:t>
            </a:r>
            <a:r>
              <a:rPr lang="ru-RU" dirty="0" err="1"/>
              <a:t>valuable</a:t>
            </a:r>
            <a:r>
              <a:rPr lang="ru-RU" dirty="0"/>
              <a:t> и </a:t>
            </a:r>
            <a:r>
              <a:rPr lang="ru-RU" dirty="0" err="1"/>
              <a:t>precious</a:t>
            </a:r>
            <a:r>
              <a:rPr lang="ru-RU" dirty="0"/>
              <a:t> отпадают.</a:t>
            </a:r>
            <a:br>
              <a:rPr lang="ru-RU" dirty="0"/>
            </a:br>
            <a:r>
              <a:rPr lang="ru-RU" dirty="0" err="1"/>
              <a:t>be</a:t>
            </a:r>
            <a:r>
              <a:rPr lang="ru-RU" dirty="0"/>
              <a:t> </a:t>
            </a:r>
            <a:r>
              <a:rPr lang="ru-RU" dirty="0" err="1"/>
              <a:t>valuable</a:t>
            </a:r>
            <a:r>
              <a:rPr lang="ru-RU" dirty="0"/>
              <a:t> — 1. ценный (</a:t>
            </a:r>
            <a:r>
              <a:rPr lang="ru-RU" dirty="0" err="1"/>
              <a:t>to</a:t>
            </a:r>
            <a:r>
              <a:rPr lang="ru-RU" dirty="0"/>
              <a:t>/</a:t>
            </a:r>
            <a:r>
              <a:rPr lang="ru-RU" dirty="0" err="1"/>
              <a:t>for</a:t>
            </a:r>
            <a:r>
              <a:rPr lang="ru-RU" dirty="0"/>
              <a:t>) , 2. дорогой (1. то есть заслуживающий уважения, 2.в смысле дорогостоящий)</a:t>
            </a:r>
          </a:p>
          <a:p>
            <a:r>
              <a:rPr lang="ru-RU" dirty="0" err="1"/>
              <a:t>precious</a:t>
            </a:r>
            <a:r>
              <a:rPr lang="ru-RU" dirty="0"/>
              <a:t> — 1. драгоценный, 2. дорогой, любимый, ценный (</a:t>
            </a:r>
            <a:r>
              <a:rPr lang="ru-RU" dirty="0" err="1"/>
              <a:t>to</a:t>
            </a:r>
            <a:r>
              <a:rPr lang="ru-RU" dirty="0"/>
              <a:t>) (для описания высокой ценности, важности кого-то/чего-то для кого-либо)</a:t>
            </a:r>
          </a:p>
        </p:txBody>
      </p:sp>
    </p:spTree>
    <p:extLst>
      <p:ext uri="{BB962C8B-B14F-4D97-AF65-F5344CB8AC3E}">
        <p14:creationId xmlns:p14="http://schemas.microsoft.com/office/powerpoint/2010/main" val="259015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Задание </a:t>
            </a:r>
            <a:r>
              <a:rPr lang="ru-RU" b="1" dirty="0"/>
              <a:t>35.</a:t>
            </a:r>
            <a:r>
              <a:rPr lang="ru-RU" dirty="0"/>
              <a:t> </a:t>
            </a:r>
            <a:r>
              <a:rPr lang="ru-RU" dirty="0" err="1" smtClean="0"/>
              <a:t>be</a:t>
            </a:r>
            <a:r>
              <a:rPr lang="ru-RU" dirty="0" smtClean="0"/>
              <a:t> </a:t>
            </a:r>
            <a:r>
              <a:rPr lang="ru-RU" dirty="0" err="1"/>
              <a:t>significant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/</a:t>
            </a:r>
            <a:r>
              <a:rPr lang="ru-RU" dirty="0" err="1"/>
              <a:t>to</a:t>
            </a:r>
            <a:r>
              <a:rPr lang="ru-RU" dirty="0"/>
              <a:t> – значимый (1. </a:t>
            </a:r>
            <a:r>
              <a:rPr lang="ru-RU" dirty="0" err="1"/>
              <a:t>for</a:t>
            </a:r>
            <a:r>
              <a:rPr lang="ru-RU" dirty="0"/>
              <a:t> + неодушевленное сущ., 2. </a:t>
            </a:r>
            <a:r>
              <a:rPr lang="ru-RU" dirty="0" err="1"/>
              <a:t>to+одушевленное</a:t>
            </a:r>
            <a:r>
              <a:rPr lang="ru-RU" dirty="0"/>
              <a:t> сущ.) После нашего пропуска стоит неодушевленное существительное </a:t>
            </a:r>
            <a:r>
              <a:rPr lang="ru-RU" dirty="0" err="1"/>
              <a:t>effectiveness</a:t>
            </a:r>
            <a:r>
              <a:rPr lang="ru-RU" dirty="0"/>
              <a:t>. Значит исходя из правила употребления с ним предлогов нужно использовать </a:t>
            </a:r>
            <a:r>
              <a:rPr lang="ru-RU" dirty="0" err="1"/>
              <a:t>for</a:t>
            </a:r>
            <a:r>
              <a:rPr lang="ru-RU" dirty="0"/>
              <a:t>, а в нашем тексте стоит </a:t>
            </a:r>
            <a:r>
              <a:rPr lang="ru-RU" dirty="0" err="1"/>
              <a:t>to</a:t>
            </a:r>
            <a:r>
              <a:rPr lang="ru-RU" dirty="0"/>
              <a:t>. Данный вариант ответа не подходит.</a:t>
            </a:r>
          </a:p>
          <a:p>
            <a:r>
              <a:rPr lang="ru-RU" dirty="0"/>
              <a:t>Остается </a:t>
            </a:r>
            <a:r>
              <a:rPr lang="ru-RU" dirty="0" err="1"/>
              <a:t>be</a:t>
            </a:r>
            <a:r>
              <a:rPr lang="ru-RU" dirty="0"/>
              <a:t> </a:t>
            </a:r>
            <a:r>
              <a:rPr lang="ru-RU" dirty="0" err="1"/>
              <a:t>critical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– иметь решающее значение для. Это и есть верный вариант, подходящий и по значению и , как мы видим, по предложному управлению</a:t>
            </a:r>
            <a:r>
              <a:rPr lang="ru-RU" dirty="0" smtClean="0"/>
              <a:t>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Задание </a:t>
            </a:r>
            <a:r>
              <a:rPr lang="ru-RU" b="1" dirty="0"/>
              <a:t>36.</a:t>
            </a:r>
            <a:r>
              <a:rPr lang="ru-RU" dirty="0"/>
              <a:t> До пропуска стоит </a:t>
            </a:r>
            <a:r>
              <a:rPr lang="ru-RU" dirty="0" err="1"/>
              <a:t>depend</a:t>
            </a:r>
            <a:r>
              <a:rPr lang="ru-RU" dirty="0"/>
              <a:t>. Поскольку он не является фразовым, мы вспоминаем его предложное управление </a:t>
            </a:r>
            <a:r>
              <a:rPr lang="ru-RU" b="1" dirty="0" err="1"/>
              <a:t>depend</a:t>
            </a:r>
            <a:r>
              <a:rPr lang="ru-RU" b="1" dirty="0"/>
              <a:t> </a:t>
            </a:r>
            <a:r>
              <a:rPr lang="ru-RU" b="1" dirty="0" err="1"/>
              <a:t>on</a:t>
            </a:r>
            <a:r>
              <a:rPr lang="ru-RU" b="1" dirty="0"/>
              <a:t>.</a:t>
            </a:r>
          </a:p>
          <a:p>
            <a:r>
              <a:rPr lang="ru-RU" b="1" dirty="0"/>
              <a:t>Задание 37. </a:t>
            </a:r>
            <a:r>
              <a:rPr lang="ru-RU" dirty="0"/>
              <a:t>Слова до и после пропуска помогают нам выбрать правильный ответ: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order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— для того, чтобы. Здесь важно обратить внимание на слово после пропуска </a:t>
            </a:r>
            <a:r>
              <a:rPr lang="ru-RU" dirty="0" err="1"/>
              <a:t>to</a:t>
            </a:r>
            <a:r>
              <a:rPr lang="ru-RU" dirty="0"/>
              <a:t>, так как с </a:t>
            </a:r>
            <a:r>
              <a:rPr lang="ru-RU" dirty="0" err="1"/>
              <a:t>in</a:t>
            </a:r>
            <a:r>
              <a:rPr lang="ru-RU" dirty="0"/>
              <a:t> начинается еще и вариант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favour</a:t>
            </a:r>
            <a:r>
              <a:rPr lang="ru-RU" dirty="0"/>
              <a:t>, но после него стоит </a:t>
            </a:r>
            <a:r>
              <a:rPr lang="ru-RU" dirty="0" err="1"/>
              <a:t>of</a:t>
            </a:r>
            <a:r>
              <a:rPr lang="ru-RU" dirty="0"/>
              <a:t> (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favour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– в пользу).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42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710140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Задание </a:t>
            </a:r>
            <a:r>
              <a:rPr lang="ru-RU" b="1" dirty="0"/>
              <a:t>38. </a:t>
            </a:r>
            <a:r>
              <a:rPr lang="ru-RU" dirty="0"/>
              <a:t>Анализируем слова до пропуска. Одного слова </a:t>
            </a:r>
            <a:r>
              <a:rPr lang="ru-RU" dirty="0" err="1"/>
              <a:t>much</a:t>
            </a:r>
            <a:r>
              <a:rPr lang="ru-RU" dirty="0"/>
              <a:t> здесь недостаточно, чтобы подобрать подходящий ответ. Мы имеем «</a:t>
            </a:r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as</a:t>
            </a:r>
            <a:r>
              <a:rPr lang="ru-RU" dirty="0"/>
              <a:t> </a:t>
            </a:r>
            <a:r>
              <a:rPr lang="ru-RU" dirty="0" err="1"/>
              <a:t>much</a:t>
            </a:r>
            <a:r>
              <a:rPr lang="ru-RU" dirty="0"/>
              <a:t> …». Наше существительное должно сочетаться с глаголом </a:t>
            </a:r>
            <a:r>
              <a:rPr lang="ru-RU" dirty="0" err="1"/>
              <a:t>do</a:t>
            </a:r>
            <a:r>
              <a:rPr lang="ru-RU" dirty="0"/>
              <a:t>. Начинаем проверять (вы это можете делать, например, при помощи любого электронного словаря).</a:t>
            </a:r>
          </a:p>
          <a:p>
            <a:r>
              <a:rPr lang="ru-RU" dirty="0" err="1" smtClean="0"/>
              <a:t>Discovery</a:t>
            </a:r>
            <a:r>
              <a:rPr lang="ru-RU" dirty="0" smtClean="0"/>
              <a:t> </a:t>
            </a:r>
            <a:r>
              <a:rPr lang="ru-RU" dirty="0"/>
              <a:t>не употребляется с </a:t>
            </a:r>
            <a:r>
              <a:rPr lang="ru-RU" dirty="0" err="1"/>
              <a:t>do</a:t>
            </a:r>
            <a:r>
              <a:rPr lang="ru-RU" dirty="0"/>
              <a:t>. Нужно запомнить устойчивое выражение — </a:t>
            </a:r>
            <a:r>
              <a:rPr lang="ru-RU" dirty="0" err="1"/>
              <a:t>make</a:t>
            </a:r>
            <a:r>
              <a:rPr lang="ru-RU" dirty="0"/>
              <a:t> a </a:t>
            </a:r>
            <a:r>
              <a:rPr lang="ru-RU" dirty="0" err="1"/>
              <a:t>discovery</a:t>
            </a:r>
            <a:r>
              <a:rPr lang="ru-RU" dirty="0"/>
              <a:t>.</a:t>
            </a:r>
          </a:p>
          <a:p>
            <a:r>
              <a:rPr lang="ru-RU" dirty="0" err="1" smtClean="0"/>
              <a:t>Investigation</a:t>
            </a:r>
            <a:r>
              <a:rPr lang="ru-RU" dirty="0" smtClean="0"/>
              <a:t> </a:t>
            </a:r>
            <a:r>
              <a:rPr lang="ru-RU" dirty="0"/>
              <a:t>может сочетаться с глаголом </a:t>
            </a:r>
            <a:r>
              <a:rPr lang="ru-RU" dirty="0" err="1"/>
              <a:t>do</a:t>
            </a:r>
            <a:r>
              <a:rPr lang="ru-RU" dirty="0"/>
              <a:t> (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investigation</a:t>
            </a:r>
            <a:r>
              <a:rPr lang="ru-RU" dirty="0"/>
              <a:t> — проводить расследование), а также с рядом других глаголов. Например, </a:t>
            </a:r>
            <a:r>
              <a:rPr lang="ru-RU" dirty="0" err="1"/>
              <a:t>conduct</a:t>
            </a:r>
            <a:r>
              <a:rPr lang="ru-RU" dirty="0"/>
              <a:t>/</a:t>
            </a:r>
            <a:r>
              <a:rPr lang="ru-RU" dirty="0" err="1"/>
              <a:t>carry</a:t>
            </a:r>
            <a:r>
              <a:rPr lang="ru-RU" dirty="0"/>
              <a:t> </a:t>
            </a:r>
            <a:r>
              <a:rPr lang="ru-RU" dirty="0" err="1"/>
              <a:t>out</a:t>
            </a:r>
            <a:r>
              <a:rPr lang="ru-RU" dirty="0"/>
              <a:t>/</a:t>
            </a:r>
            <a:r>
              <a:rPr lang="ru-RU" dirty="0" err="1"/>
              <a:t>launch</a:t>
            </a:r>
            <a:r>
              <a:rPr lang="ru-RU" dirty="0"/>
              <a:t> </a:t>
            </a:r>
            <a:r>
              <a:rPr lang="ru-RU" dirty="0" err="1"/>
              <a:t>an</a:t>
            </a:r>
            <a:r>
              <a:rPr lang="ru-RU" dirty="0"/>
              <a:t> </a:t>
            </a:r>
            <a:r>
              <a:rPr lang="ru-RU" dirty="0" err="1"/>
              <a:t>investigation</a:t>
            </a:r>
            <a:r>
              <a:rPr lang="ru-RU" dirty="0"/>
              <a:t>. Однако слово означает «расследование» и не подходит к нашему контексту.</a:t>
            </a:r>
          </a:p>
          <a:p>
            <a:r>
              <a:rPr lang="ru-RU" dirty="0" err="1" smtClean="0"/>
              <a:t>Search</a:t>
            </a:r>
            <a:r>
              <a:rPr lang="ru-RU" dirty="0" smtClean="0"/>
              <a:t> </a:t>
            </a:r>
            <a:r>
              <a:rPr lang="ru-RU" dirty="0"/>
              <a:t>может сочетаться с глаголом </a:t>
            </a:r>
            <a:r>
              <a:rPr lang="ru-RU" dirty="0" err="1"/>
              <a:t>do</a:t>
            </a:r>
            <a:r>
              <a:rPr lang="ru-RU" dirty="0"/>
              <a:t> (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do</a:t>
            </a:r>
            <a:r>
              <a:rPr lang="ru-RU" dirty="0"/>
              <a:t> a </a:t>
            </a:r>
            <a:r>
              <a:rPr lang="ru-RU" dirty="0" err="1"/>
              <a:t>search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 </a:t>
            </a:r>
            <a:r>
              <a:rPr lang="ru-RU" dirty="0" err="1"/>
              <a:t>smth</a:t>
            </a:r>
            <a:r>
              <a:rPr lang="ru-RU" dirty="0"/>
              <a:t> — искать что-то). Обратите внимание на предложное управление. Давайте посмотрим на слово после пропуска, там мы видим </a:t>
            </a:r>
            <a:r>
              <a:rPr lang="ru-RU" dirty="0" err="1"/>
              <a:t>about</a:t>
            </a:r>
            <a:r>
              <a:rPr lang="ru-RU" dirty="0"/>
              <a:t>. Данное выражение нам не подходит, так как его исконное управление </a:t>
            </a:r>
            <a:r>
              <a:rPr lang="ru-RU" dirty="0" err="1"/>
              <a:t>for</a:t>
            </a:r>
            <a:r>
              <a:rPr lang="ru-RU" dirty="0"/>
              <a:t>, а не </a:t>
            </a:r>
            <a:r>
              <a:rPr lang="ru-RU" dirty="0" err="1"/>
              <a:t>about</a:t>
            </a:r>
            <a:r>
              <a:rPr lang="ru-RU" dirty="0"/>
              <a:t>.</a:t>
            </a:r>
          </a:p>
          <a:p>
            <a:r>
              <a:rPr lang="ru-RU" dirty="0" err="1" smtClean="0"/>
              <a:t>Research</a:t>
            </a:r>
            <a:r>
              <a:rPr lang="ru-RU" dirty="0" smtClean="0"/>
              <a:t> </a:t>
            </a:r>
            <a:r>
              <a:rPr lang="ru-RU" dirty="0"/>
              <a:t>сочетается с глаголом </a:t>
            </a:r>
            <a:r>
              <a:rPr lang="ru-RU" dirty="0" err="1"/>
              <a:t>do</a:t>
            </a:r>
            <a:r>
              <a:rPr lang="ru-RU" dirty="0"/>
              <a:t> (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do</a:t>
            </a:r>
            <a:r>
              <a:rPr lang="ru-RU" dirty="0"/>
              <a:t> </a:t>
            </a:r>
            <a:r>
              <a:rPr lang="ru-RU" dirty="0" err="1"/>
              <a:t>research</a:t>
            </a:r>
            <a:r>
              <a:rPr lang="ru-RU" dirty="0"/>
              <a:t> – проводить исследование). Это и будет правильным ответом.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98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1048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Устойчивые словосочетания, фразовые глаголы, идиоматические выражения</vt:lpstr>
      <vt:lpstr>Особенности заданий 32-38</vt:lpstr>
      <vt:lpstr>Алгоритм выполнения заданий 32-38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 связки</vt:lpstr>
      <vt:lpstr>Фразовые глаголы,  словосочетания </vt:lpstr>
      <vt:lpstr>Презентация PowerPoint</vt:lpstr>
      <vt:lpstr>Презентация PowerPoint</vt:lpstr>
      <vt:lpstr>Методические пособия для подготовки к ЕГЭ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тестовыми заданиями по словообразованию</dc:title>
  <dc:creator>Ленчик</dc:creator>
  <cp:lastModifiedBy>Ленчик</cp:lastModifiedBy>
  <cp:revision>41</cp:revision>
  <cp:lastPrinted>2022-02-02T11:38:48Z</cp:lastPrinted>
  <dcterms:created xsi:type="dcterms:W3CDTF">2022-02-02T10:50:46Z</dcterms:created>
  <dcterms:modified xsi:type="dcterms:W3CDTF">2022-02-12T05:07:10Z</dcterms:modified>
</cp:coreProperties>
</file>