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5" r:id="rId2"/>
    <p:sldId id="290" r:id="rId3"/>
    <p:sldId id="291" r:id="rId4"/>
    <p:sldId id="292" r:id="rId5"/>
    <p:sldId id="293" r:id="rId6"/>
    <p:sldId id="294" r:id="rId7"/>
    <p:sldId id="295" r:id="rId8"/>
    <p:sldId id="306" r:id="rId9"/>
    <p:sldId id="307" r:id="rId10"/>
    <p:sldId id="308" r:id="rId11"/>
    <p:sldId id="309" r:id="rId12"/>
    <p:sldId id="310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296" r:id="rId23"/>
    <p:sldId id="312" r:id="rId24"/>
    <p:sldId id="313" r:id="rId25"/>
    <p:sldId id="314" r:id="rId26"/>
    <p:sldId id="31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287"/>
    <a:srgbClr val="00FF99"/>
    <a:srgbClr val="00C8C3"/>
    <a:srgbClr val="00FF00"/>
    <a:srgbClr val="8243FF"/>
    <a:srgbClr val="5F5F5F"/>
    <a:srgbClr val="4D4D4D"/>
    <a:srgbClr val="0027A4"/>
    <a:srgbClr val="0000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9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7" Type="http://schemas.openxmlformats.org/officeDocument/2006/relationships/image" Target="../media/image62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3" Type="http://schemas.openxmlformats.org/officeDocument/2006/relationships/image" Target="../media/image16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17.wmf"/><Relationship Id="rId10" Type="http://schemas.openxmlformats.org/officeDocument/2006/relationships/image" Target="../media/image25.wmf"/><Relationship Id="rId4" Type="http://schemas.openxmlformats.org/officeDocument/2006/relationships/image" Target="../media/image20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7" Type="http://schemas.openxmlformats.org/officeDocument/2006/relationships/image" Target="../media/image59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E604D-E529-4682-A014-E7A41D1D2735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B4469-3214-4879-80CD-042FD1288B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345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46BEBF-3CCA-4526-9401-2670A95629B4}" type="slidenum">
              <a:rPr lang="ru-RU"/>
              <a:pPr/>
              <a:t>7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34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04AA65-43E5-4F08-A18E-AF6E41E33B8E}" type="slidenum">
              <a:rPr lang="ru-RU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35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AAFBE0-1DF3-4AE6-B0D0-56A25986FBF8}" type="slidenum">
              <a:rPr lang="ru-RU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36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61E71B5-496F-44D8-839B-2260B60D7568}" type="slidenum">
              <a:rPr lang="ru-RU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37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B9325E-9CE9-4972-A528-1474FBCDEB4D}" type="slidenum">
              <a:rPr lang="ru-RU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9EA41F-F6BF-4C0A-9759-FD55F0EB7D8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00600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00600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B0C61-031B-42C6-9105-86A60629A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47.wmf"/><Relationship Id="rId10" Type="http://schemas.openxmlformats.org/officeDocument/2006/relationships/image" Target="../media/image2.jpeg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50.wmf"/><Relationship Id="rId10" Type="http://schemas.openxmlformats.org/officeDocument/2006/relationships/image" Target="../media/image2.jpeg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.jpeg"/><Relationship Id="rId4" Type="http://schemas.openxmlformats.org/officeDocument/2006/relationships/image" Target="../media/image5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7.wmf"/><Relationship Id="rId18" Type="http://schemas.openxmlformats.org/officeDocument/2006/relationships/image" Target="../media/image2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48.wmf"/><Relationship Id="rId5" Type="http://schemas.openxmlformats.org/officeDocument/2006/relationships/image" Target="../media/image54.wmf"/><Relationship Id="rId15" Type="http://schemas.openxmlformats.org/officeDocument/2006/relationships/image" Target="../media/image58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60.wmf"/><Relationship Id="rId18" Type="http://schemas.openxmlformats.org/officeDocument/2006/relationships/image" Target="../media/image2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61.bin"/><Relationship Id="rId17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48.wmf"/><Relationship Id="rId5" Type="http://schemas.openxmlformats.org/officeDocument/2006/relationships/image" Target="../media/image54.wmf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6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18" Type="http://schemas.openxmlformats.org/officeDocument/2006/relationships/image" Target="../media/image84.png"/><Relationship Id="rId26" Type="http://schemas.openxmlformats.org/officeDocument/2006/relationships/image" Target="../media/image92.png"/><Relationship Id="rId3" Type="http://schemas.openxmlformats.org/officeDocument/2006/relationships/image" Target="../media/image69.png"/><Relationship Id="rId21" Type="http://schemas.openxmlformats.org/officeDocument/2006/relationships/image" Target="../media/image87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5" Type="http://schemas.openxmlformats.org/officeDocument/2006/relationships/image" Target="../media/image9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2.png"/><Relationship Id="rId20" Type="http://schemas.openxmlformats.org/officeDocument/2006/relationships/image" Target="../media/image86.png"/><Relationship Id="rId29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24" Type="http://schemas.openxmlformats.org/officeDocument/2006/relationships/image" Target="../media/image90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23" Type="http://schemas.openxmlformats.org/officeDocument/2006/relationships/image" Target="../media/image89.png"/><Relationship Id="rId28" Type="http://schemas.openxmlformats.org/officeDocument/2006/relationships/image" Target="../media/image94.png"/><Relationship Id="rId10" Type="http://schemas.openxmlformats.org/officeDocument/2006/relationships/image" Target="../media/image76.png"/><Relationship Id="rId19" Type="http://schemas.openxmlformats.org/officeDocument/2006/relationships/image" Target="../media/image85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Relationship Id="rId22" Type="http://schemas.openxmlformats.org/officeDocument/2006/relationships/image" Target="../media/image88.png"/><Relationship Id="rId27" Type="http://schemas.openxmlformats.org/officeDocument/2006/relationships/image" Target="../media/image93.png"/><Relationship Id="rId30" Type="http://schemas.openxmlformats.org/officeDocument/2006/relationships/image" Target="../media/image9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3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.jpeg"/><Relationship Id="rId4" Type="http://schemas.openxmlformats.org/officeDocument/2006/relationships/image" Target="../media/image15.wmf"/><Relationship Id="rId9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5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28.wmf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2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3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4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1.bin"/><Relationship Id="rId20" Type="http://schemas.openxmlformats.org/officeDocument/2006/relationships/image" Target="../media/image2.jpeg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4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8921" cy="6858000"/>
            <a:chOff x="0" y="0"/>
            <a:chExt cx="9148921" cy="68580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2714620"/>
              <a:ext cx="9144000" cy="4143380"/>
            </a:xfrm>
            <a:prstGeom prst="rect">
              <a:avLst/>
            </a:prstGeom>
            <a:solidFill>
              <a:srgbClr val="FFF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0" y="3068960"/>
              <a:ext cx="8964488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0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Решение </a:t>
              </a:r>
              <a:r>
                <a:rPr lang="ru-RU" sz="60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заданий №13 ЕГЭ</a:t>
              </a:r>
              <a:endPara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  <a:cs typeface="Times New Roman" pitchFamily="18" charset="0"/>
              </a:endParaRPr>
            </a:p>
          </p:txBody>
        </p:sp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271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95536" y="5157192"/>
              <a:ext cx="8572560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mbria Math" pitchFamily="18" charset="0"/>
                  <a:ea typeface="Cambria Math" pitchFamily="18" charset="0"/>
                  <a:cs typeface="Times New Roman" pitchFamily="18" charset="0"/>
                </a:rPr>
                <a:t>Математика профильный уровень.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736889" y="2395003"/>
              <a:ext cx="1412032" cy="489972"/>
            </a:xfrm>
            <a:prstGeom prst="rect">
              <a:avLst/>
            </a:prstGeom>
            <a:solidFill>
              <a:srgbClr val="FFF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4160315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88832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800" b="1" dirty="0" smtClean="0">
                <a:solidFill>
                  <a:srgbClr val="C00000"/>
                </a:solidFill>
              </a:rPr>
              <a:t>13. </a:t>
            </a:r>
            <a:r>
              <a:rPr lang="ru-RU" sz="2400" b="1" dirty="0" smtClean="0">
                <a:solidFill>
                  <a:srgbClr val="C00000"/>
                </a:solidFill>
              </a:rPr>
              <a:t>Для наглядности нарисуем тригонометрический круг, чтобы показать, как найти общие решения этих двух маленьких уравнений.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48464" y="6405331"/>
            <a:ext cx="395536" cy="4526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://xn--80aaasqmjacq0cd6n.xn--p1ai/public/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892829"/>
            <a:ext cx="496855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13Б)Определим, какие из корней принадлежат промежутку [-2π; </a:t>
            </a:r>
            <a:r>
              <a:rPr lang="ru-RU" sz="2800" b="1" dirty="0" err="1" smtClean="0"/>
              <a:t>-π/2</a:t>
            </a:r>
            <a:r>
              <a:rPr lang="ru-RU" sz="2800" b="1" dirty="0" smtClean="0"/>
              <a:t>].</a:t>
            </a:r>
            <a:endParaRPr lang="ru-RU" sz="2800" b="1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48464" y="6405331"/>
            <a:ext cx="395536" cy="4526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1796819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Попробуем сделать 1 оборот против часовой стрелке, т.е. вместо </a:t>
            </a:r>
            <a:r>
              <a:rPr lang="ru-RU" sz="2400" b="1" dirty="0" err="1" smtClean="0">
                <a:solidFill>
                  <a:srgbClr val="C00000"/>
                </a:solidFill>
              </a:rPr>
              <a:t>n</a:t>
            </a:r>
            <a:r>
              <a:rPr lang="ru-RU" sz="2400" b="1" dirty="0" smtClean="0">
                <a:solidFill>
                  <a:srgbClr val="C00000"/>
                </a:solidFill>
              </a:rPr>
              <a:t> подставим 1.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2290" name="Picture 2" descr="http://xn--80aaasqmjacq0cd6n.xn--p1ai/public/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44957"/>
            <a:ext cx="5328592" cy="2976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48464" y="6405331"/>
            <a:ext cx="395536" cy="4526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356659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13. Попробуем сделать 1 оборот по часовой стрелке, т.е. вместо </a:t>
            </a:r>
            <a:r>
              <a:rPr lang="ru-RU" sz="2400" b="1" dirty="0" err="1" smtClean="0">
                <a:solidFill>
                  <a:srgbClr val="C00000"/>
                </a:solidFill>
              </a:rPr>
              <a:t>n</a:t>
            </a:r>
            <a:r>
              <a:rPr lang="ru-RU" sz="2400" b="1" dirty="0" smtClean="0">
                <a:solidFill>
                  <a:srgbClr val="C00000"/>
                </a:solidFill>
              </a:rPr>
              <a:t> подставим 1.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2292" name="Picture 4" descr="http://xn--80aaasqmjacq0cd6n.xn--p1ai/public/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00809"/>
            <a:ext cx="5976664" cy="4720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Содержимое 2"/>
          <p:cNvSpPr>
            <a:spLocks noGrp="1"/>
          </p:cNvSpPr>
          <p:nvPr>
            <p:ph idx="1"/>
          </p:nvPr>
        </p:nvSpPr>
        <p:spPr>
          <a:xfrm>
            <a:off x="395288" y="115888"/>
            <a:ext cx="7345362" cy="180022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ru-RU" sz="2800" dirty="0" smtClean="0"/>
              <a:t>№ 7.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/>
              <a:t>а) Решите уравнение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2800" dirty="0" smtClean="0"/>
              <a:t>б) Найдите все корни этого уравнения, принадлежащие промежутку</a:t>
            </a:r>
            <a:r>
              <a:rPr lang="en-US" sz="2800" dirty="0" smtClean="0"/>
              <a:t>           </a:t>
            </a:r>
            <a:r>
              <a:rPr lang="ru-RU" sz="2800" dirty="0" smtClean="0"/>
              <a:t>      .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sz="2800" dirty="0" smtClean="0"/>
              <a:t>Решение</a:t>
            </a:r>
            <a:r>
              <a:rPr lang="en-US" sz="2800" dirty="0" smtClean="0"/>
              <a:t> </a:t>
            </a:r>
            <a:r>
              <a:rPr lang="ru-RU" sz="2800" dirty="0" smtClean="0"/>
              <a:t> </a:t>
            </a:r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3563888" y="0"/>
          <a:ext cx="4837113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2" name="Формула" r:id="rId4" imgW="2222280" imgH="431640" progId="Equation.3">
                  <p:embed/>
                </p:oleObj>
              </mc:Choice>
              <mc:Fallback>
                <p:oleObj name="Формула" r:id="rId4" imgW="222228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0"/>
                        <a:ext cx="4837113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5334000" y="1643063"/>
          <a:ext cx="11668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3" name="Формула" r:id="rId6" imgW="571320" imgH="215640" progId="Equation.3">
                  <p:embed/>
                </p:oleObj>
              </mc:Choice>
              <mc:Fallback>
                <p:oleObj name="Формула" r:id="rId6" imgW="5713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643063"/>
                        <a:ext cx="1166813" cy="44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971550" y="2492375"/>
          <a:ext cx="6100763" cy="412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4" name="Формула" r:id="rId8" imgW="2679480" imgH="1803240" progId="Equation.3">
                  <p:embed/>
                </p:oleObj>
              </mc:Choice>
              <mc:Fallback>
                <p:oleObj name="Формула" r:id="rId8" imgW="2679480" imgH="18032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492375"/>
                        <a:ext cx="6100763" cy="412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5655" y="1268760"/>
            <a:ext cx="2008345" cy="316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Содержимое 2"/>
          <p:cNvSpPr>
            <a:spLocks noGrp="1"/>
          </p:cNvSpPr>
          <p:nvPr>
            <p:ph idx="1"/>
          </p:nvPr>
        </p:nvSpPr>
        <p:spPr>
          <a:xfrm>
            <a:off x="457200" y="260350"/>
            <a:ext cx="3754438" cy="893763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/>
              <a:t>Решение системы.</a:t>
            </a:r>
          </a:p>
        </p:txBody>
      </p:sp>
      <p:graphicFrame>
        <p:nvGraphicFramePr>
          <p:cNvPr id="62466" name="Object 4"/>
          <p:cNvGraphicFramePr>
            <a:graphicFrameLocks noChangeAspect="1"/>
          </p:cNvGraphicFramePr>
          <p:nvPr/>
        </p:nvGraphicFramePr>
        <p:xfrm>
          <a:off x="250825" y="765175"/>
          <a:ext cx="4152900" cy="534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6" name="Формула" r:id="rId4" imgW="1790640" imgH="2298600" progId="Equation.3">
                  <p:embed/>
                </p:oleObj>
              </mc:Choice>
              <mc:Fallback>
                <p:oleObj name="Формула" r:id="rId4" imgW="1790640" imgH="229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765175"/>
                        <a:ext cx="4152900" cy="5348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5526088" y="908050"/>
          <a:ext cx="2533650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Формула" r:id="rId6" imgW="1091880" imgH="634680" progId="Equation.3">
                  <p:embed/>
                </p:oleObj>
              </mc:Choice>
              <mc:Fallback>
                <p:oleObj name="Формула" r:id="rId6" imgW="1091880" imgH="634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6088" y="908050"/>
                        <a:ext cx="2533650" cy="1477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427538" y="2752725"/>
            <a:ext cx="48593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3200" dirty="0">
                <a:latin typeface="+mn-lt"/>
                <a:cs typeface="+mn-cs"/>
              </a:rPr>
              <a:t>С учетом условия                :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    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ru-RU" sz="3200" dirty="0">
                <a:latin typeface="+mn-lt"/>
                <a:cs typeface="+mn-cs"/>
              </a:rPr>
              <a:t>.</a:t>
            </a:r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7572375" y="2643188"/>
          <a:ext cx="1404938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Формула" r:id="rId8" imgW="647640" imgH="393480" progId="Equation.3">
                  <p:embed/>
                </p:oleObj>
              </mc:Choice>
              <mc:Fallback>
                <p:oleObj name="Формула" r:id="rId8" imgW="6476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75" y="2643188"/>
                        <a:ext cx="1404938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3429000"/>
            <a:ext cx="2008345" cy="316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1328738" y="1536700"/>
          <a:ext cx="2595562" cy="304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Формула" r:id="rId3" imgW="1257120" imgH="1473120" progId="Equation.3">
                  <p:embed/>
                </p:oleObj>
              </mc:Choice>
              <mc:Fallback>
                <p:oleObj name="Формула" r:id="rId3" imgW="1257120" imgH="14731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1536700"/>
                        <a:ext cx="2595562" cy="304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1" name="Содержимое 2"/>
          <p:cNvSpPr>
            <a:spLocks noGrp="1"/>
          </p:cNvSpPr>
          <p:nvPr>
            <p:ph idx="1"/>
          </p:nvPr>
        </p:nvSpPr>
        <p:spPr>
          <a:xfrm>
            <a:off x="962025" y="679450"/>
            <a:ext cx="4330700" cy="892175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/>
              <a:t>Решение уравнения.</a:t>
            </a:r>
          </a:p>
        </p:txBody>
      </p:sp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429000"/>
            <a:ext cx="2008345" cy="316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Содержимое 2"/>
          <p:cNvSpPr>
            <a:spLocks noGrp="1"/>
          </p:cNvSpPr>
          <p:nvPr>
            <p:ph idx="1"/>
          </p:nvPr>
        </p:nvSpPr>
        <p:spPr>
          <a:xfrm>
            <a:off x="214313" y="357188"/>
            <a:ext cx="8424862" cy="1008062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ru-RU" sz="2800" smtClean="0"/>
              <a:t>С помощью составления и решения неравенства выберем корни, входящие в промежуток                .</a:t>
            </a:r>
          </a:p>
        </p:txBody>
      </p:sp>
      <p:graphicFrame>
        <p:nvGraphicFramePr>
          <p:cNvPr id="64514" name="Object 14"/>
          <p:cNvGraphicFramePr>
            <a:graphicFrameLocks noChangeAspect="1"/>
          </p:cNvGraphicFramePr>
          <p:nvPr/>
        </p:nvGraphicFramePr>
        <p:xfrm>
          <a:off x="3175000" y="4857750"/>
          <a:ext cx="43434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2" name="Формула" r:id="rId4" imgW="2133360" imgH="203040" progId="Equation.3">
                  <p:embed/>
                </p:oleObj>
              </mc:Choice>
              <mc:Fallback>
                <p:oleObj name="Формула" r:id="rId4" imgW="213336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4857750"/>
                        <a:ext cx="4343400" cy="4159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5" name="Object 10"/>
          <p:cNvGraphicFramePr>
            <a:graphicFrameLocks noChangeAspect="1"/>
          </p:cNvGraphicFramePr>
          <p:nvPr/>
        </p:nvGraphicFramePr>
        <p:xfrm>
          <a:off x="388938" y="5584825"/>
          <a:ext cx="32845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3" name="Формула" r:id="rId6" imgW="1612800" imgH="203040" progId="Equation.3">
                  <p:embed/>
                </p:oleObj>
              </mc:Choice>
              <mc:Fallback>
                <p:oleObj name="Формула" r:id="rId6" imgW="161280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8" y="5584825"/>
                        <a:ext cx="3284537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Содержимое 2"/>
          <p:cNvSpPr txBox="1">
            <a:spLocks/>
          </p:cNvSpPr>
          <p:nvPr/>
        </p:nvSpPr>
        <p:spPr bwMode="auto">
          <a:xfrm>
            <a:off x="315913" y="4924425"/>
            <a:ext cx="51133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800" dirty="0">
                <a:latin typeface="+mn-lt"/>
                <a:cs typeface="+mn-cs"/>
              </a:rPr>
              <a:t>Ответ:</a:t>
            </a:r>
          </a:p>
        </p:txBody>
      </p:sp>
      <p:graphicFrame>
        <p:nvGraphicFramePr>
          <p:cNvPr id="64516" name="Object 6"/>
          <p:cNvGraphicFramePr>
            <a:graphicFrameLocks noChangeAspect="1"/>
          </p:cNvGraphicFramePr>
          <p:nvPr/>
        </p:nvGraphicFramePr>
        <p:xfrm>
          <a:off x="387350" y="6143625"/>
          <a:ext cx="47561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4" name="Формула" r:id="rId8" imgW="2336760" imgH="203040" progId="Equation.3">
                  <p:embed/>
                </p:oleObj>
              </mc:Choice>
              <mc:Fallback>
                <p:oleObj name="Формула" r:id="rId8" imgW="233676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6143625"/>
                        <a:ext cx="475615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3"/>
          <p:cNvGraphicFramePr>
            <a:graphicFrameLocks noChangeAspect="1"/>
          </p:cNvGraphicFramePr>
          <p:nvPr/>
        </p:nvGraphicFramePr>
        <p:xfrm>
          <a:off x="6640513" y="857250"/>
          <a:ext cx="11461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5" name="Формула" r:id="rId10" imgW="571320" imgH="215640" progId="Equation.3">
                  <p:embed/>
                </p:oleObj>
              </mc:Choice>
              <mc:Fallback>
                <p:oleObj name="Формула" r:id="rId10" imgW="5713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0513" y="857250"/>
                        <a:ext cx="1146175" cy="433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8" name="Object 26"/>
          <p:cNvGraphicFramePr>
            <a:graphicFrameLocks noChangeAspect="1"/>
          </p:cNvGraphicFramePr>
          <p:nvPr/>
        </p:nvGraphicFramePr>
        <p:xfrm>
          <a:off x="1571625" y="1914525"/>
          <a:ext cx="16033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6" name="Формула" r:id="rId12" imgW="787320" imgH="215640" progId="Equation.3">
                  <p:embed/>
                </p:oleObj>
              </mc:Choice>
              <mc:Fallback>
                <p:oleObj name="Формула" r:id="rId12" imgW="787320" imgH="2156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1914525"/>
                        <a:ext cx="1603375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27"/>
          <p:cNvGraphicFramePr>
            <a:graphicFrameLocks noChangeAspect="1"/>
          </p:cNvGraphicFramePr>
          <p:nvPr/>
        </p:nvGraphicFramePr>
        <p:xfrm>
          <a:off x="4308475" y="1841500"/>
          <a:ext cx="2224088" cy="301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7" name="Формула" r:id="rId14" imgW="1091880" imgH="1473120" progId="Equation.3">
                  <p:embed/>
                </p:oleObj>
              </mc:Choice>
              <mc:Fallback>
                <p:oleObj name="Формула" r:id="rId14" imgW="1091880" imgH="147312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475" y="1841500"/>
                        <a:ext cx="2224088" cy="301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20" name="Object 28"/>
          <p:cNvGraphicFramePr>
            <a:graphicFrameLocks noChangeAspect="1"/>
          </p:cNvGraphicFramePr>
          <p:nvPr/>
        </p:nvGraphicFramePr>
        <p:xfrm>
          <a:off x="1560513" y="1428750"/>
          <a:ext cx="49403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8" name="Формула" r:id="rId16" imgW="2425680" imgH="203040" progId="Equation.3">
                  <p:embed/>
                </p:oleObj>
              </mc:Choice>
              <mc:Fallback>
                <p:oleObj name="Формула" r:id="rId16" imgW="242568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513" y="1428750"/>
                        <a:ext cx="49403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916832"/>
            <a:ext cx="2008345" cy="316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5" name="Содержимое 2"/>
          <p:cNvSpPr>
            <a:spLocks noGrp="1"/>
          </p:cNvSpPr>
          <p:nvPr>
            <p:ph idx="1"/>
          </p:nvPr>
        </p:nvSpPr>
        <p:spPr>
          <a:xfrm>
            <a:off x="214313" y="357188"/>
            <a:ext cx="8424862" cy="1008062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ru-RU" sz="2800" smtClean="0"/>
              <a:t>Перебором определим корни, входящие в промежуток                  .</a:t>
            </a:r>
          </a:p>
        </p:txBody>
      </p:sp>
      <p:graphicFrame>
        <p:nvGraphicFramePr>
          <p:cNvPr id="65538" name="Object 14"/>
          <p:cNvGraphicFramePr>
            <a:graphicFrameLocks noChangeAspect="1"/>
          </p:cNvGraphicFramePr>
          <p:nvPr/>
        </p:nvGraphicFramePr>
        <p:xfrm>
          <a:off x="1928813" y="4714875"/>
          <a:ext cx="43434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6" name="Формула" r:id="rId4" imgW="2133360" imgH="203040" progId="Equation.3">
                  <p:embed/>
                </p:oleObj>
              </mc:Choice>
              <mc:Fallback>
                <p:oleObj name="Формула" r:id="rId4" imgW="213336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4714875"/>
                        <a:ext cx="4343400" cy="4159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39" name="Object 10"/>
          <p:cNvGraphicFramePr>
            <a:graphicFrameLocks noChangeAspect="1"/>
          </p:cNvGraphicFramePr>
          <p:nvPr/>
        </p:nvGraphicFramePr>
        <p:xfrm>
          <a:off x="388938" y="5584825"/>
          <a:ext cx="328453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7" name="Формула" r:id="rId6" imgW="1612800" imgH="203040" progId="Equation.3">
                  <p:embed/>
                </p:oleObj>
              </mc:Choice>
              <mc:Fallback>
                <p:oleObj name="Формула" r:id="rId6" imgW="161280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8" y="5584825"/>
                        <a:ext cx="3284537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Содержимое 2"/>
          <p:cNvSpPr txBox="1">
            <a:spLocks/>
          </p:cNvSpPr>
          <p:nvPr/>
        </p:nvSpPr>
        <p:spPr bwMode="auto">
          <a:xfrm>
            <a:off x="315913" y="5067300"/>
            <a:ext cx="51133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800" dirty="0">
                <a:latin typeface="+mn-lt"/>
                <a:cs typeface="+mn-cs"/>
              </a:rPr>
              <a:t>Ответ:</a:t>
            </a:r>
          </a:p>
        </p:txBody>
      </p:sp>
      <p:graphicFrame>
        <p:nvGraphicFramePr>
          <p:cNvPr id="65540" name="Object 6"/>
          <p:cNvGraphicFramePr>
            <a:graphicFrameLocks noChangeAspect="1"/>
          </p:cNvGraphicFramePr>
          <p:nvPr/>
        </p:nvGraphicFramePr>
        <p:xfrm>
          <a:off x="387350" y="6143625"/>
          <a:ext cx="47561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8" name="Формула" r:id="rId8" imgW="2336760" imgH="203040" progId="Equation.3">
                  <p:embed/>
                </p:oleObj>
              </mc:Choice>
              <mc:Fallback>
                <p:oleObj name="Формула" r:id="rId8" imgW="233676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6143625"/>
                        <a:ext cx="475615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1" name="Object 3"/>
          <p:cNvGraphicFramePr>
            <a:graphicFrameLocks noChangeAspect="1"/>
          </p:cNvGraphicFramePr>
          <p:nvPr/>
        </p:nvGraphicFramePr>
        <p:xfrm>
          <a:off x="2357438" y="857250"/>
          <a:ext cx="11461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9" name="Формула" r:id="rId10" imgW="571320" imgH="215640" progId="Equation.3">
                  <p:embed/>
                </p:oleObj>
              </mc:Choice>
              <mc:Fallback>
                <p:oleObj name="Формула" r:id="rId10" imgW="5713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857250"/>
                        <a:ext cx="1146175" cy="433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2" name="Object 6"/>
          <p:cNvGraphicFramePr>
            <a:graphicFrameLocks noChangeAspect="1"/>
          </p:cNvGraphicFramePr>
          <p:nvPr/>
        </p:nvGraphicFramePr>
        <p:xfrm>
          <a:off x="571500" y="1828800"/>
          <a:ext cx="2357438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0" name="Формула" r:id="rId12" imgW="1422360" imgH="241200" progId="Equation.3">
                  <p:embed/>
                </p:oleObj>
              </mc:Choice>
              <mc:Fallback>
                <p:oleObj name="Формула" r:id="rId12" imgW="1422360" imgH="24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828800"/>
                        <a:ext cx="2357438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3" name="Object 8"/>
          <p:cNvGraphicFramePr>
            <a:graphicFrameLocks noChangeAspect="1"/>
          </p:cNvGraphicFramePr>
          <p:nvPr/>
        </p:nvGraphicFramePr>
        <p:xfrm>
          <a:off x="495300" y="1403350"/>
          <a:ext cx="53625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1" name="Формула" r:id="rId14" imgW="2895480" imgH="228600" progId="Equation.3">
                  <p:embed/>
                </p:oleObj>
              </mc:Choice>
              <mc:Fallback>
                <p:oleObj name="Формула" r:id="rId14" imgW="289548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" y="1403350"/>
                        <a:ext cx="5362575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4" name="Object 9"/>
          <p:cNvGraphicFramePr>
            <a:graphicFrameLocks noChangeAspect="1"/>
          </p:cNvGraphicFramePr>
          <p:nvPr/>
        </p:nvGraphicFramePr>
        <p:xfrm>
          <a:off x="3500438" y="1919288"/>
          <a:ext cx="5440362" cy="265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2" name="Формула" r:id="rId16" imgW="3225600" imgH="1562040" progId="Equation.3">
                  <p:embed/>
                </p:oleObj>
              </mc:Choice>
              <mc:Fallback>
                <p:oleObj name="Формула" r:id="rId16" imgW="3225600" imgH="1562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1919288"/>
                        <a:ext cx="5440362" cy="2652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132856"/>
            <a:ext cx="2008345" cy="316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404664"/>
            <a:ext cx="6400800" cy="648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№ 8.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8591550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495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2953"/>
            <a:ext cx="7704856" cy="6671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5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251520" y="344901"/>
            <a:ext cx="8496944" cy="638690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4800" b="1" dirty="0" smtClean="0">
                <a:solidFill>
                  <a:srgbClr val="0070C0"/>
                </a:solidFill>
              </a:rPr>
              <a:t>1. Решение </a:t>
            </a:r>
            <a:r>
              <a:rPr lang="ru-RU" sz="4800" b="1" dirty="0">
                <a:solidFill>
                  <a:srgbClr val="0070C0"/>
                </a:solidFill>
              </a:rPr>
              <a:t>рациональных уравнений методом сложных замен переменных</a:t>
            </a:r>
            <a:endParaRPr lang="ru-RU" sz="4800" dirty="0">
              <a:solidFill>
                <a:srgbClr val="0070C0"/>
              </a:solidFill>
            </a:endParaRPr>
          </a:p>
          <a:p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88580"/>
            <a:ext cx="2008345" cy="316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0099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55" y="1427765"/>
            <a:ext cx="8818348" cy="512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4664"/>
            <a:ext cx="3466044" cy="102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37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01" y="1"/>
            <a:ext cx="7993239" cy="679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30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7"/>
          <p:cNvGrpSpPr>
            <a:grpSpLocks noChangeAspect="1"/>
          </p:cNvGrpSpPr>
          <p:nvPr/>
        </p:nvGrpSpPr>
        <p:grpSpPr bwMode="auto">
          <a:xfrm flipH="1">
            <a:off x="5357818" y="2387479"/>
            <a:ext cx="3319486" cy="3129753"/>
            <a:chOff x="1348000" y="3092451"/>
            <a:chExt cx="2305595" cy="2286000"/>
          </a:xfrm>
        </p:grpSpPr>
        <p:grpSp>
          <p:nvGrpSpPr>
            <p:cNvPr id="3" name="Группа 55"/>
            <p:cNvGrpSpPr>
              <a:grpSpLocks/>
            </p:cNvGrpSpPr>
            <p:nvPr/>
          </p:nvGrpSpPr>
          <p:grpSpPr bwMode="auto">
            <a:xfrm>
              <a:off x="1356766" y="3092451"/>
              <a:ext cx="2296829" cy="2286000"/>
              <a:chOff x="1356372" y="3092451"/>
              <a:chExt cx="3890293" cy="2286000"/>
            </a:xfrm>
          </p:grpSpPr>
          <p:sp>
            <p:nvSpPr>
              <p:cNvPr id="21" name="Line 25"/>
              <p:cNvSpPr>
                <a:spLocks noChangeShapeType="1"/>
              </p:cNvSpPr>
              <p:nvPr/>
            </p:nvSpPr>
            <p:spPr bwMode="auto">
              <a:xfrm>
                <a:off x="1357290" y="30924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Line 25"/>
              <p:cNvSpPr>
                <a:spLocks noChangeShapeType="1"/>
              </p:cNvSpPr>
              <p:nvPr/>
            </p:nvSpPr>
            <p:spPr bwMode="auto">
              <a:xfrm>
                <a:off x="1356372" y="3244851"/>
                <a:ext cx="3890293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25"/>
              <p:cNvSpPr>
                <a:spLocks noChangeShapeType="1"/>
              </p:cNvSpPr>
              <p:nvPr/>
            </p:nvSpPr>
            <p:spPr bwMode="auto">
              <a:xfrm>
                <a:off x="1357290" y="33972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25"/>
              <p:cNvSpPr>
                <a:spLocks noChangeShapeType="1"/>
              </p:cNvSpPr>
              <p:nvPr/>
            </p:nvSpPr>
            <p:spPr bwMode="auto">
              <a:xfrm>
                <a:off x="1357290" y="35496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25"/>
              <p:cNvSpPr>
                <a:spLocks noChangeShapeType="1"/>
              </p:cNvSpPr>
              <p:nvPr/>
            </p:nvSpPr>
            <p:spPr bwMode="auto">
              <a:xfrm>
                <a:off x="1357290" y="37020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>
                <a:off x="1357290" y="38544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25"/>
              <p:cNvSpPr>
                <a:spLocks noChangeShapeType="1"/>
              </p:cNvSpPr>
              <p:nvPr/>
            </p:nvSpPr>
            <p:spPr bwMode="auto">
              <a:xfrm>
                <a:off x="1357290" y="40068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Line 25"/>
              <p:cNvSpPr>
                <a:spLocks noChangeShapeType="1"/>
              </p:cNvSpPr>
              <p:nvPr/>
            </p:nvSpPr>
            <p:spPr bwMode="auto">
              <a:xfrm>
                <a:off x="1357290" y="41592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1357290" y="4311651"/>
                <a:ext cx="3889375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round/>
                <a:headEnd type="arrow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>
                <a:off x="1357290" y="44640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1357290" y="46164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Line 25"/>
              <p:cNvSpPr>
                <a:spLocks noChangeShapeType="1"/>
              </p:cNvSpPr>
              <p:nvPr/>
            </p:nvSpPr>
            <p:spPr bwMode="auto">
              <a:xfrm>
                <a:off x="1357290" y="47688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25"/>
              <p:cNvSpPr>
                <a:spLocks noChangeShapeType="1"/>
              </p:cNvSpPr>
              <p:nvPr/>
            </p:nvSpPr>
            <p:spPr bwMode="auto">
              <a:xfrm>
                <a:off x="1357290" y="49212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25"/>
              <p:cNvSpPr>
                <a:spLocks noChangeShapeType="1"/>
              </p:cNvSpPr>
              <p:nvPr/>
            </p:nvSpPr>
            <p:spPr bwMode="auto">
              <a:xfrm>
                <a:off x="1357290" y="50736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25"/>
              <p:cNvSpPr>
                <a:spLocks noChangeShapeType="1"/>
              </p:cNvSpPr>
              <p:nvPr/>
            </p:nvSpPr>
            <p:spPr bwMode="auto">
              <a:xfrm>
                <a:off x="1357290" y="52260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Line 25"/>
              <p:cNvSpPr>
                <a:spLocks noChangeShapeType="1"/>
              </p:cNvSpPr>
              <p:nvPr/>
            </p:nvSpPr>
            <p:spPr bwMode="auto">
              <a:xfrm>
                <a:off x="1357260" y="5378451"/>
                <a:ext cx="3889375" cy="0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Группа 56"/>
            <p:cNvGrpSpPr>
              <a:grpSpLocks noChangeAspect="1"/>
            </p:cNvGrpSpPr>
            <p:nvPr/>
          </p:nvGrpSpPr>
          <p:grpSpPr bwMode="auto">
            <a:xfrm>
              <a:off x="1348000" y="3106766"/>
              <a:ext cx="2286000" cy="2268000"/>
              <a:chOff x="1357290" y="3106759"/>
              <a:chExt cx="2286000" cy="3465513"/>
            </a:xfrm>
          </p:grpSpPr>
          <p:sp>
            <p:nvSpPr>
              <p:cNvPr id="12" name="Line 22"/>
              <p:cNvSpPr>
                <a:spLocks noChangeShapeType="1"/>
              </p:cNvSpPr>
              <p:nvPr/>
            </p:nvSpPr>
            <p:spPr bwMode="auto">
              <a:xfrm>
                <a:off x="2424090" y="3106759"/>
                <a:ext cx="0" cy="3465513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round/>
                <a:headEnd type="arrow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" name="Line 22"/>
              <p:cNvSpPr>
                <a:spLocks noChangeShapeType="1"/>
              </p:cNvSpPr>
              <p:nvPr/>
            </p:nvSpPr>
            <p:spPr bwMode="auto">
              <a:xfrm>
                <a:off x="13572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Line 22"/>
              <p:cNvSpPr>
                <a:spLocks noChangeShapeType="1"/>
              </p:cNvSpPr>
              <p:nvPr/>
            </p:nvSpPr>
            <p:spPr bwMode="auto">
              <a:xfrm rot="10800000">
                <a:off x="1509690" y="3106759"/>
                <a:ext cx="0" cy="3457664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Line 22"/>
              <p:cNvSpPr>
                <a:spLocks noChangeShapeType="1"/>
              </p:cNvSpPr>
              <p:nvPr/>
            </p:nvSpPr>
            <p:spPr bwMode="auto">
              <a:xfrm>
                <a:off x="16620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Line 22"/>
              <p:cNvSpPr>
                <a:spLocks noChangeShapeType="1"/>
              </p:cNvSpPr>
              <p:nvPr/>
            </p:nvSpPr>
            <p:spPr bwMode="auto">
              <a:xfrm>
                <a:off x="18144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Line 22"/>
              <p:cNvSpPr>
                <a:spLocks noChangeShapeType="1"/>
              </p:cNvSpPr>
              <p:nvPr/>
            </p:nvSpPr>
            <p:spPr bwMode="auto">
              <a:xfrm>
                <a:off x="19668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22"/>
              <p:cNvSpPr>
                <a:spLocks noChangeShapeType="1"/>
              </p:cNvSpPr>
              <p:nvPr/>
            </p:nvSpPr>
            <p:spPr bwMode="auto">
              <a:xfrm>
                <a:off x="21192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Line 22"/>
              <p:cNvSpPr>
                <a:spLocks noChangeShapeType="1"/>
              </p:cNvSpPr>
              <p:nvPr/>
            </p:nvSpPr>
            <p:spPr bwMode="auto">
              <a:xfrm>
                <a:off x="22716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Line 22"/>
              <p:cNvSpPr>
                <a:spLocks noChangeShapeType="1"/>
              </p:cNvSpPr>
              <p:nvPr/>
            </p:nvSpPr>
            <p:spPr bwMode="auto">
              <a:xfrm>
                <a:off x="25764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Line 22"/>
              <p:cNvSpPr>
                <a:spLocks noChangeShapeType="1"/>
              </p:cNvSpPr>
              <p:nvPr/>
            </p:nvSpPr>
            <p:spPr bwMode="auto">
              <a:xfrm>
                <a:off x="27288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22"/>
              <p:cNvSpPr>
                <a:spLocks noChangeShapeType="1"/>
              </p:cNvSpPr>
              <p:nvPr/>
            </p:nvSpPr>
            <p:spPr bwMode="auto">
              <a:xfrm>
                <a:off x="28812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Line 22"/>
              <p:cNvSpPr>
                <a:spLocks noChangeShapeType="1"/>
              </p:cNvSpPr>
              <p:nvPr/>
            </p:nvSpPr>
            <p:spPr bwMode="auto">
              <a:xfrm>
                <a:off x="30336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Line 22"/>
              <p:cNvSpPr>
                <a:spLocks noChangeShapeType="1"/>
              </p:cNvSpPr>
              <p:nvPr/>
            </p:nvSpPr>
            <p:spPr bwMode="auto">
              <a:xfrm>
                <a:off x="31860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Line 22"/>
              <p:cNvSpPr>
                <a:spLocks noChangeShapeType="1"/>
              </p:cNvSpPr>
              <p:nvPr/>
            </p:nvSpPr>
            <p:spPr bwMode="auto">
              <a:xfrm>
                <a:off x="33384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4908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Line 22"/>
              <p:cNvSpPr>
                <a:spLocks noChangeShapeType="1"/>
              </p:cNvSpPr>
              <p:nvPr/>
            </p:nvSpPr>
            <p:spPr bwMode="auto">
              <a:xfrm>
                <a:off x="3643290" y="3106759"/>
                <a:ext cx="0" cy="3465513"/>
              </a:xfrm>
              <a:prstGeom prst="line">
                <a:avLst/>
              </a:prstGeom>
              <a:noFill/>
              <a:ln w="3175" cap="rnd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cxnSp>
        <p:nvCxnSpPr>
          <p:cNvPr id="43" name="Прямая соединительная линия 42"/>
          <p:cNvCxnSpPr/>
          <p:nvPr/>
        </p:nvCxnSpPr>
        <p:spPr>
          <a:xfrm flipV="1">
            <a:off x="8244408" y="2407078"/>
            <a:ext cx="1" cy="3105109"/>
          </a:xfrm>
          <a:prstGeom prst="line">
            <a:avLst/>
          </a:prstGeom>
          <a:ln w="19050">
            <a:solidFill>
              <a:srgbClr val="99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6028488" y="3026910"/>
            <a:ext cx="2196000" cy="2088000"/>
          </a:xfrm>
          <a:prstGeom prst="ellipse">
            <a:avLst/>
          </a:prstGeom>
          <a:noFill/>
          <a:ln>
            <a:solidFill>
              <a:srgbClr val="009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Дуга 111"/>
          <p:cNvSpPr/>
          <p:nvPr/>
        </p:nvSpPr>
        <p:spPr>
          <a:xfrm>
            <a:off x="6012160" y="3024576"/>
            <a:ext cx="2214000" cy="2088000"/>
          </a:xfrm>
          <a:prstGeom prst="arc">
            <a:avLst>
              <a:gd name="adj1" fmla="val 21534442"/>
              <a:gd name="adj2" fmla="val 5376269"/>
            </a:avLst>
          </a:prstGeom>
          <a:ln w="28575">
            <a:solidFill>
              <a:srgbClr val="0000F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44" name="Дуга 143"/>
          <p:cNvSpPr/>
          <p:nvPr/>
        </p:nvSpPr>
        <p:spPr>
          <a:xfrm>
            <a:off x="6018775" y="3018876"/>
            <a:ext cx="2196000" cy="2088000"/>
          </a:xfrm>
          <a:prstGeom prst="arc">
            <a:avLst>
              <a:gd name="adj1" fmla="val 5319285"/>
              <a:gd name="adj2" fmla="val 16218406"/>
            </a:avLst>
          </a:prstGeom>
          <a:ln w="28575">
            <a:solidFill>
              <a:srgbClr val="0000F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7" name="Прямая соединительная линия 136"/>
          <p:cNvCxnSpPr/>
          <p:nvPr/>
        </p:nvCxnSpPr>
        <p:spPr>
          <a:xfrm flipH="1" flipV="1">
            <a:off x="6366720" y="3294866"/>
            <a:ext cx="1874402" cy="1805066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Овал 135"/>
          <p:cNvSpPr/>
          <p:nvPr/>
        </p:nvSpPr>
        <p:spPr>
          <a:xfrm rot="10800000">
            <a:off x="6352900" y="3258866"/>
            <a:ext cx="72000" cy="72000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Овал 137"/>
          <p:cNvSpPr/>
          <p:nvPr/>
        </p:nvSpPr>
        <p:spPr>
          <a:xfrm>
            <a:off x="7884368" y="4759327"/>
            <a:ext cx="72000" cy="72000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/>
              <p:cNvSpPr txBox="1"/>
              <p:nvPr/>
            </p:nvSpPr>
            <p:spPr>
              <a:xfrm>
                <a:off x="539552" y="4694128"/>
                <a:ext cx="2246128" cy="735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</a:rPr>
                        <m:t>𝑥</m:t>
                      </m:r>
                      <m:r>
                        <a:rPr lang="en-US" sz="2200" i="1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  <a:ea typeface="Cambria Math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20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2200" b="0" i="1" smtClean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;</m:t>
                          </m:r>
                          <m:r>
                            <a:rPr lang="en-US" sz="2200" i="1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−</m:t>
                          </m:r>
                          <m: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2</m:t>
                          </m:r>
                          <m:r>
                            <a:rPr lang="en-US" sz="2200" i="1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𝜋</m:t>
                          </m:r>
                        </m:e>
                      </m:d>
                    </m:oMath>
                  </m:oMathPara>
                </a14:m>
                <a:endParaRPr lang="ru-RU" sz="2200" dirty="0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40" name="TextBox 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4694128"/>
                <a:ext cx="2246128" cy="73533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Прямоугольник 126"/>
              <p:cNvSpPr/>
              <p:nvPr/>
            </p:nvSpPr>
            <p:spPr>
              <a:xfrm>
                <a:off x="206428" y="3790201"/>
                <a:ext cx="1422825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tg</m:t>
                          </m:r>
                        </m:fName>
                        <m:e>
                          <m:r>
                            <a:rPr lang="en-US" sz="2200" i="1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en-US" sz="2200" b="0" i="0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=−1</m:t>
                      </m:r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27" name="Прямоугольник 1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28" y="3790201"/>
                <a:ext cx="1422825" cy="430887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2146" b="-142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Прямоугольник 149"/>
              <p:cNvSpPr/>
              <p:nvPr/>
            </p:nvSpPr>
            <p:spPr>
              <a:xfrm>
                <a:off x="7524328" y="4806776"/>
                <a:ext cx="560282" cy="514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6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16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1600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0" name="Прямоугольник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328" y="4806776"/>
                <a:ext cx="560282" cy="51437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Скругленный прямоугольник 112"/>
          <p:cNvSpPr/>
          <p:nvPr/>
        </p:nvSpPr>
        <p:spPr>
          <a:xfrm>
            <a:off x="183412" y="555366"/>
            <a:ext cx="8781076" cy="1498381"/>
          </a:xfrm>
          <a:prstGeom prst="roundRect">
            <a:avLst/>
          </a:prstGeom>
          <a:solidFill>
            <a:srgbClr val="FFE8C5"/>
          </a:solidFill>
          <a:ln w="28575">
            <a:solidFill>
              <a:srgbClr val="CC33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8604448" y="3870672"/>
                <a:ext cx="404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ru-RU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4448" y="3870672"/>
                <a:ext cx="404815" cy="40011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6831481" y="2142480"/>
                <a:ext cx="404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481" y="2142480"/>
                <a:ext cx="404815" cy="40011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TextBox 58"/>
          <p:cNvSpPr txBox="1"/>
          <p:nvPr/>
        </p:nvSpPr>
        <p:spPr>
          <a:xfrm>
            <a:off x="3000364" y="4462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Задание № 9</a:t>
            </a: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0" y="13575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0" y="97395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2928926" y="2132856"/>
            <a:ext cx="19288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u="sng" dirty="0" smtClean="0">
                <a:ln>
                  <a:solidFill>
                    <a:srgbClr val="C00000"/>
                  </a:solidFill>
                </a:ln>
                <a:solidFill>
                  <a:srgbClr val="CC3300"/>
                </a:solidFill>
                <a:latin typeface="Cambria Math" pitchFamily="18" charset="0"/>
                <a:ea typeface="Cambria Math" pitchFamily="18" charset="0"/>
              </a:rPr>
              <a:t>Решение.</a:t>
            </a:r>
          </a:p>
        </p:txBody>
      </p:sp>
      <p:sp>
        <p:nvSpPr>
          <p:cNvPr id="55" name="Rectangle 11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13575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278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13575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1278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13575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1278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135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4" name="Группа 21504"/>
          <p:cNvGrpSpPr/>
          <p:nvPr/>
        </p:nvGrpSpPr>
        <p:grpSpPr>
          <a:xfrm>
            <a:off x="142844" y="2714300"/>
            <a:ext cx="546876" cy="430887"/>
            <a:chOff x="142844" y="2420888"/>
            <a:chExt cx="546876" cy="430887"/>
          </a:xfrm>
        </p:grpSpPr>
        <p:sp>
          <p:nvSpPr>
            <p:cNvPr id="116" name="Скругленный прямоугольник 115"/>
            <p:cNvSpPr/>
            <p:nvPr/>
          </p:nvSpPr>
          <p:spPr>
            <a:xfrm>
              <a:off x="142844" y="2455775"/>
              <a:ext cx="468000" cy="3960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Rectangle 2"/>
            <p:cNvSpPr>
              <a:spLocks noChangeArrowheads="1"/>
            </p:cNvSpPr>
            <p:nvPr/>
          </p:nvSpPr>
          <p:spPr bwMode="auto">
            <a:xfrm>
              <a:off x="142844" y="2420888"/>
              <a:ext cx="546876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i="0" u="none" strike="noStrike" cap="none" normalizeH="0" baseline="0" dirty="0" smtClean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а).</a:t>
              </a:r>
              <a:endParaRPr kumimoji="0" lang="ru-RU" sz="220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45" name="Группа 21506"/>
          <p:cNvGrpSpPr/>
          <p:nvPr/>
        </p:nvGrpSpPr>
        <p:grpSpPr>
          <a:xfrm>
            <a:off x="29441" y="4859192"/>
            <a:ext cx="546876" cy="430887"/>
            <a:chOff x="29441" y="5346350"/>
            <a:chExt cx="546876" cy="430887"/>
          </a:xfrm>
        </p:grpSpPr>
        <p:sp>
          <p:nvSpPr>
            <p:cNvPr id="110" name="Скругленный прямоугольник 109"/>
            <p:cNvSpPr/>
            <p:nvPr/>
          </p:nvSpPr>
          <p:spPr>
            <a:xfrm>
              <a:off x="76251" y="5378978"/>
              <a:ext cx="468000" cy="39600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Rectangle 2"/>
            <p:cNvSpPr>
              <a:spLocks noChangeArrowheads="1"/>
            </p:cNvSpPr>
            <p:nvPr/>
          </p:nvSpPr>
          <p:spPr bwMode="auto">
            <a:xfrm>
              <a:off x="29441" y="5346350"/>
              <a:ext cx="546876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200" dirty="0" smtClean="0">
                  <a:ln>
                    <a:solidFill>
                      <a:sysClr val="windowText" lastClr="000000"/>
                    </a:solidFill>
                  </a:ln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б</a:t>
              </a:r>
              <a:r>
                <a:rPr kumimoji="0" lang="ru-RU" sz="2200" i="0" u="none" strike="noStrike" cap="none" normalizeH="0" baseline="0" dirty="0" smtClean="0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  <a:effectLst/>
                  <a:latin typeface="Cambria Math" pitchFamily="18" charset="0"/>
                  <a:ea typeface="Times New Roman" pitchFamily="18" charset="0"/>
                  <a:cs typeface="Times New Roman" pitchFamily="18" charset="0"/>
                </a:rPr>
                <a:t>).</a:t>
              </a:r>
              <a:endParaRPr kumimoji="0" lang="ru-RU" sz="2200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46" name="Группа 21513"/>
          <p:cNvGrpSpPr/>
          <p:nvPr/>
        </p:nvGrpSpPr>
        <p:grpSpPr>
          <a:xfrm>
            <a:off x="3710580" y="6013027"/>
            <a:ext cx="5438909" cy="728341"/>
            <a:chOff x="141705" y="6057659"/>
            <a:chExt cx="5156232" cy="728341"/>
          </a:xfrm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141705" y="6066000"/>
              <a:ext cx="4980846" cy="720000"/>
            </a:xfrm>
            <a:prstGeom prst="roundRect">
              <a:avLst/>
            </a:prstGeom>
            <a:solidFill>
              <a:srgbClr val="FFE8C5"/>
            </a:solidFill>
            <a:ln w="28575">
              <a:solidFill>
                <a:srgbClr val="CC3300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Прямоугольник 141"/>
                <p:cNvSpPr/>
                <p:nvPr/>
              </p:nvSpPr>
              <p:spPr>
                <a:xfrm>
                  <a:off x="141705" y="6057659"/>
                  <a:ext cx="5156232" cy="72616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ru-RU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</a:rPr>
                          <m:t>Ответ:а) </m:t>
                        </m:r>
                        <m:f>
                          <m:fPr>
                            <m:ctrlP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200" b="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2200" b="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  <m:r>
                          <a:rPr lang="ru-RU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</a:rPr>
                          <m:t>+</m:t>
                        </m:r>
                        <m:r>
                          <a:rPr lang="ru-RU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a:rPr lang="en-US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𝑘</m:t>
                        </m:r>
                        <m:r>
                          <a:rPr lang="en-US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220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𝑘</m:t>
                        </m:r>
                        <m:r>
                          <a:rPr lang="en-US" sz="220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∈</m:t>
                        </m:r>
                        <m:r>
                          <a:rPr lang="en-US" sz="220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ℤ</m:t>
                        </m:r>
                        <m:r>
                          <a:rPr lang="ru-RU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ru-RU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б</m:t>
                        </m:r>
                        <m:r>
                          <a:rPr lang="en-US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) −</m:t>
                        </m:r>
                        <m:f>
                          <m:fPr>
                            <m:ctrlP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</a:rPr>
                              <m:t>1</m:t>
                            </m:r>
                            <m:r>
                              <a:rPr lang="en-US" sz="2200" b="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</a:rPr>
                              <m:t>3</m:t>
                            </m:r>
                            <m: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2200" b="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  <m:r>
                          <a:rPr lang="ru-RU" sz="2200" b="0" i="1" smtClean="0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</a:rPr>
                          <m:t>;</m:t>
                        </m:r>
                        <m:r>
                          <a:rPr lang="en-US" sz="2200" i="1">
                            <a:ln>
                              <a:solidFill>
                                <a:schemeClr val="tx1"/>
                              </a:solidFill>
                            </a:ln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200" b="0" i="1" smtClean="0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</a:rPr>
                              <m:t>9</m:t>
                            </m:r>
                            <m: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2200" i="1">
                                <a:ln>
                                  <a:solidFill>
                                    <a:schemeClr val="tx1"/>
                                  </a:solidFill>
                                </a:ln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2200" dirty="0">
                    <a:ln>
                      <a:solidFill>
                        <a:schemeClr val="tx1"/>
                      </a:solidFill>
                    </a:ln>
                  </a:endParaRPr>
                </a:p>
              </p:txBody>
            </p:sp>
          </mc:Choice>
          <mc:Fallback xmlns="">
            <p:sp>
              <p:nvSpPr>
                <p:cNvPr id="142" name="Прямоугольник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1705" y="6057659"/>
                  <a:ext cx="5156232" cy="726161"/>
                </a:xfrm>
                <a:prstGeom prst="rect">
                  <a:avLst/>
                </a:prstGeom>
                <a:blipFill rotWithShape="1">
                  <a:blip r:embed="rId8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515" name="Прямоугольник 21514"/>
              <p:cNvSpPr/>
              <p:nvPr/>
            </p:nvSpPr>
            <p:spPr>
              <a:xfrm>
                <a:off x="8173929" y="2286496"/>
                <a:ext cx="60042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n>
                            <a:solidFill>
                              <a:srgbClr val="9900FF"/>
                            </a:solidFill>
                          </a:ln>
                          <a:solidFill>
                            <a:srgbClr val="9900FF"/>
                          </a:solidFill>
                          <a:latin typeface="Cambria Math"/>
                        </a:rPr>
                        <m:t>𝑡𝑔𝑥</m:t>
                      </m:r>
                    </m:oMath>
                  </m:oMathPara>
                </a14:m>
                <a:endParaRPr lang="ru-RU" dirty="0">
                  <a:ln>
                    <a:solidFill>
                      <a:srgbClr val="9900FF"/>
                    </a:solidFill>
                  </a:ln>
                  <a:solidFill>
                    <a:srgbClr val="9900FF"/>
                  </a:solidFill>
                </a:endParaRPr>
              </a:p>
            </p:txBody>
          </p:sp>
        </mc:Choice>
        <mc:Fallback xmlns="">
          <p:sp>
            <p:nvSpPr>
              <p:cNvPr id="21515" name="Прямоугольник 215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3929" y="2286496"/>
                <a:ext cx="600421" cy="369332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b="-98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TextBox 144"/>
              <p:cNvSpPr txBox="1"/>
              <p:nvPr/>
            </p:nvSpPr>
            <p:spPr>
              <a:xfrm>
                <a:off x="221811" y="540419"/>
                <a:ext cx="7187545" cy="10183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0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</a:rPr>
                        <m:t>а) Решите данное уравнение </m:t>
                      </m:r>
                      <m:sSup>
                        <m:sSupPr>
                          <m:ctrlP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200" b="0" i="1" smtClean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200" b="0" i="1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200" b="0" i="1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200" b="0" i="1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/>
                                    </a:rPr>
                                    <m:t>9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 b="0" i="0" smtClean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co</m:t>
                              </m:r>
                              <m:r>
                                <m:rPr>
                                  <m:sty m:val="p"/>
                                </m:rPr>
                                <a:rPr lang="en-US" sz="2200" i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200" i="1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200" i="1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en-US" sz="2200" i="1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sup>
                      </m:sSup>
                      <m:r>
                        <a:rPr lang="en-US" sz="2200" b="0" i="1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3</m:t>
                          </m:r>
                        </m:e>
                        <m:sup>
                          <m:r>
                            <a:rPr lang="en-US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2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latin typeface="Cambria Math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sz="2200" i="1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sty m:val="p"/>
                                        </m:rPr>
                                        <a:rPr lang="en-US" sz="2200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latin typeface="Cambria Math"/>
                                          <a:ea typeface="Cambria Math"/>
                                        </a:rPr>
                                        <m:t>π</m:t>
                                      </m:r>
                                    </m:num>
                                    <m:den>
                                      <m:r>
                                        <a:rPr lang="en-US" sz="2200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</m:sup>
                      </m:sSup>
                      <m:r>
                        <a:rPr lang="ru-RU" sz="2200" b="0" i="1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</a:rPr>
                        <m:t>.</m:t>
                      </m:r>
                    </m:oMath>
                  </m:oMathPara>
                </a14:m>
                <a:endParaRPr lang="ru-RU" sz="2200" dirty="0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45" name="TextBox 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11" y="540419"/>
                <a:ext cx="7187545" cy="1018356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18" name="Прямоугольник 21517"/>
              <p:cNvSpPr/>
              <p:nvPr/>
            </p:nvSpPr>
            <p:spPr>
              <a:xfrm>
                <a:off x="8052136" y="3995772"/>
                <a:ext cx="84034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b="0" i="0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−2</m:t>
                      </m:r>
                      <m:r>
                        <a:rPr lang="ru-RU" sz="1600" b="0" i="1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ru-RU" sz="1600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21518" name="Прямоугольник 215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136" y="3995772"/>
                <a:ext cx="840344" cy="338554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Скругленный прямоугольник 40"/>
          <p:cNvSpPr/>
          <p:nvPr/>
        </p:nvSpPr>
        <p:spPr>
          <a:xfrm>
            <a:off x="179512" y="3762204"/>
            <a:ext cx="1360621" cy="493503"/>
          </a:xfrm>
          <a:prstGeom prst="roundRect">
            <a:avLst/>
          </a:prstGeom>
          <a:noFill/>
          <a:ln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591508" y="4740447"/>
            <a:ext cx="2102702" cy="704777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Прямоугольник 118"/>
              <p:cNvSpPr/>
              <p:nvPr/>
            </p:nvSpPr>
            <p:spPr>
              <a:xfrm>
                <a:off x="1730139" y="4293096"/>
                <a:ext cx="2796769" cy="667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+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ru-RU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ℤ</m:t>
                      </m:r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19" name="Прямоугольник 1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0139" y="4293096"/>
                <a:ext cx="2796769" cy="667619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2908717" y="5014337"/>
            <a:ext cx="6751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u="sng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или</a:t>
            </a:r>
            <a:endParaRPr lang="ru-RU" sz="2200" u="sng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Прямоугольник 119"/>
              <p:cNvSpPr/>
              <p:nvPr/>
            </p:nvSpPr>
            <p:spPr>
              <a:xfrm>
                <a:off x="1844173" y="5517232"/>
                <a:ext cx="1277914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n>
                            <a:solidFill>
                              <a:srgbClr val="0000FF"/>
                            </a:solidFill>
                          </a:ln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/>
                            </a:rPr>
                            <m:t>13</m:t>
                          </m:r>
                          <m:r>
                            <a:rPr lang="en-US" sz="2200" i="1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20" name="Прямоугольник 1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4173" y="5517232"/>
                <a:ext cx="1277914" cy="728341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Прямоугольник 124"/>
              <p:cNvSpPr/>
              <p:nvPr/>
            </p:nvSpPr>
            <p:spPr>
              <a:xfrm>
                <a:off x="6278390" y="2591700"/>
                <a:ext cx="560282" cy="514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600" b="1" i="1" smtClean="0">
                          <a:ln>
                            <a:solidFill>
                              <a:srgbClr val="00B0F0"/>
                            </a:solidFill>
                          </a:ln>
                          <a:solidFill>
                            <a:srgbClr val="00B0F0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1600" b="1" i="1">
                              <a:ln>
                                <a:solidFill>
                                  <a:srgbClr val="00B0F0"/>
                                </a:solidFill>
                              </a:ln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>
                              <a:ln>
                                <a:solidFill>
                                  <a:srgbClr val="00B0F0"/>
                                </a:solidFill>
                              </a:ln>
                              <a:solidFill>
                                <a:srgbClr val="00B0F0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</m:num>
                        <m:den>
                          <m:r>
                            <a:rPr lang="en-US" sz="1600" b="1" i="1" smtClean="0">
                              <a:ln>
                                <a:solidFill>
                                  <a:srgbClr val="00B0F0"/>
                                </a:solidFill>
                              </a:ln>
                              <a:solidFill>
                                <a:srgbClr val="00B0F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1600" b="1" dirty="0">
                  <a:ln>
                    <a:solidFill>
                      <a:srgbClr val="00B0F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25" name="Прямоугольник 1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8390" y="2591700"/>
                <a:ext cx="560282" cy="514372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 b="-23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10" name="TextBox 21509"/>
              <p:cNvSpPr txBox="1"/>
              <p:nvPr/>
            </p:nvSpPr>
            <p:spPr>
              <a:xfrm>
                <a:off x="149811" y="1260499"/>
                <a:ext cx="8685091" cy="735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1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</a:rPr>
                        <m:t>б) Укажите корни уравнения, принадлежащие отрезку 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20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2200" b="0" i="1" smtClean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;</m:t>
                          </m:r>
                          <m:r>
                            <a:rPr lang="en-US" sz="2200" i="1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−</m:t>
                          </m:r>
                          <m:r>
                            <a:rPr lang="ru-RU" sz="2200" i="1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</a:rPr>
                            <m:t>2</m:t>
                          </m:r>
                          <m:r>
                            <a:rPr lang="en-US" sz="2200" i="1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𝜋</m:t>
                          </m:r>
                        </m:e>
                      </m:d>
                      <m:r>
                        <a:rPr lang="ru-RU" sz="2200" b="0" i="1" smtClean="0">
                          <a:ln>
                            <a:solidFill>
                              <a:sysClr val="windowText" lastClr="000000"/>
                            </a:solidFill>
                          </a:ln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ru-RU" sz="2200" dirty="0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mc:Choice>
        <mc:Fallback xmlns="">
          <p:sp>
            <p:nvSpPr>
              <p:cNvPr id="21510" name="TextBox 2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811" y="1260499"/>
                <a:ext cx="8685091" cy="735330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 r="-7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/>
              <p:cNvSpPr txBox="1"/>
              <p:nvPr/>
            </p:nvSpPr>
            <p:spPr>
              <a:xfrm>
                <a:off x="527433" y="2348880"/>
                <a:ext cx="3377655" cy="10183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b="0" i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ru-RU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200" b="0" i="1" smtClean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2200" b="0" i="1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2200" b="0" i="0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200" b="0" i="0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9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 b="0" i="0" smtClean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co</m:t>
                              </m:r>
                              <m:r>
                                <m:rPr>
                                  <m:sty m:val="p"/>
                                </m:rPr>
                                <a:rPr lang="en-US" sz="2200" i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200" i="1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solidFill>
                                            <a:sysClr val="windowText" lastClr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sty m:val="p"/>
                                        </m:rPr>
                                        <a:rPr lang="en-US" sz="2200" i="0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solidFill>
                                            <a:sysClr val="windowText" lastClr="00000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π</m:t>
                                      </m:r>
                                    </m:num>
                                    <m:den>
                                      <m:r>
                                        <a:rPr lang="en-US" sz="2200" i="0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solidFill>
                                            <a:sysClr val="windowText" lastClr="00000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sz="2200" i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</m:sup>
                      </m:sSup>
                      <m:r>
                        <a:rPr lang="en-US" sz="2200" b="0" i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200" b="0" i="1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0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3</m:t>
                          </m:r>
                        </m:e>
                        <m:sup>
                          <m:r>
                            <a:rPr lang="en-US" sz="2200" b="0" i="0" smtClean="0">
                              <a:ln>
                                <a:solidFill>
                                  <a:sysClr val="windowText" lastClr="000000"/>
                                </a:solidFill>
                              </a:ln>
                              <a:solidFill>
                                <a:sysClr val="windowText" lastClr="000000"/>
                              </a:solidFill>
                              <a:latin typeface="Cambria Math"/>
                            </a:rPr>
                            <m:t>2</m:t>
                          </m:r>
                          <m:func>
                            <m:funcPr>
                              <m:ctrlPr>
                                <a:rPr lang="en-US" sz="2200" i="1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 i="0">
                                  <a:ln>
                                    <a:solidFill>
                                      <a:sysClr val="windowText" lastClr="000000"/>
                                    </a:solidFill>
                                  </a:ln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200" i="1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200" b="0" i="0" smtClean="0">
                                      <a:ln>
                                        <a:solidFill>
                                          <a:sysClr val="windowText" lastClr="000000"/>
                                        </a:solidFill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latin typeface="Cambria Math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sz="2200" i="1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solidFill>
                                            <a:sysClr val="windowText" lastClr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sty m:val="p"/>
                                        </m:rPr>
                                        <a:rPr lang="en-US" sz="2200" i="0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solidFill>
                                            <a:sysClr val="windowText" lastClr="00000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π</m:t>
                                      </m:r>
                                    </m:num>
                                    <m:den>
                                      <m:r>
                                        <a:rPr lang="en-US" sz="2200" i="0">
                                          <a:ln>
                                            <a:solidFill>
                                              <a:sysClr val="windowText" lastClr="000000"/>
                                            </a:solidFill>
                                          </a:ln>
                                          <a:solidFill>
                                            <a:sysClr val="windowText" lastClr="00000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</m:sup>
                      </m:sSup>
                    </m:oMath>
                  </m:oMathPara>
                </a14:m>
                <a:endParaRPr lang="ru-RU" sz="2200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24" name="TextBox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433" y="2348880"/>
                <a:ext cx="3377655" cy="1018356"/>
              </a:xfrm>
              <a:prstGeom prst="rect">
                <a:avLst/>
              </a:prstGeom>
              <a:blipFill rotWithShape="1">
                <a:blip r:embed="rId1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179512" y="3284984"/>
                <a:ext cx="2119876" cy="441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0" smtClean="0">
                              <a:latin typeface="Cambria Math"/>
                            </a:rPr>
                            <m:t>9</m:t>
                          </m:r>
                        </m:e>
                        <m:sup>
                          <m:r>
                            <a:rPr lang="en-US" sz="2200" b="0" i="0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 i="0"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US" sz="2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func>
                        </m:sup>
                      </m:sSup>
                      <m:r>
                        <a:rPr lang="en-US" sz="2200" b="0" i="0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0" i="0" smtClean="0">
                              <a:latin typeface="Cambria Math"/>
                            </a:rPr>
                            <m:t>9</m:t>
                          </m:r>
                        </m:e>
                        <m:sup>
                          <m:func>
                            <m:func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 b="0" i="0" smtClean="0">
                                  <a:latin typeface="Cambria Math"/>
                                </a:rPr>
                                <m:t>co</m:t>
                              </m:r>
                              <m:r>
                                <m:rPr>
                                  <m:sty m:val="p"/>
                                </m:rPr>
                                <a:rPr lang="en-US" sz="2200" i="0">
                                  <a:latin typeface="Cambria Math"/>
                                </a:rPr>
                                <m:t>s</m:t>
                              </m:r>
                            </m:fName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𝑥</m:t>
                              </m:r>
                            </m:e>
                          </m:func>
                        </m:sup>
                      </m:sSup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3284984"/>
                <a:ext cx="2119876" cy="441916"/>
              </a:xfrm>
              <a:prstGeom prst="rect">
                <a:avLst/>
              </a:prstGeom>
              <a:blipFill rotWithShape="1">
                <a:blip r:embed="rId1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16" name="Прямоугольник 21515"/>
              <p:cNvSpPr/>
              <p:nvPr/>
            </p:nvSpPr>
            <p:spPr>
              <a:xfrm>
                <a:off x="2110812" y="3307788"/>
                <a:ext cx="23891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0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i="0">
                          <a:latin typeface="Cambria Math"/>
                        </a:rPr>
                        <m:t>−</m:t>
                      </m:r>
                      <m:func>
                        <m:func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i="0">
                              <a:latin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sz="2200" i="1">
                              <a:latin typeface="Cambria Math"/>
                            </a:rPr>
                            <m:t>𝑥</m:t>
                          </m:r>
                        </m:e>
                      </m:func>
                      <m:r>
                        <a:rPr lang="en-US" sz="2200" b="0" i="0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21516" name="Прямоугольник 215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0812" y="3307788"/>
                <a:ext cx="2389180" cy="430887"/>
              </a:xfrm>
              <a:prstGeom prst="rect">
                <a:avLst/>
              </a:prstGeom>
              <a:blipFill rotWithShape="1">
                <a:blip r:embed="rId1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0" name="Прямая соединительная линия 129"/>
          <p:cNvCxnSpPr/>
          <p:nvPr/>
        </p:nvCxnSpPr>
        <p:spPr>
          <a:xfrm flipH="1">
            <a:off x="7141376" y="5094808"/>
            <a:ext cx="11160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Прямоугольник 131"/>
              <p:cNvSpPr/>
              <p:nvPr/>
            </p:nvSpPr>
            <p:spPr>
              <a:xfrm>
                <a:off x="8172400" y="4910722"/>
                <a:ext cx="5389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n>
                            <a:solidFill>
                              <a:srgbClr val="9900FF"/>
                            </a:solidFill>
                          </a:ln>
                          <a:solidFill>
                            <a:srgbClr val="9900FF"/>
                          </a:solidFill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ru-RU" dirty="0">
                  <a:ln>
                    <a:solidFill>
                      <a:srgbClr val="9900FF"/>
                    </a:solidFill>
                  </a:ln>
                  <a:solidFill>
                    <a:srgbClr val="9900FF"/>
                  </a:solidFill>
                </a:endParaRPr>
              </a:p>
            </p:txBody>
          </p:sp>
        </mc:Choice>
        <mc:Fallback xmlns="">
          <p:sp>
            <p:nvSpPr>
              <p:cNvPr id="132" name="Прямоугольник 1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400" y="4910722"/>
                <a:ext cx="538930" cy="369332"/>
              </a:xfrm>
              <a:prstGeom prst="rect">
                <a:avLst/>
              </a:prstGeom>
              <a:blipFill rotWithShape="1">
                <a:blip r:embed="rId1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" name="Дуга 121"/>
          <p:cNvSpPr/>
          <p:nvPr/>
        </p:nvSpPr>
        <p:spPr>
          <a:xfrm flipV="1">
            <a:off x="6011391" y="3029932"/>
            <a:ext cx="2196000" cy="2070000"/>
          </a:xfrm>
          <a:prstGeom prst="arc">
            <a:avLst>
              <a:gd name="adj1" fmla="val 5478556"/>
              <a:gd name="adj2" fmla="val 7892381"/>
            </a:avLst>
          </a:prstGeom>
          <a:ln w="28575">
            <a:solidFill>
              <a:srgbClr val="00CCFF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7" name="Дуга 146"/>
          <p:cNvSpPr/>
          <p:nvPr/>
        </p:nvSpPr>
        <p:spPr>
          <a:xfrm flipV="1">
            <a:off x="6061376" y="3029932"/>
            <a:ext cx="2170800" cy="2070000"/>
          </a:xfrm>
          <a:prstGeom prst="arc">
            <a:avLst>
              <a:gd name="adj1" fmla="val 19077998"/>
              <a:gd name="adj2" fmla="val 21569301"/>
            </a:avLst>
          </a:prstGeom>
          <a:ln w="28575">
            <a:solidFill>
              <a:srgbClr val="00CCFF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Прямоугольник 150"/>
              <p:cNvSpPr/>
              <p:nvPr/>
            </p:nvSpPr>
            <p:spPr>
              <a:xfrm>
                <a:off x="1844173" y="6093296"/>
                <a:ext cx="1122423" cy="7261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n>
                            <a:solidFill>
                              <a:srgbClr val="0000FF"/>
                            </a:solidFill>
                          </a:ln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/>
                            </a:rPr>
                            <m:t>9</m:t>
                          </m:r>
                          <m:r>
                            <a:rPr lang="en-US" sz="2200" i="1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51" name="Прямоугольник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4173" y="6093296"/>
                <a:ext cx="1122423" cy="726161"/>
              </a:xfrm>
              <a:prstGeom prst="rect">
                <a:avLst/>
              </a:prstGeom>
              <a:blipFill rotWithShape="1">
                <a:blip r:embed="rId2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Прямоугольник 153"/>
              <p:cNvSpPr/>
              <p:nvPr/>
            </p:nvSpPr>
            <p:spPr>
              <a:xfrm>
                <a:off x="8028384" y="4300665"/>
                <a:ext cx="560282" cy="514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ln>
                            <a:solidFill>
                              <a:srgbClr val="00B0F0"/>
                            </a:solidFill>
                          </a:ln>
                          <a:solidFill>
                            <a:srgbClr val="00B0F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600" b="1" i="1">
                              <a:ln>
                                <a:solidFill>
                                  <a:srgbClr val="00B0F0"/>
                                </a:solidFill>
                              </a:ln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>
                              <a:ln>
                                <a:solidFill>
                                  <a:srgbClr val="00B0F0"/>
                                </a:solidFill>
                              </a:ln>
                              <a:solidFill>
                                <a:srgbClr val="00B0F0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</m:num>
                        <m:den>
                          <m:r>
                            <a:rPr lang="en-US" sz="1600" b="1" i="1" smtClean="0">
                              <a:ln>
                                <a:solidFill>
                                  <a:srgbClr val="00B0F0"/>
                                </a:solidFill>
                              </a:ln>
                              <a:solidFill>
                                <a:srgbClr val="00B0F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1600" b="1" dirty="0">
                  <a:ln>
                    <a:solidFill>
                      <a:srgbClr val="00B0F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54" name="Прямоугольник 1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8384" y="4300665"/>
                <a:ext cx="560282" cy="514372"/>
              </a:xfrm>
              <a:prstGeom prst="rect">
                <a:avLst/>
              </a:prstGeom>
              <a:blipFill rotWithShape="1">
                <a:blip r:embed="rId21" cstate="print"/>
                <a:stretch>
                  <a:fillRect b="-23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Прямоугольник 154"/>
              <p:cNvSpPr/>
              <p:nvPr/>
            </p:nvSpPr>
            <p:spPr>
              <a:xfrm>
                <a:off x="1669071" y="3645024"/>
                <a:ext cx="2641813" cy="6676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+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ru-RU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ℤ</m:t>
                      </m:r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55" name="Прямоугольник 1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071" y="3645024"/>
                <a:ext cx="2641813" cy="667619"/>
              </a:xfrm>
              <a:prstGeom prst="rect">
                <a:avLst/>
              </a:prstGeom>
              <a:blipFill rotWithShape="1">
                <a:blip r:embed="rId2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04" name="Прямоугольник 21503"/>
              <p:cNvSpPr/>
              <p:nvPr/>
            </p:nvSpPr>
            <p:spPr>
              <a:xfrm>
                <a:off x="181086" y="5513331"/>
                <a:ext cx="1868204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n>
                            <a:solidFill>
                              <a:srgbClr val="0000FF"/>
                            </a:solidFill>
                          </a:ln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latin typeface="Cambria Math"/>
                            </a:rPr>
                            <m:t>7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200" i="1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21504" name="Прямоугольник 215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086" y="5513331"/>
                <a:ext cx="1868204" cy="723981"/>
              </a:xfrm>
              <a:prstGeom prst="rect">
                <a:avLst/>
              </a:prstGeom>
              <a:blipFill rotWithShape="1">
                <a:blip r:embed="rId2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13" name="Прямоугольник 21512"/>
              <p:cNvSpPr/>
              <p:nvPr/>
            </p:nvSpPr>
            <p:spPr>
              <a:xfrm>
                <a:off x="179512" y="6145757"/>
                <a:ext cx="1821204" cy="6676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n>
                            <a:solidFill>
                              <a:srgbClr val="0000FF"/>
                            </a:solidFill>
                          </a:ln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atin typeface="Cambria Math"/>
                        </a:rPr>
                        <m:t>=−2</m:t>
                      </m:r>
                      <m:r>
                        <a:rPr lang="en-US" sz="2200" i="1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200" i="1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21513" name="Прямоугольник 215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6145757"/>
                <a:ext cx="1821204" cy="667619"/>
              </a:xfrm>
              <a:prstGeom prst="rect">
                <a:avLst/>
              </a:prstGeom>
              <a:blipFill rotWithShape="1">
                <a:blip r:embed="rId2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3" name="Группа 138"/>
          <p:cNvGrpSpPr/>
          <p:nvPr/>
        </p:nvGrpSpPr>
        <p:grpSpPr>
          <a:xfrm>
            <a:off x="5597881" y="2998920"/>
            <a:ext cx="827019" cy="553357"/>
            <a:chOff x="5789795" y="4350836"/>
            <a:chExt cx="827019" cy="553357"/>
          </a:xfrm>
        </p:grpSpPr>
        <p:sp>
          <p:nvSpPr>
            <p:cNvPr id="143" name="Овал 142"/>
            <p:cNvSpPr/>
            <p:nvPr/>
          </p:nvSpPr>
          <p:spPr>
            <a:xfrm>
              <a:off x="6544814" y="4613005"/>
              <a:ext cx="72000" cy="72000"/>
            </a:xfrm>
            <a:prstGeom prst="ellipse">
              <a:avLst/>
            </a:prstGeom>
            <a:solidFill>
              <a:srgbClr val="0000FF"/>
            </a:solidFill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6" name="Прямоугольник 145"/>
                <p:cNvSpPr/>
                <p:nvPr/>
              </p:nvSpPr>
              <p:spPr>
                <a:xfrm>
                  <a:off x="5789795" y="4350836"/>
                  <a:ext cx="773097" cy="55335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1600" i="1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/>
                              </a:rPr>
                              <m:t>13</m:t>
                            </m:r>
                            <m:r>
                              <a:rPr lang="ru-RU" sz="1600" b="0" i="1" smtClean="0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600" b="0" i="1" smtClean="0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1600" dirty="0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146" name="Прямоугольник 1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9795" y="4350836"/>
                  <a:ext cx="773097" cy="553357"/>
                </a:xfrm>
                <a:prstGeom prst="rect">
                  <a:avLst/>
                </a:prstGeom>
                <a:blipFill rotWithShape="1">
                  <a:blip r:embed="rId25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Группа 47"/>
          <p:cNvGrpSpPr/>
          <p:nvPr/>
        </p:nvGrpSpPr>
        <p:grpSpPr>
          <a:xfrm>
            <a:off x="7508778" y="4753622"/>
            <a:ext cx="683713" cy="653192"/>
            <a:chOff x="6169278" y="4613005"/>
            <a:chExt cx="683713" cy="653192"/>
          </a:xfrm>
        </p:grpSpPr>
        <p:sp>
          <p:nvSpPr>
            <p:cNvPr id="96" name="Овал 95"/>
            <p:cNvSpPr/>
            <p:nvPr/>
          </p:nvSpPr>
          <p:spPr>
            <a:xfrm>
              <a:off x="6544814" y="4613005"/>
              <a:ext cx="72000" cy="72000"/>
            </a:xfrm>
            <a:prstGeom prst="ellipse">
              <a:avLst/>
            </a:prstGeom>
            <a:solidFill>
              <a:srgbClr val="0000FF"/>
            </a:solidFill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Прямоугольник 148"/>
                <p:cNvSpPr/>
                <p:nvPr/>
              </p:nvSpPr>
              <p:spPr>
                <a:xfrm>
                  <a:off x="6169278" y="4711237"/>
                  <a:ext cx="683713" cy="5549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n>
                              <a:solidFill>
                                <a:srgbClr val="0000FF"/>
                              </a:solidFill>
                            </a:ln>
                            <a:solidFill>
                              <a:srgbClr val="0000FF"/>
                            </a:solidFill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1600" i="1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/>
                              </a:rPr>
                              <m:t>9</m:t>
                            </m:r>
                            <m:r>
                              <a:rPr lang="ru-RU" sz="1600" b="0" i="1" smtClean="0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600" b="0" i="1" smtClean="0">
                                <a:ln>
                                  <a:solidFill>
                                    <a:srgbClr val="0000FF"/>
                                  </a:solidFill>
                                </a:ln>
                                <a:solidFill>
                                  <a:srgbClr val="0000FF"/>
                                </a:solidFill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ru-RU" sz="1600" dirty="0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149" name="Прямоугольник 14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69278" y="4711237"/>
                  <a:ext cx="683713" cy="554960"/>
                </a:xfrm>
                <a:prstGeom prst="rect">
                  <a:avLst/>
                </a:prstGeom>
                <a:blipFill rotWithShape="1">
                  <a:blip r:embed="rId26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35" name="Скругленный прямоугольник 134"/>
          <p:cNvSpPr/>
          <p:nvPr/>
        </p:nvSpPr>
        <p:spPr>
          <a:xfrm rot="10800000">
            <a:off x="1740430" y="3672834"/>
            <a:ext cx="2538050" cy="612000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4" name="Дуга 133"/>
          <p:cNvSpPr/>
          <p:nvPr/>
        </p:nvSpPr>
        <p:spPr>
          <a:xfrm flipV="1">
            <a:off x="6061376" y="3087192"/>
            <a:ext cx="2111024" cy="1976770"/>
          </a:xfrm>
          <a:prstGeom prst="arc">
            <a:avLst>
              <a:gd name="adj1" fmla="val 19271577"/>
              <a:gd name="adj2" fmla="val 8063770"/>
            </a:avLst>
          </a:prstGeom>
          <a:ln w="19050">
            <a:solidFill>
              <a:schemeClr val="tx1"/>
            </a:solidFill>
            <a:prstDash val="dash"/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8" name="Скругленный прямоугольник 147"/>
          <p:cNvSpPr/>
          <p:nvPr/>
        </p:nvSpPr>
        <p:spPr>
          <a:xfrm rot="10800000">
            <a:off x="1740526" y="4320905"/>
            <a:ext cx="2538050" cy="6120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Прямоугольник 155"/>
              <p:cNvSpPr/>
              <p:nvPr/>
            </p:nvSpPr>
            <p:spPr>
              <a:xfrm>
                <a:off x="1423519" y="3781124"/>
                <a:ext cx="4174361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200" i="1" smtClean="0"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𝑥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𝑎𝑟𝑐𝑡𝑔</m:t>
                      </m:r>
                      <m:d>
                        <m:dPr>
                          <m:ctrlP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n>
                                <a:solidFill>
                                  <a:schemeClr val="tx1"/>
                                </a:solidFill>
                              </a:ln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</a:rPr>
                        <m:t>+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ru-RU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ru-RU" sz="2200" b="0" i="1" smtClean="0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2200" i="1">
                          <a:ln>
                            <a:solidFill>
                              <a:schemeClr val="tx1"/>
                            </a:solidFill>
                          </a:ln>
                          <a:latin typeface="Cambria Math"/>
                          <a:ea typeface="Cambria Math"/>
                        </a:rPr>
                        <m:t>ℤ</m:t>
                      </m:r>
                    </m:oMath>
                  </m:oMathPara>
                </a14:m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  <a:p>
                <a:endParaRPr lang="ru-RU" sz="2200" dirty="0">
                  <a:ln>
                    <a:solidFill>
                      <a:schemeClr val="tx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156" name="Прямоугольник 1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3519" y="3781124"/>
                <a:ext cx="4174361" cy="769441"/>
              </a:xfrm>
              <a:prstGeom prst="rect">
                <a:avLst/>
              </a:prstGeom>
              <a:blipFill rotWithShape="1">
                <a:blip r:embed="rId2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Прямоугольник 140"/>
              <p:cNvSpPr/>
              <p:nvPr/>
            </p:nvSpPr>
            <p:spPr>
              <a:xfrm>
                <a:off x="8166634" y="3995772"/>
                <a:ext cx="3658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ru-RU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1" name="Прямоугольник 1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6634" y="3995772"/>
                <a:ext cx="365806" cy="369332"/>
              </a:xfrm>
              <a:prstGeom prst="rect">
                <a:avLst/>
              </a:prstGeom>
              <a:blipFill rotWithShape="1">
                <a:blip r:embed="rId2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Прямоугольник 151"/>
              <p:cNvSpPr/>
              <p:nvPr/>
            </p:nvSpPr>
            <p:spPr>
              <a:xfrm>
                <a:off x="7056639" y="2710475"/>
                <a:ext cx="36580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ru-RU" dirty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2" name="Прямоугольник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6639" y="2710475"/>
                <a:ext cx="365806" cy="369332"/>
              </a:xfrm>
              <a:prstGeom prst="rect">
                <a:avLst/>
              </a:prstGeom>
              <a:blipFill rotWithShape="1">
                <a:blip r:embed="rId2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Прямоугольник 152"/>
              <p:cNvSpPr/>
              <p:nvPr/>
            </p:nvSpPr>
            <p:spPr>
              <a:xfrm>
                <a:off x="7033888" y="2593665"/>
                <a:ext cx="683713" cy="5533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16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7</m:t>
                          </m:r>
                          <m:r>
                            <a:rPr lang="ru-RU" sz="16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ru-RU" sz="1600" b="0" i="1" smtClean="0">
                              <a:ln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600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153" name="Прямоугольник 1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888" y="2593665"/>
                <a:ext cx="683713" cy="553357"/>
              </a:xfrm>
              <a:prstGeom prst="rect">
                <a:avLst/>
              </a:prstGeom>
              <a:blipFill rotWithShape="1">
                <a:blip r:embed="rId3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8767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0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600"/>
                            </p:stCondLst>
                            <p:childTnLst>
                              <p:par>
                                <p:cTn id="2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12" grpId="0" animBg="1"/>
      <p:bldP spid="144" grpId="0" animBg="1"/>
      <p:bldP spid="136" grpId="0" animBg="1"/>
      <p:bldP spid="138" grpId="0" animBg="1"/>
      <p:bldP spid="140" grpId="0" animBg="1"/>
      <p:bldP spid="127" grpId="0" animBg="1"/>
      <p:bldP spid="150" grpId="0" animBg="1"/>
      <p:bldP spid="150" grpId="1" animBg="1"/>
      <p:bldP spid="38" grpId="0" animBg="1"/>
      <p:bldP spid="39" grpId="0" animBg="1"/>
      <p:bldP spid="70" grpId="0"/>
      <p:bldP spid="21515" grpId="0" animBg="1"/>
      <p:bldP spid="21518" grpId="0" animBg="1"/>
      <p:bldP spid="41" grpId="0" animBg="1"/>
      <p:bldP spid="117" grpId="0" animBg="1"/>
      <p:bldP spid="119" grpId="0" animBg="1"/>
      <p:bldP spid="119" grpId="1" animBg="1"/>
      <p:bldP spid="47" grpId="0"/>
      <p:bldP spid="47" grpId="1"/>
      <p:bldP spid="120" grpId="0" animBg="1"/>
      <p:bldP spid="125" grpId="0" animBg="1"/>
      <p:bldP spid="124" grpId="0" animBg="1"/>
      <p:bldP spid="126" grpId="0" animBg="1"/>
      <p:bldP spid="21516" grpId="0" animBg="1"/>
      <p:bldP spid="132" grpId="0" animBg="1"/>
      <p:bldP spid="122" grpId="0" animBg="1"/>
      <p:bldP spid="147" grpId="0" animBg="1"/>
      <p:bldP spid="151" grpId="0" animBg="1"/>
      <p:bldP spid="154" grpId="0" animBg="1"/>
      <p:bldP spid="155" grpId="0" animBg="1"/>
      <p:bldP spid="21504" grpId="0" animBg="1"/>
      <p:bldP spid="21513" grpId="0" animBg="1"/>
      <p:bldP spid="135" grpId="0" animBg="1"/>
      <p:bldP spid="134" grpId="0" animBg="1"/>
      <p:bldP spid="134" grpId="1" animBg="1"/>
      <p:bldP spid="148" grpId="0" animBg="1"/>
      <p:bldP spid="148" grpId="1" animBg="1"/>
      <p:bldP spid="156" grpId="0" animBg="1"/>
      <p:bldP spid="156" grpId="1" animBg="1"/>
      <p:bldP spid="141" grpId="0" animBg="1"/>
      <p:bldP spid="141" grpId="1" animBg="1"/>
      <p:bldP spid="152" grpId="0" animBg="1"/>
      <p:bldP spid="152" grpId="1" animBg="1"/>
      <p:bldP spid="15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251520" y="344901"/>
            <a:ext cx="8496944" cy="638690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endParaRPr lang="ru-RU" sz="4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2 . Решение логарифмических уравнений.</a:t>
            </a:r>
            <a:endParaRPr lang="ru-RU" sz="4800" dirty="0">
              <a:solidFill>
                <a:srgbClr val="0070C0"/>
              </a:solidFill>
            </a:endParaRPr>
          </a:p>
          <a:p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0099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214313"/>
            <a:ext cx="7862887" cy="12033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satMod val="130000"/>
                  </a:schemeClr>
                </a:solidFill>
              </a:rPr>
              <a:t>№ 10.Применение основного логарифмического тождества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1000125" y="1447800"/>
            <a:ext cx="8143875" cy="5410200"/>
          </a:xfrm>
        </p:spPr>
        <p:txBody>
          <a:bodyPr/>
          <a:lstStyle/>
          <a:p>
            <a:pPr marL="87313" indent="-4763" algn="ctr" eaLnBrk="1" hangingPunct="1">
              <a:buFont typeface="Wingdings 2" pitchFamily="18" charset="2"/>
              <a:buNone/>
            </a:pP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(9 – 2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) =10</a:t>
            </a:r>
            <a:r>
              <a:rPr lang="en-US" sz="2800" baseline="30000" smtClean="0">
                <a:latin typeface="Times New Roman" pitchFamily="18" charset="0"/>
                <a:cs typeface="Times New Roman" pitchFamily="18" charset="0"/>
              </a:rPr>
              <a:t>lg(3 – 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300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Область определения уравнения</a:t>
            </a:r>
          </a:p>
          <a:p>
            <a:pPr marL="87313" indent="-4763" eaLnBrk="1" hangingPunct="1">
              <a:buFont typeface="Wingdings 2" pitchFamily="18" charset="2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откуда 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3. Применив в правой части уравнения основное логарифмическое тождество, получим: </a:t>
            </a: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(9 – 2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) = 3 –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9 – 2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= 2</a:t>
            </a:r>
            <a:r>
              <a:rPr lang="en-US" sz="2800" baseline="30000" smtClean="0"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en-US" sz="2800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30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или                 , 2</a:t>
            </a:r>
            <a:r>
              <a:rPr lang="ru-RU" sz="28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– 9 · 2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+ 8 = 0, откуда 2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= 1,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= 0; 2</a:t>
            </a:r>
            <a:r>
              <a:rPr lang="ru-RU" sz="2800" i="1" baseline="3000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= 8,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= 3.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, то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= 3 – посторонний корень.</a:t>
            </a: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Ответ: 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= 0.</a:t>
            </a:r>
          </a:p>
        </p:txBody>
      </p:sp>
      <p:sp>
        <p:nvSpPr>
          <p:cNvPr id="4506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50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2571750"/>
            <a:ext cx="14287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6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506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2571750"/>
            <a:ext cx="100012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5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6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506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63" y="4572000"/>
            <a:ext cx="1357312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8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142875"/>
            <a:ext cx="7934325" cy="1274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satMod val="130000"/>
                  </a:schemeClr>
                </a:solidFill>
              </a:rPr>
              <a:t>№ 11. Логарифмирование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1000125" y="1447800"/>
            <a:ext cx="7934325" cy="5195888"/>
          </a:xfrm>
        </p:spPr>
        <p:txBody>
          <a:bodyPr/>
          <a:lstStyle/>
          <a:p>
            <a:pPr marL="87313" indent="-4763" eaLnBrk="1" hangingPunct="1">
              <a:buFont typeface="Wingdings 2" pitchFamily="18" charset="2"/>
              <a:buNone/>
            </a:pP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Область определения уравнения задается условиями 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≠ 1. Прологарифмируем обе части уравнения по основанию 10, предварительно упростив его: </a:t>
            </a: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(10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20,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20,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10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baseline="3000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lg10, lg</a:t>
            </a:r>
            <a:r>
              <a:rPr lang="en-US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= 1, lg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±1,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значит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= 1,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10; lg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–1,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= 0,1.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Оба корня удовлетворяют ограничениям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-250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= 10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= 0,1.</a:t>
            </a:r>
          </a:p>
        </p:txBody>
      </p:sp>
      <p:sp>
        <p:nvSpPr>
          <p:cNvPr id="4608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608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1428750"/>
            <a:ext cx="34385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Rectangle 3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142875"/>
            <a:ext cx="7934325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№ 12</a:t>
            </a:r>
            <a:r>
              <a:rPr lang="ru-RU" sz="4400" b="1" dirty="0" smtClean="0">
                <a:solidFill>
                  <a:schemeClr val="tx2">
                    <a:satMod val="130000"/>
                  </a:schemeClr>
                </a:solidFill>
              </a:rPr>
              <a:t>. Переход к другому основанию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928688" y="1447800"/>
            <a:ext cx="8005762" cy="5053013"/>
          </a:xfrm>
        </p:spPr>
        <p:txBody>
          <a:bodyPr>
            <a:normAutofit lnSpcReduction="10000"/>
          </a:bodyPr>
          <a:lstStyle/>
          <a:p>
            <a:pPr marL="87313" indent="-4763" eaLnBrk="1" hangingPunct="1">
              <a:buFont typeface="Wingdings 2" pitchFamily="18" charset="2"/>
              <a:buNone/>
            </a:pPr>
            <a:endParaRPr lang="ru-RU" smtClean="0"/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Запишем уравнение в виде</a:t>
            </a:r>
          </a:p>
          <a:p>
            <a:pPr marL="87313" indent="-4763" eaLnBrk="1" hangingPunct="1">
              <a:buFont typeface="Wingdings 2" pitchFamily="18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Далее имеем</a:t>
            </a:r>
          </a:p>
          <a:p>
            <a:pPr marL="87313" indent="-4763" eaLnBrk="1" hangingPunct="1">
              <a:buFont typeface="Wingdings 2" pitchFamily="18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Прологарифмировав обе части уравнения по основанию 3, получим:</a:t>
            </a: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откуда </a:t>
            </a:r>
          </a:p>
          <a:p>
            <a:pPr marL="87313" indent="-4763" eaLnBrk="1" hangingPunct="1">
              <a:buFont typeface="Wingdings 2" pitchFamily="18" charset="2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87313" indent="-4763" eaLnBrk="1" hangingPunct="1"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Ответ: </a:t>
            </a:r>
          </a:p>
        </p:txBody>
      </p:sp>
      <p:sp>
        <p:nvSpPr>
          <p:cNvPr id="4813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3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1571625"/>
            <a:ext cx="34290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3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3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3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2500313"/>
            <a:ext cx="6159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7" name="Rectangle 6"/>
          <p:cNvSpPr>
            <a:spLocks noChangeArrowheads="1"/>
          </p:cNvSpPr>
          <p:nvPr/>
        </p:nvSpPr>
        <p:spPr bwMode="auto">
          <a:xfrm>
            <a:off x="0" y="714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3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3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571875"/>
            <a:ext cx="29591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0" name="Rectangle 9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4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4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3571875"/>
            <a:ext cx="19796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3" name="Rectangle 12"/>
          <p:cNvSpPr>
            <a:spLocks noChangeArrowheads="1"/>
          </p:cNvSpPr>
          <p:nvPr/>
        </p:nvSpPr>
        <p:spPr bwMode="auto">
          <a:xfrm>
            <a:off x="0" y="657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4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4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75" y="3571875"/>
            <a:ext cx="150018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6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47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38" y="5072063"/>
            <a:ext cx="49466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8" name="Rectangle 17"/>
          <p:cNvSpPr>
            <a:spLocks noChangeArrowheads="1"/>
          </p:cNvSpPr>
          <p:nvPr/>
        </p:nvSpPr>
        <p:spPr bwMode="auto">
          <a:xfrm>
            <a:off x="0" y="647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4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50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38" y="5429250"/>
            <a:ext cx="378618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51" name="Rectangle 20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5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pic>
        <p:nvPicPr>
          <p:cNvPr id="48153" name="Picture 2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5929313"/>
            <a:ext cx="171450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42910" y="1571612"/>
            <a:ext cx="7124700" cy="3740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 smtClean="0"/>
              <a:t>Решение:                                    </a:t>
            </a:r>
            <a:r>
              <a:rPr lang="ru-RU" altLang="ja-JP" sz="2400" dirty="0" smtClean="0"/>
              <a:t>обозначим </a:t>
            </a:r>
            <a:endParaRPr lang="ru-RU" dirty="0" smtClean="0"/>
          </a:p>
        </p:txBody>
      </p:sp>
      <p:graphicFrame>
        <p:nvGraphicFramePr>
          <p:cNvPr id="819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191209"/>
              </p:ext>
            </p:extLst>
          </p:nvPr>
        </p:nvGraphicFramePr>
        <p:xfrm>
          <a:off x="2339752" y="1484784"/>
          <a:ext cx="2500330" cy="979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0" name="Формула" r:id="rId3" imgW="1726920" imgH="596880" progId="Equation.3">
                  <p:embed/>
                </p:oleObj>
              </mc:Choice>
              <mc:Fallback>
                <p:oleObj name="Формула" r:id="rId3" imgW="1726920" imgH="5968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484784"/>
                        <a:ext cx="2500330" cy="97961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459408" y="522416"/>
            <a:ext cx="2837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dirty="0" smtClean="0">
                <a:latin typeface="Arial Unicode MS" pitchFamily="34" charset="-128"/>
                <a:cs typeface="Times New Roman" pitchFamily="18" charset="0"/>
              </a:rPr>
              <a:t>№ 1. Решить уравнение:</a:t>
            </a:r>
            <a:endParaRPr kumimoji="1" lang="ru-RU" altLang="ja-JP" dirty="0">
              <a:latin typeface="Arial Unicode MS" pitchFamily="34" charset="-128"/>
              <a:cs typeface="Times New Roman" pitchFamily="18" charset="0"/>
            </a:endParaRPr>
          </a:p>
        </p:txBody>
      </p:sp>
      <p:graphicFrame>
        <p:nvGraphicFramePr>
          <p:cNvPr id="81925" name="Object 5"/>
          <p:cNvGraphicFramePr>
            <a:graphicFrameLocks noChangeAspect="1"/>
          </p:cNvGraphicFramePr>
          <p:nvPr/>
        </p:nvGraphicFramePr>
        <p:xfrm>
          <a:off x="3428993" y="285729"/>
          <a:ext cx="3500462" cy="802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1" name="Формула" r:id="rId5" imgW="1916868" imgH="393529" progId="Equation.3">
                  <p:embed/>
                </p:oleObj>
              </mc:Choice>
              <mc:Fallback>
                <p:oleObj name="Формула" r:id="rId5" imgW="1916868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3" y="285729"/>
                        <a:ext cx="3500462" cy="80292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4" name="Rectangle 6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75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9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22767"/>
              </p:ext>
            </p:extLst>
          </p:nvPr>
        </p:nvGraphicFramePr>
        <p:xfrm>
          <a:off x="6715140" y="1428736"/>
          <a:ext cx="14398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2" name="Формула" r:id="rId7" imgW="685800" imgH="393480" progId="Equation.3">
                  <p:embed/>
                </p:oleObj>
              </mc:Choice>
              <mc:Fallback>
                <p:oleObj name="Формула" r:id="rId7" imgW="6858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140" y="1428736"/>
                        <a:ext cx="1439862" cy="9207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0" name="Object 10"/>
          <p:cNvGraphicFramePr>
            <a:graphicFrameLocks noChangeAspect="1"/>
          </p:cNvGraphicFramePr>
          <p:nvPr/>
        </p:nvGraphicFramePr>
        <p:xfrm>
          <a:off x="2214546" y="2428868"/>
          <a:ext cx="1516059" cy="653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name="Формула" r:id="rId9" imgW="1016000" imgH="393700" progId="Equation.3">
                  <p:embed/>
                </p:oleObj>
              </mc:Choice>
              <mc:Fallback>
                <p:oleObj name="Формула" r:id="rId9" imgW="1016000" imgH="3937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2428868"/>
                        <a:ext cx="1516059" cy="65394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724411"/>
              </p:ext>
            </p:extLst>
          </p:nvPr>
        </p:nvGraphicFramePr>
        <p:xfrm>
          <a:off x="4286248" y="2500306"/>
          <a:ext cx="352403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Формула" r:id="rId11" imgW="1981200" imgH="228600" progId="Equation.3">
                  <p:embed/>
                </p:oleObj>
              </mc:Choice>
              <mc:Fallback>
                <p:oleObj name="Формула" r:id="rId11" imgW="198120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2500306"/>
                        <a:ext cx="3524032" cy="457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32" name="Rectangle 12"/>
          <p:cNvSpPr>
            <a:spLocks noChangeArrowheads="1"/>
          </p:cNvSpPr>
          <p:nvPr/>
        </p:nvSpPr>
        <p:spPr bwMode="auto">
          <a:xfrm>
            <a:off x="714348" y="2500306"/>
            <a:ext cx="1916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Получаем    </a:t>
            </a:r>
          </a:p>
        </p:txBody>
      </p:sp>
      <p:sp>
        <p:nvSpPr>
          <p:cNvPr id="81933" name="Rectangle 13"/>
          <p:cNvSpPr>
            <a:spLocks noChangeArrowheads="1"/>
          </p:cNvSpPr>
          <p:nvPr/>
        </p:nvSpPr>
        <p:spPr bwMode="auto">
          <a:xfrm>
            <a:off x="785786" y="3143248"/>
            <a:ext cx="735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т.е.</a:t>
            </a:r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 dirty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3714744" y="2500306"/>
            <a:ext cx="690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т.е.</a:t>
            </a:r>
          </a:p>
        </p:txBody>
      </p:sp>
      <p:sp>
        <p:nvSpPr>
          <p:cNvPr id="153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936" name="Object 16"/>
          <p:cNvGraphicFramePr>
            <a:graphicFrameLocks noChangeAspect="1"/>
          </p:cNvGraphicFramePr>
          <p:nvPr/>
        </p:nvGraphicFramePr>
        <p:xfrm>
          <a:off x="1428728" y="3143248"/>
          <a:ext cx="2143140" cy="482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5" name="Формула" r:id="rId13" imgW="1143000" imgH="228600" progId="Equation.3">
                  <p:embed/>
                </p:oleObj>
              </mc:Choice>
              <mc:Fallback>
                <p:oleObj name="Формула" r:id="rId13" imgW="114300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3143248"/>
                        <a:ext cx="2143140" cy="48248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0" name="Rectangle 17"/>
          <p:cNvSpPr>
            <a:spLocks noChangeArrowheads="1"/>
          </p:cNvSpPr>
          <p:nvPr/>
        </p:nvSpPr>
        <p:spPr bwMode="auto">
          <a:xfrm>
            <a:off x="0" y="228600"/>
            <a:ext cx="271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sz="1200">
                <a:latin typeface="Arial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15368" name="Object 18"/>
          <p:cNvGraphicFramePr>
            <a:graphicFrameLocks noChangeAspect="1"/>
          </p:cNvGraphicFramePr>
          <p:nvPr/>
        </p:nvGraphicFramePr>
        <p:xfrm>
          <a:off x="0" y="2857500"/>
          <a:ext cx="1016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6" name="Формула" r:id="rId15" imgW="114151" imgH="215619" progId="Equation.3">
                  <p:embed/>
                </p:oleObj>
              </mc:Choice>
              <mc:Fallback>
                <p:oleObj name="Формула" r:id="rId15" imgW="114151" imgH="215619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857500"/>
                        <a:ext cx="101600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9" name="Object 19"/>
          <p:cNvGraphicFramePr>
            <a:graphicFrameLocks noChangeAspect="1"/>
          </p:cNvGraphicFramePr>
          <p:nvPr/>
        </p:nvGraphicFramePr>
        <p:xfrm>
          <a:off x="4286248" y="3143248"/>
          <a:ext cx="2071702" cy="47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7" name="Формула" r:id="rId17" imgW="1117600" imgH="228600" progId="Equation.3">
                  <p:embed/>
                </p:oleObj>
              </mc:Choice>
              <mc:Fallback>
                <p:oleObj name="Формула" r:id="rId17" imgW="11176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3143248"/>
                        <a:ext cx="2071702" cy="47560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40" name="Object 20"/>
          <p:cNvGraphicFramePr>
            <a:graphicFrameLocks noChangeAspect="1"/>
          </p:cNvGraphicFramePr>
          <p:nvPr/>
        </p:nvGraphicFramePr>
        <p:xfrm>
          <a:off x="3286116" y="3571876"/>
          <a:ext cx="1500198" cy="720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8" name="Формула" r:id="rId19" imgW="914400" imgH="393700" progId="Equation.3">
                  <p:embed/>
                </p:oleObj>
              </mc:Choice>
              <mc:Fallback>
                <p:oleObj name="Формула" r:id="rId19" imgW="914400" imgH="3937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3571876"/>
                        <a:ext cx="1500198" cy="72085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41" name="Rectangle 21"/>
          <p:cNvSpPr>
            <a:spLocks noChangeArrowheads="1"/>
          </p:cNvSpPr>
          <p:nvPr/>
        </p:nvSpPr>
        <p:spPr bwMode="auto">
          <a:xfrm>
            <a:off x="3643306" y="3143248"/>
            <a:ext cx="722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т.е. </a:t>
            </a: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0" y="3305175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0" y="4000500"/>
            <a:ext cx="271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sz="1200">
                <a:latin typeface="Arial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1944" name="Rectangle 24"/>
          <p:cNvSpPr>
            <a:spLocks noChangeArrowheads="1"/>
          </p:cNvSpPr>
          <p:nvPr/>
        </p:nvSpPr>
        <p:spPr bwMode="auto">
          <a:xfrm>
            <a:off x="857224" y="3714752"/>
            <a:ext cx="2222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dirty="0">
                <a:latin typeface="Arial" charset="0"/>
              </a:rPr>
              <a:t>Следовательно,</a:t>
            </a:r>
          </a:p>
        </p:txBody>
      </p:sp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71472" y="4286256"/>
          <a:ext cx="3160710" cy="1779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9" name="Формула" r:id="rId21" imgW="952087" imgH="850531" progId="Equation.3">
                  <p:embed/>
                </p:oleObj>
              </mc:Choice>
              <mc:Fallback>
                <p:oleObj name="Формула" r:id="rId21" imgW="952087" imgH="850531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286256"/>
                        <a:ext cx="3160710" cy="177957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5"/>
          <p:cNvGraphicFramePr>
            <a:graphicFrameLocks noChangeAspect="1"/>
          </p:cNvGraphicFramePr>
          <p:nvPr/>
        </p:nvGraphicFramePr>
        <p:xfrm>
          <a:off x="4071934" y="4357694"/>
          <a:ext cx="3758901" cy="2003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0" name="Формула" r:id="rId23" imgW="1079500" imgH="1054100" progId="Equation.3">
                  <p:embed/>
                </p:oleObj>
              </mc:Choice>
              <mc:Fallback>
                <p:oleObj name="Формула" r:id="rId23" imgW="1079500" imgH="10541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4" y="4357694"/>
                        <a:ext cx="3758901" cy="200330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1071538" y="6143644"/>
            <a:ext cx="1239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Ответ: </a:t>
            </a:r>
          </a:p>
        </p:txBody>
      </p:sp>
      <p:graphicFrame>
        <p:nvGraphicFramePr>
          <p:cNvPr id="28" name="Object 7"/>
          <p:cNvGraphicFramePr>
            <a:graphicFrameLocks noChangeAspect="1"/>
          </p:cNvGraphicFramePr>
          <p:nvPr/>
        </p:nvGraphicFramePr>
        <p:xfrm>
          <a:off x="2214546" y="5982407"/>
          <a:ext cx="1113524" cy="875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1" name="Формула" r:id="rId25" imgW="317225" imgH="393359" progId="Equation.3">
                  <p:embed/>
                </p:oleObj>
              </mc:Choice>
              <mc:Fallback>
                <p:oleObj name="Формула" r:id="rId25" imgW="317225" imgH="393359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5982407"/>
                        <a:ext cx="1113524" cy="87559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8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81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819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819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0"/>
                            </p:stCondLst>
                            <p:childTnLst>
                              <p:par>
                                <p:cTn id="1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3" grpId="0"/>
      <p:bldP spid="81934" grpId="0"/>
      <p:bldP spid="81941" grpId="0"/>
      <p:bldP spid="819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488963"/>
              </p:ext>
            </p:extLst>
          </p:nvPr>
        </p:nvGraphicFramePr>
        <p:xfrm>
          <a:off x="3635896" y="292245"/>
          <a:ext cx="4224469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Формула" r:id="rId3" imgW="1676400" imgH="431800" progId="Equation.3">
                  <p:embed/>
                </p:oleObj>
              </mc:Choice>
              <mc:Fallback>
                <p:oleObj name="Формула" r:id="rId3" imgW="1676400" imgH="431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92245"/>
                        <a:ext cx="4224469" cy="10801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714348" y="1714488"/>
            <a:ext cx="1836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u="sng" dirty="0">
                <a:latin typeface="Arial" charset="0"/>
              </a:rPr>
              <a:t>РЕШЕНИЕ: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611560" y="603705"/>
            <a:ext cx="2762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>
                <a:latin typeface="Arial" charset="0"/>
              </a:rPr>
              <a:t>№ 2. Решить </a:t>
            </a:r>
            <a:r>
              <a:rPr lang="ru-RU" dirty="0">
                <a:latin typeface="Arial" charset="0"/>
              </a:rPr>
              <a:t>уравнение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696001"/>
              </p:ext>
            </p:extLst>
          </p:nvPr>
        </p:nvGraphicFramePr>
        <p:xfrm>
          <a:off x="2551085" y="1503350"/>
          <a:ext cx="11525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Формула" r:id="rId5" imgW="622030" imgH="393529" progId="Equation.3">
                  <p:embed/>
                </p:oleObj>
              </mc:Choice>
              <mc:Fallback>
                <p:oleObj name="Формула" r:id="rId5" imgW="622030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085" y="1503350"/>
                        <a:ext cx="1152525" cy="8191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45418" y="2420888"/>
                <a:ext cx="8587607" cy="20060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7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−2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−9=0;  −2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+7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−5=0;  2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−7</m:t>
                      </m:r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+5=0;</m:t>
                      </m:r>
                    </m:oMath>
                  </m:oMathPara>
                </a14:m>
                <a:endParaRPr lang="en-US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;1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;</m:t>
                              </m:r>
                            </m:e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=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1;</m:t>
                              </m:r>
                            </m:e>
                          </m:eqAr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⇔</m:t>
                          </m:r>
                          <m:d>
                            <m:dPr>
                              <m:begChr m:val="["/>
                              <m:endChr m:val="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=2;</m:t>
                                  </m:r>
                                  <m:f>
                                    <m:f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;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∅</m:t>
                                  </m:r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18" y="2420888"/>
                <a:ext cx="8587607" cy="200606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Объект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09039984"/>
              </p:ext>
            </p:extLst>
          </p:nvPr>
        </p:nvGraphicFramePr>
        <p:xfrm>
          <a:off x="4067944" y="1548384"/>
          <a:ext cx="1800200" cy="729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8" name="Формула" r:id="rId8" imgW="1002865" imgH="406224" progId="Equation.3">
                  <p:embed/>
                </p:oleObj>
              </mc:Choice>
              <mc:Fallback>
                <p:oleObj name="Формула" r:id="rId8" imgW="1002865" imgH="406224" progId="Equation.3">
                  <p:embed/>
                  <p:pic>
                    <p:nvPicPr>
                      <p:cNvPr id="0" name="Picture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548384"/>
                        <a:ext cx="1800200" cy="7290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75411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1000100" y="2285992"/>
          <a:ext cx="3457575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0" name="Формула" r:id="rId3" imgW="1701800" imgH="393700" progId="Equation.3">
                  <p:embed/>
                </p:oleObj>
              </mc:Choice>
              <mc:Fallback>
                <p:oleObj name="Формула" r:id="rId3" imgW="1701800" imgH="3937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2285992"/>
                        <a:ext cx="3457575" cy="8207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Rectangle 4"/>
          <p:cNvSpPr>
            <a:spLocks noChangeArrowheads="1"/>
          </p:cNvSpPr>
          <p:nvPr/>
        </p:nvSpPr>
        <p:spPr bwMode="auto">
          <a:xfrm>
            <a:off x="0" y="390525"/>
            <a:ext cx="271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sz="1200">
                <a:latin typeface="Arial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202" name="Rectangle 5"/>
          <p:cNvSpPr>
            <a:spLocks noChangeArrowheads="1"/>
          </p:cNvSpPr>
          <p:nvPr/>
        </p:nvSpPr>
        <p:spPr bwMode="auto">
          <a:xfrm>
            <a:off x="0" y="0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71686" name="Object 6"/>
          <p:cNvGraphicFramePr>
            <a:graphicFrameLocks noChangeAspect="1"/>
          </p:cNvGraphicFramePr>
          <p:nvPr/>
        </p:nvGraphicFramePr>
        <p:xfrm>
          <a:off x="5143504" y="2357430"/>
          <a:ext cx="309562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1" name="Формула" r:id="rId5" imgW="1981200" imgH="431800" progId="Equation.3">
                  <p:embed/>
                </p:oleObj>
              </mc:Choice>
              <mc:Fallback>
                <p:oleObj name="Формула" r:id="rId5" imgW="1981200" imgH="431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2357430"/>
                        <a:ext cx="3095625" cy="754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3" name="Rectangle 7"/>
          <p:cNvSpPr>
            <a:spLocks noChangeArrowheads="1"/>
          </p:cNvSpPr>
          <p:nvPr/>
        </p:nvSpPr>
        <p:spPr bwMode="auto">
          <a:xfrm>
            <a:off x="0" y="733425"/>
            <a:ext cx="201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sz="1200">
                <a:latin typeface="Arial" charset="0"/>
              </a:rPr>
              <a:t> </a:t>
            </a:r>
            <a:endParaRPr kumimoji="1" lang="ru-RU">
              <a:latin typeface="Times New Roman" pitchFamily="18" charset="0"/>
            </a:endParaRPr>
          </a:p>
        </p:txBody>
      </p:sp>
      <p:graphicFrame>
        <p:nvGraphicFramePr>
          <p:cNvPr id="71688" name="Object 8"/>
          <p:cNvGraphicFramePr>
            <a:graphicFrameLocks noChangeAspect="1"/>
          </p:cNvGraphicFramePr>
          <p:nvPr/>
        </p:nvGraphicFramePr>
        <p:xfrm>
          <a:off x="1214414" y="3071810"/>
          <a:ext cx="11525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Формула" r:id="rId7" imgW="622030" imgH="393529" progId="Equation.3">
                  <p:embed/>
                </p:oleObj>
              </mc:Choice>
              <mc:Fallback>
                <p:oleObj name="Формула" r:id="rId7" imgW="622030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3071810"/>
                        <a:ext cx="1152525" cy="8191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4" name="Rectangle 9"/>
          <p:cNvSpPr>
            <a:spLocks noChangeArrowheads="1"/>
          </p:cNvSpPr>
          <p:nvPr/>
        </p:nvSpPr>
        <p:spPr bwMode="auto">
          <a:xfrm>
            <a:off x="0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690" name="Object 10"/>
          <p:cNvGraphicFramePr>
            <a:graphicFrameLocks noChangeAspect="1"/>
          </p:cNvGraphicFramePr>
          <p:nvPr/>
        </p:nvGraphicFramePr>
        <p:xfrm>
          <a:off x="3708400" y="3151188"/>
          <a:ext cx="22987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3" name="Формула" r:id="rId9" imgW="1307532" imgH="622030" progId="Equation.3">
                  <p:embed/>
                </p:oleObj>
              </mc:Choice>
              <mc:Fallback>
                <p:oleObj name="Формула" r:id="rId9" imgW="1307532" imgH="62203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151188"/>
                        <a:ext cx="2298700" cy="9112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5" name="Rectangle 11"/>
          <p:cNvSpPr>
            <a:spLocks noChangeArrowheads="1"/>
          </p:cNvSpPr>
          <p:nvPr/>
        </p:nvSpPr>
        <p:spPr bwMode="auto">
          <a:xfrm>
            <a:off x="0" y="3471863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206" name="Rectangle 12"/>
          <p:cNvSpPr>
            <a:spLocks noChangeArrowheads="1"/>
          </p:cNvSpPr>
          <p:nvPr/>
        </p:nvSpPr>
        <p:spPr bwMode="auto">
          <a:xfrm>
            <a:off x="0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7" name="Rectangle 13"/>
          <p:cNvSpPr>
            <a:spLocks noChangeArrowheads="1"/>
          </p:cNvSpPr>
          <p:nvPr/>
        </p:nvSpPr>
        <p:spPr bwMode="auto">
          <a:xfrm>
            <a:off x="0" y="3471863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208" name="Rectangle 14"/>
          <p:cNvSpPr>
            <a:spLocks noChangeArrowheads="1"/>
          </p:cNvSpPr>
          <p:nvPr/>
        </p:nvSpPr>
        <p:spPr bwMode="auto">
          <a:xfrm>
            <a:off x="0" y="3471863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209" name="Rectangle 15"/>
          <p:cNvSpPr>
            <a:spLocks noChangeArrowheads="1"/>
          </p:cNvSpPr>
          <p:nvPr/>
        </p:nvSpPr>
        <p:spPr bwMode="auto">
          <a:xfrm>
            <a:off x="0" y="3471863"/>
            <a:ext cx="271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sz="1200">
                <a:latin typeface="Arial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210" name="Rectangle 16"/>
          <p:cNvSpPr>
            <a:spLocks noChangeArrowheads="1"/>
          </p:cNvSpPr>
          <p:nvPr/>
        </p:nvSpPr>
        <p:spPr bwMode="auto">
          <a:xfrm>
            <a:off x="4292600" y="2928938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821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12" name="Rectangle 18"/>
          <p:cNvSpPr>
            <a:spLocks noChangeArrowheads="1"/>
          </p:cNvSpPr>
          <p:nvPr/>
        </p:nvSpPr>
        <p:spPr bwMode="auto">
          <a:xfrm>
            <a:off x="4427538" y="3068638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71699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418263" y="3143250"/>
          <a:ext cx="15875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Формула" r:id="rId11" imgW="1002865" imgH="406224" progId="Equation.3">
                  <p:embed/>
                </p:oleObj>
              </mc:Choice>
              <mc:Fallback>
                <p:oleObj name="Формула" r:id="rId11" imgW="1002865" imgH="406224" progId="Equation.3">
                  <p:embed/>
                  <p:pic>
                    <p:nvPicPr>
                      <p:cNvPr id="0" name="Picture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8263" y="3143250"/>
                        <a:ext cx="158750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188839"/>
              </p:ext>
            </p:extLst>
          </p:nvPr>
        </p:nvGraphicFramePr>
        <p:xfrm>
          <a:off x="3263096" y="363538"/>
          <a:ext cx="4929222" cy="57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Формула" r:id="rId13" imgW="1752600" imgH="203200" progId="Equation.3">
                  <p:embed/>
                </p:oleObj>
              </mc:Choice>
              <mc:Fallback>
                <p:oleObj name="Формула" r:id="rId13" imgW="1752600" imgH="203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096" y="363538"/>
                        <a:ext cx="4929222" cy="571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1" name="Text Box 21"/>
          <p:cNvSpPr txBox="1">
            <a:spLocks noChangeArrowheads="1"/>
          </p:cNvSpPr>
          <p:nvPr/>
        </p:nvSpPr>
        <p:spPr bwMode="auto">
          <a:xfrm>
            <a:off x="714348" y="1714488"/>
            <a:ext cx="1836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u="sng" dirty="0">
                <a:latin typeface="Arial" charset="0"/>
              </a:rPr>
              <a:t>РЕШЕНИЕ:</a:t>
            </a: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279058" y="418193"/>
            <a:ext cx="2762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>
                <a:latin typeface="Arial" charset="0"/>
              </a:rPr>
              <a:t>№ 3. Решить </a:t>
            </a:r>
            <a:r>
              <a:rPr lang="ru-RU" dirty="0">
                <a:latin typeface="Arial" charset="0"/>
              </a:rPr>
              <a:t>уравнение</a:t>
            </a: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42910" y="4143380"/>
          <a:ext cx="2286015" cy="1524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Формула" r:id="rId15" imgW="1333500" imgH="889000" progId="Equation.3">
                  <p:embed/>
                </p:oleObj>
              </mc:Choice>
              <mc:Fallback>
                <p:oleObj name="Формула" r:id="rId15" imgW="1333500" imgH="8890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4143380"/>
                        <a:ext cx="2286015" cy="15240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143372" y="3929066"/>
          <a:ext cx="11557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7" name="Формула" r:id="rId17" imgW="698197" imgH="393529" progId="Equation.3">
                  <p:embed/>
                </p:oleObj>
              </mc:Choice>
              <mc:Fallback>
                <p:oleObj name="Формула" r:id="rId17" imgW="698197" imgH="393529" progId="Equation.3">
                  <p:embed/>
                  <p:pic>
                    <p:nvPicPr>
                      <p:cNvPr id="0" name="Picture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3929066"/>
                        <a:ext cx="1155700" cy="628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4"/>
          <p:cNvGraphicFramePr>
            <a:graphicFrameLocks noChangeAspect="1"/>
          </p:cNvGraphicFramePr>
          <p:nvPr/>
        </p:nvGraphicFramePr>
        <p:xfrm>
          <a:off x="6286512" y="3929066"/>
          <a:ext cx="9525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8" name="Формула" r:id="rId19" imgW="634725" imgH="393529" progId="Equation.3">
                  <p:embed/>
                </p:oleObj>
              </mc:Choice>
              <mc:Fallback>
                <p:oleObj name="Формула" r:id="rId19" imgW="634725" imgH="393529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3929066"/>
                        <a:ext cx="952500" cy="5683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5"/>
          <p:cNvGraphicFramePr>
            <a:graphicFrameLocks noChangeAspect="1"/>
          </p:cNvGraphicFramePr>
          <p:nvPr/>
        </p:nvGraphicFramePr>
        <p:xfrm>
          <a:off x="3416300" y="4857750"/>
          <a:ext cx="18605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Формула" r:id="rId21" imgW="952087" imgH="266584" progId="Equation.3">
                  <p:embed/>
                </p:oleObj>
              </mc:Choice>
              <mc:Fallback>
                <p:oleObj name="Формула" r:id="rId21" imgW="952087" imgH="266584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4857750"/>
                        <a:ext cx="1860550" cy="501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6"/>
          <p:cNvGraphicFramePr>
            <a:graphicFrameLocks noChangeAspect="1"/>
          </p:cNvGraphicFramePr>
          <p:nvPr/>
        </p:nvGraphicFramePr>
        <p:xfrm>
          <a:off x="5487988" y="4629150"/>
          <a:ext cx="189865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Формула" r:id="rId23" imgW="939392" imgH="406224" progId="Equation.3">
                  <p:embed/>
                </p:oleObj>
              </mc:Choice>
              <mc:Fallback>
                <p:oleObj name="Формула" r:id="rId23" imgW="939392" imgH="406224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7988" y="4629150"/>
                        <a:ext cx="1898650" cy="9191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7"/>
          <p:cNvGraphicFramePr>
            <a:graphicFrameLocks noChangeAspect="1"/>
          </p:cNvGraphicFramePr>
          <p:nvPr/>
        </p:nvGraphicFramePr>
        <p:xfrm>
          <a:off x="4786314" y="6072206"/>
          <a:ext cx="115252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Формула" r:id="rId25" imgW="596641" imgH="253890" progId="Equation.3">
                  <p:embed/>
                </p:oleObj>
              </mc:Choice>
              <mc:Fallback>
                <p:oleObj name="Формула" r:id="rId25" imgW="596641" imgH="25389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6072206"/>
                        <a:ext cx="1152525" cy="555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6072198" y="5778500"/>
          <a:ext cx="49847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Формула" r:id="rId27" imgW="203112" imgH="393529" progId="Equation.3">
                  <p:embed/>
                </p:oleObj>
              </mc:Choice>
              <mc:Fallback>
                <p:oleObj name="Формула" r:id="rId27" imgW="203112" imgH="393529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5778500"/>
                        <a:ext cx="498475" cy="1079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5572132" y="4071942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latin typeface="Arial" charset="0"/>
              </a:rPr>
              <a:t>и</a:t>
            </a: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3460761" y="6157913"/>
            <a:ext cx="1116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Ответ:</a:t>
            </a: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6643702" y="6072206"/>
            <a:ext cx="356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5050B"/>
                </a:solidFill>
                <a:latin typeface="Arial" charset="0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1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280"/>
                            </p:stCondLst>
                            <p:childTnLst>
                              <p:par>
                                <p:cTn id="1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28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848229" y="2030183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                             </a:t>
            </a:r>
            <a:endParaRPr lang="ru-RU" sz="6200" dirty="0" smtClean="0"/>
          </a:p>
        </p:txBody>
      </p:sp>
      <p:sp>
        <p:nvSpPr>
          <p:cNvPr id="6153" name="Rectangle 3"/>
          <p:cNvSpPr>
            <a:spLocks noChangeArrowheads="1"/>
          </p:cNvSpPr>
          <p:nvPr/>
        </p:nvSpPr>
        <p:spPr bwMode="auto">
          <a:xfrm>
            <a:off x="0" y="0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3689350" y="188913"/>
          <a:ext cx="3348038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0" name="Формула" r:id="rId3" imgW="1562100" imgH="469900" progId="Equation.3">
                  <p:embed/>
                </p:oleObj>
              </mc:Choice>
              <mc:Fallback>
                <p:oleObj name="Формула" r:id="rId3" imgW="1562100" imgH="469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350" y="188913"/>
                        <a:ext cx="3348038" cy="1120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674849"/>
              </p:ext>
            </p:extLst>
          </p:nvPr>
        </p:nvGraphicFramePr>
        <p:xfrm>
          <a:off x="5085630" y="1585638"/>
          <a:ext cx="2770187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1" name="Формула" r:id="rId5" imgW="1612800" imgH="571320" progId="Equation.3">
                  <p:embed/>
                </p:oleObj>
              </mc:Choice>
              <mc:Fallback>
                <p:oleObj name="Формула" r:id="rId5" imgW="1612800" imgH="5713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5630" y="1585638"/>
                        <a:ext cx="2770187" cy="11001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446642"/>
              </p:ext>
            </p:extLst>
          </p:nvPr>
        </p:nvGraphicFramePr>
        <p:xfrm>
          <a:off x="2411760" y="3165966"/>
          <a:ext cx="4965410" cy="2147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2" name="Формула" r:id="rId7" imgW="3086100" imgH="1193800" progId="Equation.3">
                  <p:embed/>
                </p:oleObj>
              </mc:Choice>
              <mc:Fallback>
                <p:oleObj name="Формула" r:id="rId7" imgW="3086100" imgH="119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165966"/>
                        <a:ext cx="4965410" cy="21479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612182"/>
              </p:ext>
            </p:extLst>
          </p:nvPr>
        </p:nvGraphicFramePr>
        <p:xfrm>
          <a:off x="4464124" y="5019675"/>
          <a:ext cx="124301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Формула" r:id="rId9" imgW="863225" imgH="215806" progId="Equation.3">
                  <p:embed/>
                </p:oleObj>
              </mc:Choice>
              <mc:Fallback>
                <p:oleObj name="Формула" r:id="rId9" imgW="863225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124" y="5019675"/>
                        <a:ext cx="1243012" cy="3524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671508"/>
              </p:ext>
            </p:extLst>
          </p:nvPr>
        </p:nvGraphicFramePr>
        <p:xfrm>
          <a:off x="7668344" y="2843212"/>
          <a:ext cx="1133475" cy="289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Формула" r:id="rId11" imgW="711200" imgH="1625600" progId="Equation.3">
                  <p:embed/>
                </p:oleObj>
              </mc:Choice>
              <mc:Fallback>
                <p:oleObj name="Формула" r:id="rId11" imgW="711200" imgH="1625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8344" y="2843212"/>
                        <a:ext cx="1133475" cy="28908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7" name="Object 9"/>
          <p:cNvGraphicFramePr>
            <a:graphicFrameLocks noChangeAspect="1"/>
          </p:cNvGraphicFramePr>
          <p:nvPr/>
        </p:nvGraphicFramePr>
        <p:xfrm>
          <a:off x="1857356" y="5786454"/>
          <a:ext cx="1270000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" name="Формула" r:id="rId13" imgW="685502" imgH="406224" progId="Equation.3">
                  <p:embed/>
                </p:oleObj>
              </mc:Choice>
              <mc:Fallback>
                <p:oleObj name="Формула" r:id="rId13" imgW="685502" imgH="406224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56" y="5786454"/>
                        <a:ext cx="1270000" cy="8461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1229446" y="2135707"/>
            <a:ext cx="3856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u="sng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Решение. </a:t>
            </a:r>
            <a:r>
              <a:rPr kumimoji="1" lang="en-US" altLang="ja-JP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 </a:t>
            </a:r>
            <a:r>
              <a:rPr kumimoji="1" lang="ru-RU" altLang="ja-JP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Подстановка    </a:t>
            </a:r>
            <a:endParaRPr kumimoji="1" lang="ru-RU" altLang="ja-JP" dirty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537369" y="3265258"/>
            <a:ext cx="1739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Получаем:</a:t>
            </a:r>
            <a:endParaRPr kumimoji="1" lang="ru-RU" altLang="ja-JP" dirty="0">
              <a:latin typeface="Arial" charset="0"/>
              <a:ea typeface="MS Mincho" pitchFamily="49" charset="-128"/>
              <a:cs typeface="Times New Roman" pitchFamily="18" charset="0"/>
            </a:endParaRPr>
          </a:p>
          <a:p>
            <a:pPr eaLnBrk="0" hangingPunct="0"/>
            <a:endParaRPr kumimoji="1" lang="ru-RU" altLang="ja-JP" dirty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684213" y="5195888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68621" name="Rectangle 13"/>
          <p:cNvSpPr>
            <a:spLocks noChangeArrowheads="1"/>
          </p:cNvSpPr>
          <p:nvPr/>
        </p:nvSpPr>
        <p:spPr bwMode="auto">
          <a:xfrm>
            <a:off x="827088" y="5734050"/>
            <a:ext cx="1160462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</a:t>
            </a:r>
            <a:endParaRPr kumimoji="1" lang="ru-RU" altLang="ja-JP" sz="1200" dirty="0">
              <a:latin typeface="Arial" charset="0"/>
              <a:ea typeface="MS Mincho" pitchFamily="49" charset="-128"/>
              <a:cs typeface="Times New Roman" pitchFamily="18" charset="0"/>
            </a:endParaRPr>
          </a:p>
          <a:p>
            <a:pPr algn="just" eaLnBrk="0" hangingPunct="0"/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Ответ:</a:t>
            </a:r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 dirty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303213" y="207963"/>
            <a:ext cx="2762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>
                <a:latin typeface="Arial" charset="0"/>
              </a:rPr>
              <a:t>№ 4. Решить </a:t>
            </a:r>
            <a:r>
              <a:rPr lang="ru-RU" dirty="0">
                <a:latin typeface="Arial" charset="0"/>
              </a:rPr>
              <a:t>уравнение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6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8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8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8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6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6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686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42910" y="1571612"/>
            <a:ext cx="7124700" cy="374015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 </a:t>
            </a:r>
            <a:r>
              <a:rPr lang="ru-RU" u="sng" dirty="0" smtClean="0"/>
              <a:t>Решение:</a:t>
            </a:r>
            <a:endParaRPr lang="ru-RU" sz="4300" u="sng" dirty="0" smtClean="0"/>
          </a:p>
        </p:txBody>
      </p:sp>
      <p:sp>
        <p:nvSpPr>
          <p:cNvPr id="14347" name="Rectangle 3"/>
          <p:cNvSpPr>
            <a:spLocks noChangeArrowheads="1"/>
          </p:cNvSpPr>
          <p:nvPr/>
        </p:nvSpPr>
        <p:spPr bwMode="auto">
          <a:xfrm>
            <a:off x="987425" y="765175"/>
            <a:ext cx="138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kumimoji="1" lang="ru-RU" altLang="ja-JP" u="sng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79876" name="Object 4"/>
          <p:cNvGraphicFramePr>
            <a:graphicFrameLocks noChangeAspect="1"/>
          </p:cNvGraphicFramePr>
          <p:nvPr/>
        </p:nvGraphicFramePr>
        <p:xfrm>
          <a:off x="2714612" y="428604"/>
          <a:ext cx="3767434" cy="1023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Формула" r:id="rId4" imgW="1307532" imgH="393529" progId="Equation.3">
                  <p:embed/>
                </p:oleObj>
              </mc:Choice>
              <mc:Fallback>
                <p:oleObj name="Формула" r:id="rId4" imgW="1307532" imgH="39352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428604"/>
                        <a:ext cx="3767434" cy="102392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98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725603"/>
              </p:ext>
            </p:extLst>
          </p:nvPr>
        </p:nvGraphicFramePr>
        <p:xfrm>
          <a:off x="3071802" y="1571612"/>
          <a:ext cx="2724334" cy="659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9" name="Формула" r:id="rId6" imgW="1815312" imgH="393529" progId="Equation.3">
                  <p:embed/>
                </p:oleObj>
              </mc:Choice>
              <mc:Fallback>
                <p:oleObj name="Формула" r:id="rId6" imgW="1815312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571612"/>
                        <a:ext cx="2724334" cy="65902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9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98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201413"/>
              </p:ext>
            </p:extLst>
          </p:nvPr>
        </p:nvGraphicFramePr>
        <p:xfrm>
          <a:off x="6012160" y="1567090"/>
          <a:ext cx="2456252" cy="647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Формула" r:id="rId8" imgW="1663700" imgH="393700" progId="Equation.3">
                  <p:embed/>
                </p:oleObj>
              </mc:Choice>
              <mc:Fallback>
                <p:oleObj name="Формула" r:id="rId8" imgW="1663700" imgH="3937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1567090"/>
                        <a:ext cx="2456252" cy="6474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9"/>
          <p:cNvGraphicFramePr>
            <a:graphicFrameLocks noChangeAspect="1"/>
          </p:cNvGraphicFramePr>
          <p:nvPr/>
        </p:nvGraphicFramePr>
        <p:xfrm>
          <a:off x="2214546" y="2214554"/>
          <a:ext cx="9731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1" name="Формула" r:id="rId10" imgW="634725" imgH="228501" progId="Equation.3">
                  <p:embed/>
                </p:oleObj>
              </mc:Choice>
              <mc:Fallback>
                <p:oleObj name="Формула" r:id="rId10" imgW="634725" imgH="228501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2214554"/>
                        <a:ext cx="973138" cy="3921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615235"/>
              </p:ext>
            </p:extLst>
          </p:nvPr>
        </p:nvGraphicFramePr>
        <p:xfrm>
          <a:off x="4788024" y="2174875"/>
          <a:ext cx="269557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2" name="Формула" r:id="rId12" imgW="1904174" imgH="406224" progId="Equation.3">
                  <p:embed/>
                </p:oleObj>
              </mc:Choice>
              <mc:Fallback>
                <p:oleObj name="Формула" r:id="rId12" imgW="1904174" imgH="406224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2174875"/>
                        <a:ext cx="2695575" cy="639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3" name="Rectangle 11"/>
          <p:cNvSpPr>
            <a:spLocks noChangeArrowheads="1"/>
          </p:cNvSpPr>
          <p:nvPr/>
        </p:nvSpPr>
        <p:spPr bwMode="auto">
          <a:xfrm>
            <a:off x="1357290" y="2214554"/>
            <a:ext cx="1008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kumimoji="1" lang="ru-RU" altLang="ja-JP" sz="20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Пусть </a:t>
            </a:r>
          </a:p>
        </p:txBody>
      </p:sp>
      <p:sp>
        <p:nvSpPr>
          <p:cNvPr id="79884" name="Rectangle 12"/>
          <p:cNvSpPr>
            <a:spLocks noChangeArrowheads="1"/>
          </p:cNvSpPr>
          <p:nvPr/>
        </p:nvSpPr>
        <p:spPr bwMode="auto">
          <a:xfrm>
            <a:off x="3635375" y="2245841"/>
            <a:ext cx="103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тогда </a:t>
            </a:r>
          </a:p>
        </p:txBody>
      </p:sp>
      <p:sp>
        <p:nvSpPr>
          <p:cNvPr id="14352" name="Rectangle 13"/>
          <p:cNvSpPr>
            <a:spLocks noChangeArrowheads="1"/>
          </p:cNvSpPr>
          <p:nvPr/>
        </p:nvSpPr>
        <p:spPr bwMode="auto">
          <a:xfrm>
            <a:off x="3746500" y="3890963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1357290" y="2786058"/>
            <a:ext cx="62960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kumimoji="1" lang="ru-RU" altLang="ja-JP" sz="2000" dirty="0">
                <a:latin typeface="Arial" charset="0"/>
              </a:rPr>
              <a:t>Возвращаясь к старой переменной, получаем</a:t>
            </a:r>
          </a:p>
        </p:txBody>
      </p:sp>
      <p:sp>
        <p:nvSpPr>
          <p:cNvPr id="14354" name="Rectangle 15"/>
          <p:cNvSpPr>
            <a:spLocks noChangeArrowheads="1"/>
          </p:cNvSpPr>
          <p:nvPr/>
        </p:nvSpPr>
        <p:spPr bwMode="auto">
          <a:xfrm>
            <a:off x="4152900" y="2644775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7988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807460"/>
              </p:ext>
            </p:extLst>
          </p:nvPr>
        </p:nvGraphicFramePr>
        <p:xfrm>
          <a:off x="1593148" y="3332450"/>
          <a:ext cx="1685806" cy="176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3" name="Формула" r:id="rId14" imgW="901309" imgH="990170" progId="Equation.3">
                  <p:embed/>
                </p:oleObj>
              </mc:Choice>
              <mc:Fallback>
                <p:oleObj name="Формула" r:id="rId14" imgW="901309" imgH="99017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148" y="3332450"/>
                        <a:ext cx="1685806" cy="1764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5" name="Rectangle 17"/>
          <p:cNvSpPr>
            <a:spLocks noChangeArrowheads="1"/>
          </p:cNvSpPr>
          <p:nvPr/>
        </p:nvSpPr>
        <p:spPr bwMode="auto">
          <a:xfrm>
            <a:off x="4152900" y="3940175"/>
            <a:ext cx="201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ru-RU" sz="1200">
                <a:latin typeface="Arial" charset="0"/>
              </a:rPr>
              <a:t> </a:t>
            </a:r>
            <a:endParaRPr kumimoji="1" lang="ru-RU">
              <a:latin typeface="Times New Roman" pitchFamily="18" charset="0"/>
            </a:endParaRPr>
          </a:p>
        </p:txBody>
      </p:sp>
      <p:sp>
        <p:nvSpPr>
          <p:cNvPr id="14356" name="Rectangle 18"/>
          <p:cNvSpPr>
            <a:spLocks noChangeArrowheads="1"/>
          </p:cNvSpPr>
          <p:nvPr/>
        </p:nvSpPr>
        <p:spPr bwMode="auto">
          <a:xfrm>
            <a:off x="4152900" y="2662238"/>
            <a:ext cx="27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sz="14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</a:t>
            </a:r>
            <a:endParaRPr kumimoji="1" lang="ru-RU" altLang="ja-JP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7989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59466"/>
              </p:ext>
            </p:extLst>
          </p:nvPr>
        </p:nvGraphicFramePr>
        <p:xfrm>
          <a:off x="4444618" y="3573016"/>
          <a:ext cx="2089217" cy="1739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4" name="Формула" r:id="rId16" imgW="1054100" imgH="1257300" progId="Equation.3">
                  <p:embed/>
                </p:oleObj>
              </mc:Choice>
              <mc:Fallback>
                <p:oleObj name="Формула" r:id="rId16" imgW="1054100" imgH="12573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4618" y="3573016"/>
                        <a:ext cx="2089217" cy="173918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2" name="Rectangle 20"/>
          <p:cNvSpPr>
            <a:spLocks noChangeArrowheads="1"/>
          </p:cNvSpPr>
          <p:nvPr/>
        </p:nvSpPr>
        <p:spPr bwMode="auto">
          <a:xfrm>
            <a:off x="1643042" y="5500702"/>
            <a:ext cx="1160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kumimoji="1" lang="ru-RU" altLang="ja-JP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Ответ:</a:t>
            </a:r>
            <a:r>
              <a:rPr kumimoji="1" lang="ru-RU" altLang="ja-JP" sz="14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1" lang="ru-RU" altLang="ja-JP" dirty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79893" name="Object 21"/>
          <p:cNvGraphicFramePr>
            <a:graphicFrameLocks noChangeAspect="1"/>
          </p:cNvGraphicFramePr>
          <p:nvPr/>
        </p:nvGraphicFramePr>
        <p:xfrm>
          <a:off x="2786050" y="5429264"/>
          <a:ext cx="70326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5" name="Формула" r:id="rId18" imgW="495085" imgH="431613" progId="Equation.3">
                  <p:embed/>
                </p:oleObj>
              </mc:Choice>
              <mc:Fallback>
                <p:oleObj name="Формула" r:id="rId18" imgW="495085" imgH="431613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5429264"/>
                        <a:ext cx="703262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4" name="Text Box 22"/>
          <p:cNvSpPr txBox="1">
            <a:spLocks noChangeArrowheads="1"/>
          </p:cNvSpPr>
          <p:nvPr/>
        </p:nvSpPr>
        <p:spPr bwMode="auto">
          <a:xfrm>
            <a:off x="735013" y="134938"/>
            <a:ext cx="61808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>
                <a:latin typeface="Arial" charset="0"/>
              </a:rPr>
              <a:t>№ 5. Решить уравнение (выделение полного квадрата):</a:t>
            </a:r>
            <a:endParaRPr lang="ru-RU" dirty="0">
              <a:latin typeface="Arial" charset="0"/>
            </a:endParaRPr>
          </a:p>
        </p:txBody>
      </p:sp>
      <p:pic>
        <p:nvPicPr>
          <p:cNvPr id="2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5655" y="3501008"/>
            <a:ext cx="2008345" cy="31694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4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4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2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7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7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79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79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79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3" grpId="0"/>
      <p:bldP spid="798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251520" y="344901"/>
            <a:ext cx="8496944" cy="638690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endParaRPr lang="ru-RU" sz="4800" b="1" dirty="0" smtClean="0">
              <a:solidFill>
                <a:srgbClr val="0070C0"/>
              </a:solidFill>
            </a:endParaRPr>
          </a:p>
          <a:p>
            <a:r>
              <a:rPr lang="ru-RU" sz="4800" b="1" dirty="0" smtClean="0">
                <a:solidFill>
                  <a:srgbClr val="0070C0"/>
                </a:solidFill>
              </a:rPr>
              <a:t>2 . Решение смешанных уравнений .</a:t>
            </a:r>
            <a:endParaRPr lang="ru-RU" sz="4800" dirty="0">
              <a:solidFill>
                <a:srgbClr val="0070C0"/>
              </a:solidFill>
            </a:endParaRPr>
          </a:p>
          <a:p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0099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avatars.mds.yandex.net/get-pdb/1613577/22a99f61-1014-4bf5-9bf8-f1a5754e7519/s1200?webp=fal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688581"/>
            <a:ext cx="2008345" cy="316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900" b="1" dirty="0" smtClean="0">
                <a:solidFill>
                  <a:srgbClr val="C00000"/>
                </a:solidFill>
              </a:rPr>
              <a:t>№ 6.</a:t>
            </a:r>
            <a:r>
              <a:rPr lang="ru-RU" sz="2900" b="1" dirty="0" smtClean="0"/>
              <a:t>а) Решите уравнение 4•16</a:t>
            </a:r>
            <a:r>
              <a:rPr lang="en-US" sz="2900" b="1" dirty="0" smtClean="0"/>
              <a:t>ᶜᶛᶳ</a:t>
            </a:r>
            <a:r>
              <a:rPr lang="el-GR" sz="2900" b="1" dirty="0" smtClean="0"/>
              <a:t>ᵡ</a:t>
            </a:r>
            <a:r>
              <a:rPr lang="ru-RU" sz="2900" b="1" dirty="0" smtClean="0"/>
              <a:t>-9•4</a:t>
            </a:r>
            <a:r>
              <a:rPr lang="en-US" sz="2900" b="1" dirty="0" smtClean="0"/>
              <a:t>ᶜᶛᶳ</a:t>
            </a:r>
            <a:r>
              <a:rPr lang="el-GR" sz="2900" b="1" dirty="0" smtClean="0"/>
              <a:t>ᵡ </a:t>
            </a:r>
            <a:r>
              <a:rPr lang="ru-RU" sz="2900" b="1" dirty="0" smtClean="0"/>
              <a:t>+2=0. </a:t>
            </a:r>
            <a:br>
              <a:rPr lang="ru-RU" sz="2900" b="1" dirty="0" smtClean="0"/>
            </a:br>
            <a:r>
              <a:rPr lang="ru-RU" sz="2900" b="1" dirty="0" smtClean="0"/>
              <a:t>б) Найдите все корни этого уравнения, принадлежащие промежутку [-2π; </a:t>
            </a:r>
            <a:r>
              <a:rPr lang="ru-RU" sz="2900" b="1" dirty="0" err="1" smtClean="0"/>
              <a:t>-π/2</a:t>
            </a:r>
            <a:r>
              <a:rPr lang="ru-RU" sz="2900" b="1" dirty="0" smtClean="0"/>
              <a:t>].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48464" y="6405331"/>
            <a:ext cx="395536" cy="45266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83568" y="2084851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Пусть 4</a:t>
            </a:r>
            <a:r>
              <a:rPr lang="en-US" sz="2400" b="1" dirty="0" smtClean="0">
                <a:solidFill>
                  <a:srgbClr val="C00000"/>
                </a:solidFill>
              </a:rPr>
              <a:t>ᶜᶛᶳ</a:t>
            </a:r>
            <a:r>
              <a:rPr lang="el-GR" sz="2400" b="1" dirty="0" smtClean="0">
                <a:solidFill>
                  <a:srgbClr val="C00000"/>
                </a:solidFill>
              </a:rPr>
              <a:t>ᵡ </a:t>
            </a:r>
            <a:r>
              <a:rPr lang="ru-RU" sz="2400" b="1" dirty="0" smtClean="0">
                <a:solidFill>
                  <a:srgbClr val="C00000"/>
                </a:solidFill>
              </a:rPr>
              <a:t>=</a:t>
            </a:r>
            <a:r>
              <a:rPr lang="en-US" sz="2400" b="1" dirty="0" smtClean="0">
                <a:solidFill>
                  <a:srgbClr val="C00000"/>
                </a:solidFill>
              </a:rPr>
              <a:t>t</a:t>
            </a:r>
            <a:r>
              <a:rPr lang="ru-RU" sz="2400" b="1" dirty="0" smtClean="0">
                <a:solidFill>
                  <a:srgbClr val="C00000"/>
                </a:solidFill>
              </a:rPr>
              <a:t>, тогда уравнение примет вид 4</a:t>
            </a:r>
            <a:r>
              <a:rPr lang="en-US" sz="2400" b="1" dirty="0" smtClean="0">
                <a:solidFill>
                  <a:srgbClr val="C00000"/>
                </a:solidFill>
              </a:rPr>
              <a:t>t</a:t>
            </a:r>
            <a:r>
              <a:rPr lang="ru-RU" sz="2400" b="1" baseline="30000" dirty="0" smtClean="0">
                <a:solidFill>
                  <a:srgbClr val="C00000"/>
                </a:solidFill>
              </a:rPr>
              <a:t>2 </a:t>
            </a:r>
            <a:r>
              <a:rPr lang="en-US" sz="2400" b="1" dirty="0" smtClean="0">
                <a:solidFill>
                  <a:srgbClr val="C00000"/>
                </a:solidFill>
              </a:rPr>
              <a:t>-9t+2=0, D=49, t₁=2,t₂=0,25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4338" name="Picture 2" descr="http://xn--80aaasqmjacq0cd6n.xn--p1ai/public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429000"/>
            <a:ext cx="4176464" cy="2976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9937</TotalTime>
  <Words>562</Words>
  <Application>Microsoft Office PowerPoint</Application>
  <PresentationFormat>Экран (4:3)</PresentationFormat>
  <Paragraphs>136</Paragraphs>
  <Slides>26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8" baseType="lpstr">
      <vt:lpstr>ＭＳ Ｐゴシック</vt:lpstr>
      <vt:lpstr>Arial</vt:lpstr>
      <vt:lpstr>Arial Unicode MS</vt:lpstr>
      <vt:lpstr>Calibri</vt:lpstr>
      <vt:lpstr>Cambria Math</vt:lpstr>
      <vt:lpstr>Corbel</vt:lpstr>
      <vt:lpstr>MS Mincho</vt:lpstr>
      <vt:lpstr>Times New Roman</vt:lpstr>
      <vt:lpstr>Wingdings</vt:lpstr>
      <vt:lpstr>Wingdings 2</vt:lpstr>
      <vt:lpstr>Тема Office</vt:lpstr>
      <vt:lpstr>Формула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№ 6.а) Решите уравнение 4•16ᶜᶛᶳᵡ-9•4ᶜᶛᶳᵡ +2=0.  б) Найдите все корни этого уравнения, принадлежащие промежутку [-2π; -π/2]. </vt:lpstr>
      <vt:lpstr> 13. Для наглядности нарисуем тригонометрический круг, чтобы показать, как найти общие решения этих двух маленьких уравнений.</vt:lpstr>
      <vt:lpstr>13Б)Определим, какие из корней принадлежат промежутку [-2π; -π/2].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№ 10.Применение основного логарифмического тождества</vt:lpstr>
      <vt:lpstr>№ 11. Логарифмирование</vt:lpstr>
      <vt:lpstr>№ 12. Переход к другому основанию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МБОУ СОШ №10-205</cp:lastModifiedBy>
  <cp:revision>757</cp:revision>
  <dcterms:created xsi:type="dcterms:W3CDTF">2019-07-23T07:41:36Z</dcterms:created>
  <dcterms:modified xsi:type="dcterms:W3CDTF">2021-02-18T13:47:05Z</dcterms:modified>
</cp:coreProperties>
</file>