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4" r:id="rId4"/>
    <p:sldId id="263" r:id="rId5"/>
    <p:sldId id="262" r:id="rId6"/>
    <p:sldId id="265" r:id="rId7"/>
    <p:sldId id="266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l.facebook.com/l.php?u=https%3A%2F%2Fopenedu.ru%2F&amp;h=ATMgo6QAbRzXNlDfOzgwELqi-XhM6HYJVVHXaxw_okYI2Ohc1Nt6U7nNMsEbYPeaO2uIWPB2Q3svxjwcL1e3sKpYvK-f9uuuEjFWfVsfzp36TDEV3LCl43q_3nuqRuDd1yiSpgv8dQOASww4SLzuMAszsAl5baMLe0T97MmIrf22QB37OHa6GVPIREBxewmsxfMWbjQYkx7s7hbd42swyGEJl3ON6Yt4-di3Q1vYKv5_ESBvkxznbOPXdL7xALgXzsDBVWYqI3-QfA4eK5ttCYmzOiUoNq1erYo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l.facebook.com/l.php?u=http%3A%2F%2Farzamas.academy%2Fcourses&amp;h=ATO4Dlfqe8x3-rgsLUqFK3lr7JZzNB519suwlh25L4Cif9iiE2Ow3NPD-Rzr0Awk-ERmdno4S008BPY2CHQDnhLABp4YrNcdOMsV8AHdWJXMoZV8poq4pKDiv-hWUz8ZaEMwBwKcoY5PNTHjOtI3Rr4UBrhJF97OL9xE-t6D8NlZb_Nfz_WpHP7wFPmxTlrr5rgtoL994Eupa_c0V62kEn7UFjk2l4KCDDmZdVpy48U1RHXu7Q-7ltL9RFe__M0wyu_kg6Rlla7UuQH7oCdEJuBm2N91z7q6VcU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ru.coursera.org/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l.facebook.com/l.php?u=http%3A%2F%2Fpostnauka.ru%2F&amp;h=ATNFanUJINwe3iHOJSWXDyxmZCAR4CyluSM4YBAd8Jy9B_ld82yffrKISilYPnu_BEcckYNuuzER7AXTN0xGUpuXP2acKH-dNz9Jo0yBKlpGVlvJO5wcNS1f6X7gf-KD7QAWbRI9q87dhr6Ex9TPWm3Ya0mPFSBWZlx98t-QRbT7ANIJ3IdjMn8t6G_ynccqS4eouM-VsgN_r4l3MWkY0mAYu_ixfUfyGlVi-6HYCkxEYuWrs_Elaj3YS973_eVpF6NG6YO9cJF8QjJRU1doMZE2qXga4AdYvaY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l.facebook.com/l.php?u=http%3A%2F%2Fwww.edx.org%2F&amp;h=ATOqV0hGoEP2YxmIHorQIYfeb4tUjO93QhYsyDXMDOr84MfCapK-mLlh3MIHxp0hdNsmW-7-84vcGnchBJkpyPM77igVH06Ix2iBpUAtZNQs7pQR5_xIZQBmjQN0y1mtEccgrBUzM_StV3pTNGOOmn5jq7Fu-kfZBFP2OwSAE1RmJsWug2iLG4NFJCtb-c1-sABK7f-ClFbkKJnH7vR1hUC8Ju3MAEB5H5Dzk6y32cdOoUd4bPri5ygaUYfqh5GfiS8PqqzCvj0PNUZ86izzMUKGjMt8onMG2Gc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340768"/>
            <a:ext cx="7772400" cy="3196952"/>
          </a:xfrm>
        </p:spPr>
        <p:txBody>
          <a:bodyPr>
            <a:noAutofit/>
          </a:bodyPr>
          <a:lstStyle/>
          <a:p>
            <a:pPr marL="182880" indent="0" algn="ctr">
              <a:buNone/>
            </a:pPr>
            <a:r>
              <a:rPr lang="ru-RU" sz="2800" dirty="0">
                <a:solidFill>
                  <a:srgbClr val="000000"/>
                </a:solidFill>
                <a:latin typeface="Helvetica"/>
              </a:rPr>
              <a:t>На дворе XXI век, и у нас есть возможность учиться у лучших представителей мировой науки не выходя из дома. К тому же совершенно бесплатно и на русском языке. </a:t>
            </a:r>
            <a:r>
              <a:rPr lang="ru-RU" sz="2800" dirty="0" smtClean="0">
                <a:solidFill>
                  <a:srgbClr val="000000"/>
                </a:solidFill>
                <a:latin typeface="Helvetica"/>
              </a:rPr>
              <a:t/>
            </a:r>
            <a:br>
              <a:rPr lang="ru-RU" sz="2800" dirty="0" smtClean="0">
                <a:solidFill>
                  <a:srgbClr val="000000"/>
                </a:solidFill>
                <a:latin typeface="Helvetica"/>
              </a:rPr>
            </a:br>
            <a:r>
              <a:rPr lang="ru-RU" sz="2800" dirty="0" smtClean="0">
                <a:solidFill>
                  <a:srgbClr val="000000"/>
                </a:solidFill>
                <a:latin typeface="Helvetica"/>
              </a:rPr>
              <a:t>Только </a:t>
            </a:r>
            <a:r>
              <a:rPr lang="ru-RU" sz="2800" dirty="0">
                <a:solidFill>
                  <a:srgbClr val="000000"/>
                </a:solidFill>
                <a:latin typeface="Helvetica"/>
              </a:rPr>
              <a:t>представьте, какие двери перед нами открываются!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231718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187624" y="1340768"/>
            <a:ext cx="6984776" cy="4104456"/>
          </a:xfrm>
        </p:spPr>
        <p:txBody>
          <a:bodyPr>
            <a:normAutofit lnSpcReduction="1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000" dirty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Некоторые сайты, которые помогут пополнить знания или </a:t>
            </a:r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заполнить </a:t>
            </a:r>
            <a:r>
              <a:rPr lang="ru-RU" sz="4000" dirty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пробелы в своей профессиональной </a:t>
            </a:r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деятельности не выходя из дома:</a:t>
            </a:r>
            <a:endParaRPr lang="ru-RU" sz="2900" dirty="0">
              <a:solidFill>
                <a:schemeClr val="tx2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99592" y="2420888"/>
            <a:ext cx="7772400" cy="1780108"/>
          </a:xfrm>
        </p:spPr>
        <p:txBody>
          <a:bodyPr>
            <a:normAutofit/>
          </a:bodyPr>
          <a:lstStyle/>
          <a:p>
            <a:pPr marL="182880" indent="0">
              <a:buNone/>
            </a:pP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69700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764704"/>
            <a:ext cx="6512511" cy="1143000"/>
          </a:xfrm>
        </p:spPr>
        <p:txBody>
          <a:bodyPr/>
          <a:lstStyle/>
          <a:p>
            <a:pPr marL="0" indent="0" algn="l">
              <a:lnSpc>
                <a:spcPct val="115000"/>
              </a:lnSpc>
              <a:spcBef>
                <a:spcPts val="450"/>
              </a:spcBef>
              <a:spcAft>
                <a:spcPts val="1500"/>
              </a:spcAft>
              <a:buNone/>
            </a:pPr>
            <a:r>
              <a:rPr lang="ru-RU" sz="1800" dirty="0" smtClean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1.</a:t>
            </a:r>
            <a:r>
              <a:rPr lang="ru-RU" sz="1800" dirty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 </a:t>
            </a:r>
            <a:r>
              <a:rPr lang="ru-RU" sz="1800" u="sng" dirty="0">
                <a:solidFill>
                  <a:srgbClr val="0077FF"/>
                </a:solidFill>
                <a:effectLst/>
                <a:latin typeface="Arial"/>
                <a:ea typeface="Times New Roman"/>
                <a:cs typeface="Times New Roman"/>
                <a:hlinkClick r:id="rId2"/>
              </a:rPr>
              <a:t>https://openedu.ru</a:t>
            </a:r>
            <a:r>
              <a:rPr lang="ru-RU" sz="1800" dirty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/>
            </a:r>
            <a:br>
              <a:rPr lang="ru-RU" sz="1800" dirty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</a:br>
            <a:r>
              <a:rPr lang="ru-RU" sz="1800" dirty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Открытое образование – каталог курсов ведущих ВУЗов России, таких как МГУ, МФТИ, ВШЭ и многих других. Курсы как технической, так и гуманитарной направленности.</a:t>
            </a:r>
            <a:br>
              <a:rPr lang="ru-RU" sz="1800" dirty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</a:br>
            <a:r>
              <a:rPr lang="ru-RU" sz="1800" dirty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Здесь можно найти курсы как по классическим дисциплинам, например, «Теория вероятностей» и «Сопротивление материалов», но также и по таким современным дисциплинам как «Юридическая поддержка </a:t>
            </a:r>
            <a:r>
              <a:rPr lang="ru-RU" sz="1800" dirty="0" err="1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стартапов</a:t>
            </a:r>
            <a:r>
              <a:rPr lang="ru-RU" sz="1800" dirty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».</a:t>
            </a:r>
            <a:br>
              <a:rPr lang="ru-RU" sz="1800" dirty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</a:br>
            <a:r>
              <a:rPr lang="ru-RU" sz="1800" dirty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В плане личностного развития проект Открытое образование также не отстаёт и на нём можно найти такие курсы как «Персональная эффективность: тайм-менеджмент»</a:t>
            </a:r>
            <a:r>
              <a:rPr lang="ru-RU" sz="14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1400" dirty="0">
                <a:effectLst/>
                <a:latin typeface="Calibri"/>
                <a:ea typeface="Calibri"/>
                <a:cs typeface="Times New Roman"/>
              </a:rPr>
            </a:b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4941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115616" y="620688"/>
            <a:ext cx="7175351" cy="1793167"/>
          </a:xfrm>
        </p:spPr>
        <p:txBody>
          <a:bodyPr/>
          <a:lstStyle/>
          <a:p>
            <a:pPr marL="182880" indent="0">
              <a:lnSpc>
                <a:spcPct val="115000"/>
              </a:lnSpc>
              <a:spcBef>
                <a:spcPts val="450"/>
              </a:spcBef>
              <a:spcAft>
                <a:spcPts val="1500"/>
              </a:spcAft>
              <a:buNone/>
            </a:pPr>
            <a:r>
              <a:rPr lang="ru-RU" sz="1800" dirty="0" smtClean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/>
            </a:r>
            <a:br>
              <a:rPr lang="ru-RU" sz="1800" dirty="0" smtClean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</a:br>
            <a:r>
              <a:rPr lang="ru-RU" sz="1800" dirty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/>
            </a:r>
            <a:br>
              <a:rPr lang="ru-RU" sz="1800" dirty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</a:br>
            <a:r>
              <a:rPr lang="ru-RU" sz="1800" dirty="0" smtClean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2</a:t>
            </a:r>
            <a:r>
              <a:rPr lang="ru-RU" sz="1800" dirty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. </a:t>
            </a:r>
            <a:r>
              <a:rPr lang="ru-RU" sz="1800" u="sng" dirty="0">
                <a:solidFill>
                  <a:srgbClr val="0077FF"/>
                </a:solidFill>
                <a:effectLst/>
                <a:latin typeface="Arial"/>
                <a:ea typeface="Times New Roman"/>
                <a:cs typeface="Times New Roman"/>
                <a:hlinkClick r:id="rId2"/>
              </a:rPr>
              <a:t>http://arzamas.academy/courses</a:t>
            </a:r>
            <a:r>
              <a:rPr lang="ru-RU" sz="1800" dirty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/>
            </a:r>
            <a:br>
              <a:rPr lang="ru-RU" sz="1800" dirty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</a:br>
            <a:r>
              <a:rPr lang="ru-RU" sz="1800" dirty="0" err="1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Arzamas</a:t>
            </a:r>
            <a:r>
              <a:rPr lang="ru-RU" sz="1800" dirty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 – это некоммерческий просветительский проект, посвященный гуманитарному знанию. В основе </a:t>
            </a:r>
            <a:r>
              <a:rPr lang="ru-RU" sz="1800" dirty="0" err="1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Arzamas</a:t>
            </a:r>
            <a:r>
              <a:rPr lang="ru-RU" sz="1800" dirty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 лежат курсы по гуманитарным дисциплинам – по истории, литературе, искусству, антропологии, философии и ряду других.</a:t>
            </a:r>
            <a:br>
              <a:rPr lang="ru-RU" sz="1800" dirty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</a:br>
            <a:r>
              <a:rPr lang="ru-RU" sz="1800" dirty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Например, в </a:t>
            </a:r>
            <a:r>
              <a:rPr lang="ru-RU" sz="1800" dirty="0" err="1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Arzamas</a:t>
            </a:r>
            <a:r>
              <a:rPr lang="ru-RU" sz="1800" dirty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 вы сможете прослушать курс «Как слушать классическую музыку», чтобы начать её понимать и получать от неё удовольствие.</a:t>
            </a:r>
            <a:br>
              <a:rPr lang="ru-RU" sz="1800" dirty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</a:br>
            <a:r>
              <a:rPr lang="ru-RU" sz="1800" dirty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Или, например, на курсе «Что скрывают архивы» узнать разные исторические секреты, сокрытые в недрах архивов, и ранее доступные только специалистам.</a:t>
            </a:r>
            <a:r>
              <a:rPr lang="ru-RU" sz="14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1400" dirty="0">
                <a:effectLst/>
                <a:latin typeface="Calibri"/>
                <a:ea typeface="Calibri"/>
                <a:cs typeface="Times New Roman"/>
              </a:rPr>
            </a:b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8824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11560" y="692696"/>
            <a:ext cx="7772400" cy="1780108"/>
          </a:xfrm>
        </p:spPr>
        <p:txBody>
          <a:bodyPr>
            <a:normAutofit fontScale="90000"/>
          </a:bodyPr>
          <a:lstStyle/>
          <a:p>
            <a:pPr marL="182880" indent="0">
              <a:lnSpc>
                <a:spcPct val="115000"/>
              </a:lnSpc>
              <a:spcBef>
                <a:spcPts val="450"/>
              </a:spcBef>
              <a:spcAft>
                <a:spcPts val="1500"/>
              </a:spcAft>
              <a:buNone/>
            </a:pPr>
            <a:r>
              <a:rPr lang="ru-RU" sz="2000" dirty="0" smtClean="0">
                <a:solidFill>
                  <a:schemeClr val="tx1"/>
                </a:solidFill>
                <a:latin typeface="Arial"/>
                <a:ea typeface="Times New Roman"/>
                <a:cs typeface="Times New Roman"/>
              </a:rPr>
              <a:t>3.</a:t>
            </a:r>
            <a:r>
              <a:rPr lang="ru-RU" sz="2000" dirty="0" smtClean="0">
                <a:solidFill>
                  <a:srgbClr val="C00000"/>
                </a:solidFill>
                <a:latin typeface="Arial"/>
                <a:ea typeface="Times New Roman"/>
                <a:cs typeface="Times New Roman"/>
              </a:rPr>
              <a:t> </a:t>
            </a:r>
            <a:r>
              <a:rPr lang="ru-RU" sz="2000" u="sng" dirty="0" smtClean="0">
                <a:solidFill>
                  <a:srgbClr val="C00000"/>
                </a:solidFill>
                <a:latin typeface="Arial"/>
                <a:ea typeface="Times New Roman"/>
                <a:cs typeface="Times New Roman"/>
                <a:hlinkClick r:id="rId2"/>
              </a:rPr>
              <a:t>https</a:t>
            </a:r>
            <a:r>
              <a:rPr lang="ru-RU" sz="2000" u="sng" dirty="0">
                <a:solidFill>
                  <a:srgbClr val="C00000"/>
                </a:solidFill>
                <a:latin typeface="Arial"/>
                <a:ea typeface="Times New Roman"/>
                <a:cs typeface="Times New Roman"/>
                <a:hlinkClick r:id="rId2"/>
              </a:rPr>
              <a:t>://ru.coursera.org</a:t>
            </a:r>
            <a:r>
              <a:rPr lang="ru-RU" sz="2000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/>
            </a:r>
            <a:br>
              <a:rPr lang="ru-RU" sz="2000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</a:br>
            <a:r>
              <a:rPr lang="ru-RU" sz="2000" dirty="0" err="1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Coursera</a:t>
            </a:r>
            <a:r>
              <a:rPr lang="ru-RU" sz="2000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 – это площадка, на которой можно прослушать различные курсы от более чем 140 ведущих университетов мира, таких как </a:t>
            </a:r>
            <a:r>
              <a:rPr lang="ru-RU" sz="2000" dirty="0" err="1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Принстон</a:t>
            </a:r>
            <a:r>
              <a:rPr lang="ru-RU" sz="2000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, Стэнфорд, Беркли, </a:t>
            </a:r>
            <a:r>
              <a:rPr lang="ru-RU" sz="2000" dirty="0" err="1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Йель</a:t>
            </a:r>
            <a:r>
              <a:rPr lang="ru-RU" sz="2000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 и многие другие.</a:t>
            </a:r>
            <a:br>
              <a:rPr lang="ru-RU" sz="2000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</a:br>
            <a:r>
              <a:rPr lang="ru-RU" sz="2000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Каждый курс содержит интересные </a:t>
            </a:r>
            <a:r>
              <a:rPr lang="ru-RU" sz="2000" dirty="0" err="1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видеоуроки</a:t>
            </a:r>
            <a:r>
              <a:rPr lang="ru-RU" sz="2000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, вопросы для самопроверки, форумы и иные возможности общения со слушателями со всего мира. Много бесплатных курсов, есть возможность получения сертификатов и свидетельств.</a:t>
            </a:r>
            <a:br>
              <a:rPr lang="ru-RU" sz="2000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</a:br>
            <a:r>
              <a:rPr lang="ru-RU" sz="2000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Что особенно приятно есть курсы переведенные на русский язык.</a:t>
            </a:r>
            <a:br>
              <a:rPr lang="ru-RU" sz="2000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</a:br>
            <a:r>
              <a:rPr lang="ru-RU" sz="2000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Например, вы можете не выходя из дома пройти курс </a:t>
            </a:r>
            <a:r>
              <a:rPr lang="ru-RU" sz="2000" dirty="0" err="1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Digital</a:t>
            </a:r>
            <a:r>
              <a:rPr lang="ru-RU" sz="2000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Marketing</a:t>
            </a:r>
            <a:r>
              <a:rPr lang="ru-RU" sz="2000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 от Иллинойского университета или обучиться программированию на курсе </a:t>
            </a:r>
            <a:r>
              <a:rPr lang="ru-RU" sz="2000" dirty="0" err="1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Мичиганского</a:t>
            </a:r>
            <a:r>
              <a:rPr lang="ru-RU" sz="2000" dirty="0">
                <a:solidFill>
                  <a:srgbClr val="000000"/>
                </a:solidFill>
                <a:latin typeface="Arial"/>
                <a:ea typeface="Times New Roman"/>
                <a:cs typeface="Times New Roman"/>
              </a:rPr>
              <a:t> университета.</a:t>
            </a:r>
            <a:r>
              <a:rPr lang="ru-RU" sz="1600" dirty="0">
                <a:latin typeface="Calibri"/>
                <a:ea typeface="Calibri"/>
                <a:cs typeface="Times New Roman"/>
              </a:rPr>
              <a:t/>
            </a:r>
            <a:br>
              <a:rPr lang="ru-RU" sz="1600" dirty="0">
                <a:latin typeface="Calibri"/>
                <a:ea typeface="Calibri"/>
                <a:cs typeface="Times New Roman"/>
              </a:rPr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939015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692696"/>
            <a:ext cx="6512511" cy="1143000"/>
          </a:xfrm>
        </p:spPr>
        <p:txBody>
          <a:bodyPr/>
          <a:lstStyle/>
          <a:p>
            <a:pPr marL="0" indent="0" algn="l">
              <a:lnSpc>
                <a:spcPct val="115000"/>
              </a:lnSpc>
              <a:spcBef>
                <a:spcPts val="450"/>
              </a:spcBef>
              <a:spcAft>
                <a:spcPts val="1500"/>
              </a:spcAft>
              <a:buNone/>
            </a:pPr>
            <a:r>
              <a:rPr lang="ru-RU" sz="1800" dirty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4. </a:t>
            </a:r>
            <a:r>
              <a:rPr lang="ru-RU" sz="1800" u="sng" dirty="0">
                <a:solidFill>
                  <a:srgbClr val="0077FF"/>
                </a:solidFill>
                <a:effectLst/>
                <a:latin typeface="Arial"/>
                <a:ea typeface="Times New Roman"/>
                <a:cs typeface="Times New Roman"/>
                <a:hlinkClick r:id="rId2"/>
              </a:rPr>
              <a:t>http://postnauka.ru</a:t>
            </a:r>
            <a:r>
              <a:rPr lang="ru-RU" sz="1800" dirty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/>
            </a:r>
            <a:br>
              <a:rPr lang="ru-RU" sz="1800" dirty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</a:br>
            <a:r>
              <a:rPr lang="ru-RU" sz="1800" dirty="0" err="1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ПостНаука</a:t>
            </a:r>
            <a:r>
              <a:rPr lang="ru-RU" sz="1800" dirty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 – ресурс совмещающий в себе не только курсы, но и книги, статьи, ответы на часто задаваемые вопросы, анонсы онлайн и офлайн мероприятий. Но главная фишка этого ресурса – видео с учеными, которые говорят о своих исследованиях от первого лица. Вы можете получать знания на острие современной науки от самих ученных, а не в чьем-то пересказе. Например, вы можете послушать биолога Леонида Марголиса о вирусе иммунодефицита, </a:t>
            </a:r>
            <a:r>
              <a:rPr lang="ru-RU" sz="1800" dirty="0" err="1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конформации</a:t>
            </a:r>
            <a:r>
              <a:rPr lang="ru-RU" sz="1800" dirty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 белков и </a:t>
            </a:r>
            <a:r>
              <a:rPr lang="ru-RU" sz="1800" dirty="0" err="1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тримерных</a:t>
            </a:r>
            <a:r>
              <a:rPr lang="ru-RU" sz="1800" dirty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 машинах на поверхности вируса, либо узнать от генетика Стива Джонса о влиянии генетики на жизнь человека, склонности к полноте и закономерностях человеческого роста.</a:t>
            </a:r>
            <a:r>
              <a:rPr lang="ru-RU" sz="14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1400" dirty="0">
                <a:effectLst/>
                <a:latin typeface="Calibri"/>
                <a:ea typeface="Calibri"/>
                <a:cs typeface="Times New Roman"/>
              </a:rPr>
            </a:b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217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988840"/>
            <a:ext cx="6512511" cy="1143000"/>
          </a:xfrm>
        </p:spPr>
        <p:txBody>
          <a:bodyPr/>
          <a:lstStyle/>
          <a:p>
            <a:pPr marL="0" indent="0" algn="l">
              <a:lnSpc>
                <a:spcPct val="115000"/>
              </a:lnSpc>
              <a:spcBef>
                <a:spcPts val="450"/>
              </a:spcBef>
              <a:spcAft>
                <a:spcPts val="1500"/>
              </a:spcAft>
              <a:buNone/>
            </a:pPr>
            <a:r>
              <a:rPr lang="ru-RU" sz="1800" dirty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5. </a:t>
            </a:r>
            <a:r>
              <a:rPr lang="ru-RU" sz="1800" u="sng" dirty="0">
                <a:solidFill>
                  <a:srgbClr val="0077FF"/>
                </a:solidFill>
                <a:effectLst/>
                <a:latin typeface="Arial"/>
                <a:ea typeface="Times New Roman"/>
                <a:cs typeface="Times New Roman"/>
                <a:hlinkClick r:id="rId2"/>
              </a:rPr>
              <a:t>www.edx.org</a:t>
            </a:r>
            <a:r>
              <a:rPr lang="ru-RU" sz="1800" dirty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/>
            </a:r>
            <a:br>
              <a:rPr lang="ru-RU" sz="1800" dirty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</a:br>
            <a:r>
              <a:rPr lang="ru-RU" sz="1800" dirty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Система бесплатного образования в основе которой курсы лучших университетов мира, таких как </a:t>
            </a:r>
            <a:r>
              <a:rPr lang="ru-RU" sz="1800" dirty="0" err="1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Стэндфорд</a:t>
            </a:r>
            <a:r>
              <a:rPr lang="ru-RU" sz="1800" dirty="0">
                <a:solidFill>
                  <a:srgbClr val="000000"/>
                </a:solidFill>
                <a:effectLst/>
                <a:latin typeface="Arial"/>
                <a:ea typeface="Times New Roman"/>
                <a:cs typeface="Times New Roman"/>
              </a:rPr>
              <a:t> и Гарвард. Очень интересные курсы с красивым графическим оформлением.</a:t>
            </a:r>
            <a:r>
              <a:rPr lang="ru-RU" sz="14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1400" dirty="0">
                <a:effectLst/>
                <a:latin typeface="Calibri"/>
                <a:ea typeface="Calibri"/>
                <a:cs typeface="Times New Roman"/>
              </a:rPr>
            </a:b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9600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</TotalTime>
  <Words>28</Words>
  <Application>Microsoft Office PowerPoint</Application>
  <PresentationFormat>Экран (4:3)</PresentationFormat>
  <Paragraphs>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Воздушный поток</vt:lpstr>
      <vt:lpstr>На дворе XXI век, и у нас есть возможность учиться у лучших представителей мировой науки не выходя из дома. К тому же совершенно бесплатно и на русском языке.  Только представьте, какие двери перед нами открываются!</vt:lpstr>
      <vt:lpstr> </vt:lpstr>
      <vt:lpstr>1. https://openedu.ru Открытое образование – каталог курсов ведущих ВУЗов России, таких как МГУ, МФТИ, ВШЭ и многих других. Курсы как технической, так и гуманитарной направленности. Здесь можно найти курсы как по классическим дисциплинам, например, «Теория вероятностей» и «Сопротивление материалов», но также и по таким современным дисциплинам как «Юридическая поддержка стартапов». В плане личностного развития проект Открытое образование также не отстаёт и на нём можно найти такие курсы как «Персональная эффективность: тайм-менеджмент» </vt:lpstr>
      <vt:lpstr>  2. http://arzamas.academy/courses Arzamas – это некоммерческий просветительский проект, посвященный гуманитарному знанию. В основе Arzamas лежат курсы по гуманитарным дисциплинам – по истории, литературе, искусству, антропологии, философии и ряду других. Например, в Arzamas вы сможете прослушать курс «Как слушать классическую музыку», чтобы начать её понимать и получать от неё удовольствие. Или, например, на курсе «Что скрывают архивы» узнать разные исторические секреты, сокрытые в недрах архивов, и ранее доступные только специалистам. </vt:lpstr>
      <vt:lpstr>3. https://ru.coursera.org Coursera – это площадка, на которой можно прослушать различные курсы от более чем 140 ведущих университетов мира, таких как Принстон, Стэнфорд, Беркли, Йель и многие другие. Каждый курс содержит интересные видеоуроки, вопросы для самопроверки, форумы и иные возможности общения со слушателями со всего мира. Много бесплатных курсов, есть возможность получения сертификатов и свидетельств. Что особенно приятно есть курсы переведенные на русский язык. Например, вы можете не выходя из дома пройти курс Digital Marketing от Иллинойского университета или обучиться программированию на курсе Мичиганского университета. </vt:lpstr>
      <vt:lpstr>4. http://postnauka.ru ПостНаука – ресурс совмещающий в себе не только курсы, но и книги, статьи, ответы на часто задаваемые вопросы, анонсы онлайн и офлайн мероприятий. Но главная фишка этого ресурса – видео с учеными, которые говорят о своих исследованиях от первого лица. Вы можете получать знания на острие современной науки от самих ученных, а не в чьем-то пересказе. Например, вы можете послушать биолога Леонида Марголиса о вирусе иммунодефицита, конформации белков и тримерных машинах на поверхности вируса, либо узнать от генетика Стива Джонса о влиянии генетики на жизнь человека, склонности к полноте и закономерностях человеческого роста. </vt:lpstr>
      <vt:lpstr>5. www.edx.org Система бесплатного образования в основе которой курсы лучших университетов мира, таких как Стэндфорд и Гарвард. Очень интересные курсы с красивым графическим оформлением.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 дворе XXI век, и у нас есть возможность учиться у лучших представителей мировой науки не выходя из дома. К тому же совершенно бесплатно и на русском языке. Только представьте, какие двери перед нами открываются!</dc:title>
  <dc:creator>1</dc:creator>
  <cp:lastModifiedBy>1</cp:lastModifiedBy>
  <cp:revision>2</cp:revision>
  <dcterms:created xsi:type="dcterms:W3CDTF">2020-05-14T13:42:26Z</dcterms:created>
  <dcterms:modified xsi:type="dcterms:W3CDTF">2020-05-14T13:59:11Z</dcterms:modified>
</cp:coreProperties>
</file>