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94D66450-3791-431B-9F7D-6CB265AB0C44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08F65C07-E1EF-4065-ACA0-5E5B45B9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lus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40;&#1085;&#1089;_&#1089;&#1082;&#1088;&#1080;&#1087;&#1072;&#1095;&#1077;&#1081;_&#1043;&#1040;&#1041;&#1058;_&#1087;&#1086;&#1076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Pictures\анимированные рамки\ramka-257.gi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1125970" y="-1125972"/>
            <a:ext cx="6892059" cy="914400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1196752"/>
            <a:ext cx="67687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Иконы Воскресения Христова, Вознесения Господня и Сошествия </a:t>
            </a: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С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вятого Духа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effectLst>
                <a:glow rad="228600">
                  <a:schemeClr val="accent6">
                    <a:lumMod val="50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515719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Урок ОПК №14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3 класс</a:t>
            </a:r>
          </a:p>
          <a:p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Закутская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 Н.Д.</a:t>
            </a:r>
            <a:endParaRPr lang="ru-RU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8" name="Анс_скрипачей_ГАБТ_по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14414" y="5591188"/>
            <a:ext cx="571504" cy="571504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Учитель\Desktop\вознесение.2pg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" name="Picture 2" descr="C:\Users\Учитель\Pictures\анимированные рамки\5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2696"/>
          </a:xfrm>
          <a:prstGeom prst="rect">
            <a:avLst/>
          </a:prstGeom>
          <a:noFill/>
        </p:spPr>
      </p:pic>
      <p:pic>
        <p:nvPicPr>
          <p:cNvPr id="5" name="Picture 2" descr="C:\Users\Учитель\Pictures\анимированные рамки\5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0" y="6137920"/>
            <a:ext cx="9144000" cy="720080"/>
          </a:xfrm>
          <a:prstGeom prst="rect">
            <a:avLst/>
          </a:prstGeom>
          <a:noFill/>
        </p:spPr>
      </p:pic>
      <p:pic>
        <p:nvPicPr>
          <p:cNvPr id="6" name="Picture 2" descr="C:\Users\Учитель\Pictures\анимированные рамки\5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68652" y="3082652"/>
            <a:ext cx="6858000" cy="692696"/>
          </a:xfrm>
          <a:prstGeom prst="rect">
            <a:avLst/>
          </a:prstGeom>
          <a:noFill/>
        </p:spPr>
      </p:pic>
      <p:pic>
        <p:nvPicPr>
          <p:cNvPr id="7" name="Picture 2" descr="C:\Users\Учитель\Pictures\анимированные рамки\5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-3051212" y="3051212"/>
            <a:ext cx="6858000" cy="7555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Учитель\Desktop\вознесение.7pg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979712" y="-1"/>
            <a:ext cx="5319320" cy="6858001"/>
          </a:xfrm>
          <a:prstGeom prst="round2SameRect">
            <a:avLst>
              <a:gd name="adj1" fmla="val 50000"/>
              <a:gd name="adj2" fmla="val 0"/>
            </a:avLst>
          </a:prstGeom>
          <a:noFill/>
          <a:effectLst>
            <a:softEdge rad="127000"/>
          </a:effectLst>
        </p:spPr>
      </p:pic>
      <p:pic>
        <p:nvPicPr>
          <p:cNvPr id="11267" name="Picture 3" descr="C:\Users\Учитель\Pictures\анимированные рамки\9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886917" y="3271293"/>
            <a:ext cx="5733256" cy="1440159"/>
          </a:xfrm>
          <a:prstGeom prst="rect">
            <a:avLst/>
          </a:prstGeom>
          <a:noFill/>
        </p:spPr>
      </p:pic>
      <p:pic>
        <p:nvPicPr>
          <p:cNvPr id="4" name="Picture 3" descr="C:\Users\Учитель\Pictures\анимированные рамки\9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4499993" y="3140969"/>
            <a:ext cx="5616624" cy="1440161"/>
          </a:xfrm>
          <a:prstGeom prst="rect">
            <a:avLst/>
          </a:prstGeom>
          <a:noFill/>
        </p:spPr>
      </p:pic>
      <p:pic>
        <p:nvPicPr>
          <p:cNvPr id="5" name="Picture 3" descr="C:\Users\Учитель\Pictures\анимированные рамки\9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517663" y="2057215"/>
            <a:ext cx="5554589" cy="1440159"/>
          </a:xfrm>
          <a:prstGeom prst="rect">
            <a:avLst/>
          </a:prstGeom>
          <a:noFill/>
        </p:spPr>
      </p:pic>
      <p:pic>
        <p:nvPicPr>
          <p:cNvPr id="6" name="Picture 3" descr="C:\Users\Учитель\Pictures\анимированные рамки\9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5287094" y="2021211"/>
            <a:ext cx="5554589" cy="1512168"/>
          </a:xfrm>
          <a:prstGeom prst="rect">
            <a:avLst/>
          </a:prstGeom>
          <a:noFill/>
        </p:spPr>
      </p:pic>
      <p:pic>
        <p:nvPicPr>
          <p:cNvPr id="7" name="Picture 3" descr="C:\Users\Учитель\Pictures\анимированные рамки\9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1421463" y="-243410"/>
            <a:ext cx="6832000" cy="136815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Учитель\Pictures\анимированные рамки\ramka-5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285440" y="694272"/>
            <a:ext cx="6933160" cy="5544616"/>
          </a:xfrm>
          <a:prstGeom prst="rect">
            <a:avLst/>
          </a:prstGeom>
          <a:noFill/>
        </p:spPr>
      </p:pic>
      <p:pic>
        <p:nvPicPr>
          <p:cNvPr id="4" name="Picture 2" descr="C:\Users\Учитель\Desktop\вознесение.4pg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699792" y="620688"/>
            <a:ext cx="4176464" cy="5764695"/>
          </a:xfrm>
          <a:prstGeom prst="roundRect">
            <a:avLst>
              <a:gd name="adj" fmla="val 7235"/>
            </a:avLst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7874270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Сошествие Святого Духа произошло утром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десятого после Вознесения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Христова. Ученики Христа и пресвятая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 Богородица собрались опять вместе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Послышался шум с неба,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как от сильного ветра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и наполнил всю горницу.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В виде огненных языков пламени сошел 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Святой Дух на апостолов.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60000"/>
                      <a:lumOff val="40000"/>
                    </a:schemeClr>
                  </a:glow>
                </a:effectLst>
                <a:latin typeface="Monotype Corsiva" pitchFamily="66" charset="0"/>
              </a:rPr>
              <a:t>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6">
                    <a:lumMod val="60000"/>
                    <a:lumOff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1027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212976"/>
            <a:ext cx="576064" cy="1276350"/>
          </a:xfrm>
          <a:prstGeom prst="rect">
            <a:avLst/>
          </a:prstGeom>
          <a:noFill/>
        </p:spPr>
      </p:pic>
      <p:pic>
        <p:nvPicPr>
          <p:cNvPr id="1028" name="Picture 4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3140968"/>
            <a:ext cx="576064" cy="1276350"/>
          </a:xfrm>
          <a:prstGeom prst="rect">
            <a:avLst/>
          </a:prstGeom>
          <a:noFill/>
        </p:spPr>
      </p:pic>
      <p:pic>
        <p:nvPicPr>
          <p:cNvPr id="1029" name="Picture 5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504056" cy="1276350"/>
          </a:xfrm>
          <a:prstGeom prst="rect">
            <a:avLst/>
          </a:prstGeom>
          <a:noFill/>
        </p:spPr>
      </p:pic>
      <p:pic>
        <p:nvPicPr>
          <p:cNvPr id="1030" name="Picture 6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2400" y="1484784"/>
            <a:ext cx="576064" cy="1276350"/>
          </a:xfrm>
          <a:prstGeom prst="rect">
            <a:avLst/>
          </a:prstGeom>
          <a:noFill/>
        </p:spPr>
      </p:pic>
      <p:pic>
        <p:nvPicPr>
          <p:cNvPr id="1031" name="Picture 7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5805264"/>
            <a:ext cx="648072" cy="1052736"/>
          </a:xfrm>
          <a:prstGeom prst="rect">
            <a:avLst/>
          </a:prstGeom>
          <a:noFill/>
        </p:spPr>
      </p:pic>
      <p:pic>
        <p:nvPicPr>
          <p:cNvPr id="1032" name="Picture 8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5581650"/>
            <a:ext cx="648072" cy="1276350"/>
          </a:xfrm>
          <a:prstGeom prst="rect">
            <a:avLst/>
          </a:prstGeom>
          <a:noFill/>
        </p:spPr>
      </p:pic>
      <p:pic>
        <p:nvPicPr>
          <p:cNvPr id="1033" name="Picture 9" descr="C:\Users\Учитель\Desktop\ogon-1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5581650"/>
            <a:ext cx="576064" cy="12763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4437112"/>
            <a:ext cx="83884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lumMod val="60000"/>
                      <a:lumOff val="40000"/>
                      <a:alpha val="40000"/>
                    </a:schemeClr>
                  </a:glow>
                </a:effectLst>
                <a:latin typeface="Monotype Corsiva" pitchFamily="66" charset="0"/>
              </a:rPr>
              <a:t>После этого ученики Христа наполнились силой Святого Духа и получили способность на разных языках, ранее им неизвестных, проповедовать Христово учение всем народам.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2">
                    <a:lumMod val="60000"/>
                    <a:lumOff val="40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Users\Учитель\Desktop\сошествие св духа.2jpg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70877" y="0"/>
            <a:ext cx="8022105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3568" y="692696"/>
            <a:ext cx="186065" cy="412254"/>
          </a:xfrm>
          <a:prstGeom prst="rect">
            <a:avLst/>
          </a:prstGeom>
          <a:noFill/>
        </p:spPr>
      </p:pic>
      <p:pic>
        <p:nvPicPr>
          <p:cNvPr id="5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836712"/>
            <a:ext cx="186065" cy="412254"/>
          </a:xfrm>
          <a:prstGeom prst="rect">
            <a:avLst/>
          </a:prstGeom>
          <a:noFill/>
        </p:spPr>
      </p:pic>
      <p:pic>
        <p:nvPicPr>
          <p:cNvPr id="6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835696" y="908720"/>
            <a:ext cx="186065" cy="412254"/>
          </a:xfrm>
          <a:prstGeom prst="rect">
            <a:avLst/>
          </a:prstGeom>
          <a:noFill/>
        </p:spPr>
      </p:pic>
      <p:pic>
        <p:nvPicPr>
          <p:cNvPr id="7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411760" y="1052736"/>
            <a:ext cx="186065" cy="412254"/>
          </a:xfrm>
          <a:prstGeom prst="rect">
            <a:avLst/>
          </a:prstGeom>
          <a:noFill/>
        </p:spPr>
      </p:pic>
      <p:pic>
        <p:nvPicPr>
          <p:cNvPr id="8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987824" y="1052736"/>
            <a:ext cx="186065" cy="412254"/>
          </a:xfrm>
          <a:prstGeom prst="rect">
            <a:avLst/>
          </a:prstGeom>
          <a:noFill/>
        </p:spPr>
      </p:pic>
      <p:pic>
        <p:nvPicPr>
          <p:cNvPr id="9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35896" y="1124744"/>
            <a:ext cx="186065" cy="412254"/>
          </a:xfrm>
          <a:prstGeom prst="rect">
            <a:avLst/>
          </a:prstGeom>
          <a:noFill/>
        </p:spPr>
      </p:pic>
      <p:pic>
        <p:nvPicPr>
          <p:cNvPr id="10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499992" y="1124744"/>
            <a:ext cx="186065" cy="412254"/>
          </a:xfrm>
          <a:prstGeom prst="rect">
            <a:avLst/>
          </a:prstGeom>
          <a:noFill/>
        </p:spPr>
      </p:pic>
      <p:pic>
        <p:nvPicPr>
          <p:cNvPr id="11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364088" y="1124744"/>
            <a:ext cx="186065" cy="412254"/>
          </a:xfrm>
          <a:prstGeom prst="rect">
            <a:avLst/>
          </a:prstGeom>
          <a:noFill/>
        </p:spPr>
      </p:pic>
      <p:pic>
        <p:nvPicPr>
          <p:cNvPr id="12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012160" y="1052736"/>
            <a:ext cx="186065" cy="412254"/>
          </a:xfrm>
          <a:prstGeom prst="rect">
            <a:avLst/>
          </a:prstGeom>
          <a:noFill/>
        </p:spPr>
      </p:pic>
      <p:pic>
        <p:nvPicPr>
          <p:cNvPr id="13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732240" y="1052736"/>
            <a:ext cx="186065" cy="412254"/>
          </a:xfrm>
          <a:prstGeom prst="rect">
            <a:avLst/>
          </a:prstGeom>
          <a:noFill/>
        </p:spPr>
      </p:pic>
      <p:pic>
        <p:nvPicPr>
          <p:cNvPr id="14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092280" y="980728"/>
            <a:ext cx="186065" cy="412254"/>
          </a:xfrm>
          <a:prstGeom prst="rect">
            <a:avLst/>
          </a:prstGeom>
          <a:noFill/>
        </p:spPr>
      </p:pic>
      <p:pic>
        <p:nvPicPr>
          <p:cNvPr id="15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740352" y="764704"/>
            <a:ext cx="186065" cy="412254"/>
          </a:xfrm>
          <a:prstGeom prst="rect">
            <a:avLst/>
          </a:prstGeom>
          <a:noFill/>
        </p:spPr>
      </p:pic>
      <p:pic>
        <p:nvPicPr>
          <p:cNvPr id="16" name="Picture 3" descr="C:\Users\Учитель\Desktop\ogon-17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100392" y="692696"/>
            <a:ext cx="186065" cy="41225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2926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  <a:latin typeface="Monotype Corsiva" pitchFamily="66" charset="0"/>
              </a:rPr>
              <a:t>Это событие произошло на пятидесятый день после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  <a:latin typeface="Monotype Corsiva" pitchFamily="66" charset="0"/>
              </a:rPr>
              <a:t>Воскресения Христова, поэтому получило название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  <a:latin typeface="Monotype Corsiva" pitchFamily="66" charset="0"/>
              </a:rPr>
              <a:t>Пятидесятница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lumMod val="60000"/>
                      <a:lumOff val="40000"/>
                      <a:alpha val="60000"/>
                    </a:schemeClr>
                  </a:glow>
                </a:effectLst>
                <a:latin typeface="Monotype Corsiva" pitchFamily="66" charset="0"/>
              </a:rPr>
              <a:t>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glow rad="101600">
                  <a:schemeClr val="accent2">
                    <a:lumMod val="60000"/>
                    <a:lumOff val="40000"/>
                    <a:alpha val="6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C:\Users\Учитель\Desktop\сошествие св духа.3jpg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115616" y="1800225"/>
            <a:ext cx="6912768" cy="505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221088"/>
            <a:ext cx="1043608" cy="2476500"/>
          </a:xfrm>
          <a:prstGeom prst="rect">
            <a:avLst/>
          </a:prstGeom>
          <a:noFill/>
        </p:spPr>
      </p:pic>
      <p:pic>
        <p:nvPicPr>
          <p:cNvPr id="3077" name="Picture 5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360" y="4381500"/>
            <a:ext cx="1127174" cy="2476500"/>
          </a:xfrm>
          <a:prstGeom prst="rect">
            <a:avLst/>
          </a:prstGeom>
          <a:noFill/>
        </p:spPr>
      </p:pic>
      <p:pic>
        <p:nvPicPr>
          <p:cNvPr id="3078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132856"/>
            <a:ext cx="551110" cy="878210"/>
          </a:xfrm>
          <a:prstGeom prst="rect">
            <a:avLst/>
          </a:prstGeom>
          <a:noFill/>
        </p:spPr>
      </p:pic>
      <p:pic>
        <p:nvPicPr>
          <p:cNvPr id="12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340768"/>
            <a:ext cx="551110" cy="878210"/>
          </a:xfrm>
          <a:prstGeom prst="rect">
            <a:avLst/>
          </a:prstGeom>
          <a:noFill/>
        </p:spPr>
      </p:pic>
      <p:pic>
        <p:nvPicPr>
          <p:cNvPr id="13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268760"/>
            <a:ext cx="551110" cy="878210"/>
          </a:xfrm>
          <a:prstGeom prst="rect">
            <a:avLst/>
          </a:prstGeom>
          <a:noFill/>
        </p:spPr>
      </p:pic>
      <p:pic>
        <p:nvPicPr>
          <p:cNvPr id="14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268760"/>
            <a:ext cx="551110" cy="878210"/>
          </a:xfrm>
          <a:prstGeom prst="rect">
            <a:avLst/>
          </a:prstGeom>
          <a:noFill/>
        </p:spPr>
      </p:pic>
      <p:pic>
        <p:nvPicPr>
          <p:cNvPr id="15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268760"/>
            <a:ext cx="551110" cy="878210"/>
          </a:xfrm>
          <a:prstGeom prst="rect">
            <a:avLst/>
          </a:prstGeom>
          <a:noFill/>
        </p:spPr>
      </p:pic>
      <p:pic>
        <p:nvPicPr>
          <p:cNvPr id="16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340768"/>
            <a:ext cx="551110" cy="878210"/>
          </a:xfrm>
          <a:prstGeom prst="rect">
            <a:avLst/>
          </a:prstGeom>
          <a:noFill/>
        </p:spPr>
      </p:pic>
      <p:pic>
        <p:nvPicPr>
          <p:cNvPr id="17" name="Picture 6" descr="C:\Users\Учитель\Desktop\ogon-16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340768"/>
            <a:ext cx="551110" cy="8782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385192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Праздник называется и по-другому – День Святой Троицы, это значит, что было раскрыто миру действие Святой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Животворящей Троицы: Бог Отец посылает в мир Сына,  а Бог Сын, Искупив человечество и победив смерть, посылает Святого Духа.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4098" name="Picture 2" descr="C:\Users\Учитель\Desktop\сошествие св духа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030521" y="764704"/>
            <a:ext cx="5113479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Учитель\Pictures\анимированные рамки\7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5805264"/>
            <a:ext cx="4762500" cy="876300"/>
          </a:xfrm>
          <a:prstGeom prst="rect">
            <a:avLst/>
          </a:prstGeom>
          <a:noFill/>
        </p:spPr>
      </p:pic>
      <p:pic>
        <p:nvPicPr>
          <p:cNvPr id="4100" name="Picture 4" descr="C:\Users\Учитель\Pictures\анимированные рамки\7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139952" y="0"/>
            <a:ext cx="5004048" cy="10020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976" y="1340768"/>
            <a:ext cx="7768473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Следующий день после этого 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праздника – День Святого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Духа , или Духов День, 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праздник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Monotype Corsiva" pitchFamily="66" charset="0"/>
              </a:rPr>
              <a:t>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  <p:pic>
        <p:nvPicPr>
          <p:cNvPr id="5122" name="Picture 2" descr="C:\Users\Учитель\Pictures\анимированные рамки\16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5798">
            <a:off x="467544" y="4365104"/>
            <a:ext cx="7920880" cy="19442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4869160"/>
            <a:ext cx="74639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Monotype Corsiva" pitchFamily="66" charset="0"/>
              </a:rPr>
              <a:t>прославления Святого Духа</a:t>
            </a:r>
            <a:endParaRPr lang="ru-RU" sz="5400" dirty="0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04664"/>
            <a:ext cx="586090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КРЕСТОСЛОВИЦА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0" y="404664"/>
          <a:ext cx="6984780" cy="6264704"/>
        </p:xfrm>
        <a:graphic>
          <a:graphicData uri="http://schemas.openxmlformats.org/drawingml/2006/table">
            <a:tbl>
              <a:tblPr/>
              <a:tblGrid>
                <a:gridCol w="634980"/>
                <a:gridCol w="634980"/>
                <a:gridCol w="634980"/>
                <a:gridCol w="634980"/>
                <a:gridCol w="634980"/>
                <a:gridCol w="634980"/>
                <a:gridCol w="634980"/>
                <a:gridCol w="634980"/>
                <a:gridCol w="634980"/>
                <a:gridCol w="634980"/>
                <a:gridCol w="634980"/>
              </a:tblGrid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3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2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1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4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5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500" b="1" i="0" u="none" strike="noStrike">
                          <a:solidFill>
                            <a:schemeClr val="accent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</a:rPr>
                        <a:t> </a:t>
                      </a: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1544"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500" b="1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</a:endParaRPr>
                    </a:p>
                  </a:txBody>
                  <a:tcPr marL="8659" marR="8659" marT="86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79712" y="1772816"/>
            <a:ext cx="5004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6850" y="2204864"/>
            <a:ext cx="5661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8529" y="2564904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8910" y="2996952"/>
            <a:ext cx="5020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87727" y="3356992"/>
            <a:ext cx="48442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99749" y="3717032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88529" y="4149080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99749" y="4509120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59674" y="4941168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54063" y="5301208"/>
            <a:ext cx="5517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5733256"/>
            <a:ext cx="4320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51962" y="1412776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59176" y="1772816"/>
            <a:ext cx="526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2204864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4404" y="2564904"/>
            <a:ext cx="4956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59176" y="2924944"/>
            <a:ext cx="526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24170" y="980728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40200" y="1412776"/>
            <a:ext cx="5084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62643" y="1772816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18560" y="2204864"/>
            <a:ext cx="5517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12148" y="2564904"/>
            <a:ext cx="5645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64245" y="2996952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53025" y="3356992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440200" y="3789040"/>
            <a:ext cx="5084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462643" y="4149080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424170" y="4509120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418560" y="4941168"/>
            <a:ext cx="5517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416155" y="5301208"/>
            <a:ext cx="5565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431384" y="5733256"/>
            <a:ext cx="526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403648" y="2204864"/>
            <a:ext cx="5004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649425" y="2204864"/>
            <a:ext cx="4571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183810" y="2204864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943965" y="2204864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168101" y="2204864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776098" y="2204864"/>
            <a:ext cx="5405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040309" y="2204864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258830" y="3356992"/>
            <a:ext cx="5020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575813" y="3356992"/>
            <a:ext cx="46038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212665" y="3356992"/>
            <a:ext cx="4828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870355" y="3356992"/>
            <a:ext cx="4635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92696"/>
            <a:ext cx="737754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Главным событием Евангелия стало </a:t>
            </a:r>
            <a:r>
              <a:rPr lang="ru-RU" sz="3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Светлое Христово Воскресение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, или </a:t>
            </a:r>
            <a:r>
              <a:rPr lang="ru-RU" sz="3200" b="1" dirty="0" smtClean="0">
                <a:solidFill>
                  <a:srgbClr val="FF0000"/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Пасха Господня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. Он не относится к двунадесятым праздникам, а стоит над ними, соединяет их, является праздником праздников. Воскресение Христово – центр Нового Завета, его исполнение Богочеловеком это Искупление греха, победа над смертью и освобождение человечества от рабства греху.</a:t>
            </a:r>
            <a:endParaRPr lang="ru-RU" sz="3200" dirty="0"/>
          </a:p>
        </p:txBody>
      </p:sp>
      <p:pic>
        <p:nvPicPr>
          <p:cNvPr id="2050" name="Picture 2" descr="C:\Users\Учитель\Pictures\анимированные рамки\11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157192"/>
            <a:ext cx="6336704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692696"/>
            <a:ext cx="3168352" cy="546206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Обратите внимание на название иконы. Смысл искупления греха человека Спасителем был именно в освобождении  от рабства греху и смерти.</a:t>
            </a:r>
            <a:endParaRPr lang="ru-RU" dirty="0"/>
          </a:p>
        </p:txBody>
      </p:sp>
      <p:pic>
        <p:nvPicPr>
          <p:cNvPr id="3075" name="Picture 3" descr="C:\Users\Учитель\Pictures\анимированные рамки\ramka-14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92080" cy="6858000"/>
          </a:xfrm>
          <a:prstGeom prst="rect">
            <a:avLst/>
          </a:prstGeom>
          <a:noFill/>
        </p:spPr>
      </p:pic>
      <p:pic>
        <p:nvPicPr>
          <p:cNvPr id="6" name="Picture 2" descr="C:\Users\Учитель\Desktop\сошествие во ад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83568" y="664345"/>
            <a:ext cx="3960440" cy="5519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403648" y="6396335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Сошествие во ад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29600" cy="1143000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Поэтому, Воскреснув, Христос опускается в ад, чтобы освободить людей, находящихся в аду. Здесь же до Воскресения Христова находились даже праведники.</a:t>
            </a:r>
            <a:endParaRPr lang="ru-RU" sz="3200" dirty="0"/>
          </a:p>
        </p:txBody>
      </p:sp>
      <p:pic>
        <p:nvPicPr>
          <p:cNvPr id="4098" name="Picture 2" descr="C:\Users\Учитель\Desktop\сошествие во ад. 2jpg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619672" y="2492896"/>
            <a:ext cx="6324600" cy="4171950"/>
          </a:xfrm>
          <a:prstGeom prst="snip2SameRect">
            <a:avLst>
              <a:gd name="adj1" fmla="val 22062"/>
              <a:gd name="adj2" fmla="val 0"/>
            </a:avLst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6435849"/>
            <a:ext cx="6120680" cy="422151"/>
          </a:xfrm>
          <a:prstGeom prst="rect">
            <a:avLst/>
          </a:prstGeom>
          <a:noFill/>
        </p:spPr>
      </p:pic>
      <p:pic>
        <p:nvPicPr>
          <p:cNvPr id="4100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383418" y="5001958"/>
            <a:ext cx="3284984" cy="427100"/>
          </a:xfrm>
          <a:prstGeom prst="rect">
            <a:avLst/>
          </a:prstGeom>
          <a:noFill/>
        </p:spPr>
      </p:pic>
      <p:pic>
        <p:nvPicPr>
          <p:cNvPr id="7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69310" y="5001958"/>
            <a:ext cx="3284984" cy="427100"/>
          </a:xfrm>
          <a:prstGeom prst="rect">
            <a:avLst/>
          </a:prstGeom>
          <a:noFill/>
        </p:spPr>
      </p:pic>
      <p:pic>
        <p:nvPicPr>
          <p:cNvPr id="8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06487">
            <a:off x="6744472" y="2904713"/>
            <a:ext cx="1648534" cy="427100"/>
          </a:xfrm>
          <a:prstGeom prst="rect">
            <a:avLst/>
          </a:prstGeom>
          <a:noFill/>
        </p:spPr>
      </p:pic>
      <p:pic>
        <p:nvPicPr>
          <p:cNvPr id="9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581820">
            <a:off x="1126159" y="2833941"/>
            <a:ext cx="1648534" cy="427100"/>
          </a:xfrm>
          <a:prstGeom prst="rect">
            <a:avLst/>
          </a:prstGeom>
          <a:noFill/>
        </p:spPr>
      </p:pic>
      <p:pic>
        <p:nvPicPr>
          <p:cNvPr id="10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348880"/>
            <a:ext cx="1525134" cy="427100"/>
          </a:xfrm>
          <a:prstGeom prst="rect">
            <a:avLst/>
          </a:prstGeom>
          <a:noFill/>
        </p:spPr>
      </p:pic>
      <p:pic>
        <p:nvPicPr>
          <p:cNvPr id="11" name="Picture 4" descr="C:\Users\Учитель\Pictures\анимированные рамки\61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2276872"/>
            <a:ext cx="1440160" cy="4271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244827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В центре Спаситель, спускающийся в ад  на кресте. Спаситель выводит за руки из ада Адама и Еву, а за ними  - всех праведников.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3" name="Picture 3" descr="C:\Users\Учитель\Pictures\анимированные рамки\ramka-26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6012160" cy="6858000"/>
          </a:xfrm>
          <a:prstGeom prst="rect">
            <a:avLst/>
          </a:prstGeom>
          <a:noFill/>
        </p:spPr>
      </p:pic>
      <p:pic>
        <p:nvPicPr>
          <p:cNvPr id="5" name="Picture 2" descr="C:\Users\Учитель\Desktop\сошествие во ад. 4jpg.jpe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211960" y="836712"/>
            <a:ext cx="4102389" cy="5400600"/>
          </a:xfrm>
          <a:prstGeom prst="plaque">
            <a:avLst>
              <a:gd name="adj" fmla="val 17696"/>
            </a:avLst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Учитель\Desktop\сошествие во ад. 3jpg.jpe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259632" y="1124744"/>
            <a:ext cx="6624736" cy="5432251"/>
          </a:xfrm>
          <a:prstGeom prst="rect">
            <a:avLst/>
          </a:prstGeom>
          <a:noFill/>
        </p:spPr>
      </p:pic>
      <p:pic>
        <p:nvPicPr>
          <p:cNvPr id="6147" name="Picture 3" descr="C:\Users\Учитель\Pictures\анимированные рамки\1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165304"/>
            <a:ext cx="6552728" cy="692696"/>
          </a:xfrm>
          <a:prstGeom prst="rect">
            <a:avLst/>
          </a:prstGeom>
          <a:noFill/>
        </p:spPr>
      </p:pic>
      <p:pic>
        <p:nvPicPr>
          <p:cNvPr id="4" name="Picture 3" descr="C:\Users\Учитель\Pictures\анимированные рамки\1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28084" y="3248980"/>
            <a:ext cx="5400600" cy="1008112"/>
          </a:xfrm>
          <a:prstGeom prst="rect">
            <a:avLst/>
          </a:prstGeom>
          <a:noFill/>
        </p:spPr>
      </p:pic>
      <p:pic>
        <p:nvPicPr>
          <p:cNvPr id="5" name="Picture 3" descr="C:\Users\Учитель\Pictures\анимированные рамки\1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512676" y="3320988"/>
            <a:ext cx="5400600" cy="10081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59632" y="764704"/>
            <a:ext cx="6624736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Нередко Христа изображают на фоне круга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с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пасения, заполненного добродетелями.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glow rad="228600">
                  <a:schemeClr val="accent6">
                    <a:lumMod val="50000"/>
                    <a:alpha val="40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Учитель\Desktop\вознесение.6pg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563888" y="0"/>
            <a:ext cx="1979712" cy="6865130"/>
          </a:xfrm>
          <a:prstGeom prst="round2SameRect">
            <a:avLst>
              <a:gd name="adj1" fmla="val 50000"/>
              <a:gd name="adj2" fmla="val 0"/>
            </a:avLst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188640"/>
            <a:ext cx="27363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А икона «Вознесение господне» рассказывает о евангельском событии, когда спаситель по истечение сорока дней пребывания на земле после Воскресения поднялся в небо.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188640"/>
            <a:ext cx="273630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glow rad="228600">
                    <a:schemeClr val="accent6">
                      <a:lumMod val="50000"/>
                      <a:alpha val="40000"/>
                    </a:schemeClr>
                  </a:glow>
                </a:effectLst>
                <a:latin typeface="Monotype Corsiva" pitchFamily="66" charset="0"/>
              </a:rPr>
              <a:t>Спаситель велел ученикам не расходиться из Иерусалима, пока не пошлет на них Духа Святого. Вывел из городу на гору  Елеонскую и на глазах учеников стал подниматься в небо.</a:t>
            </a:r>
            <a:endParaRPr lang="ru-RU" sz="3200" dirty="0"/>
          </a:p>
        </p:txBody>
      </p:sp>
      <p:pic>
        <p:nvPicPr>
          <p:cNvPr id="7171" name="Picture 3" descr="C:\Users\Учитель\Pictures\анимированные рамки\1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670376" y="3040481"/>
            <a:ext cx="2093218" cy="854033"/>
          </a:xfrm>
          <a:prstGeom prst="rect">
            <a:avLst/>
          </a:prstGeom>
          <a:noFill/>
        </p:spPr>
      </p:pic>
      <p:pic>
        <p:nvPicPr>
          <p:cNvPr id="7" name="Picture 3" descr="C:\Users\Учитель\Pictures\анимированные рамки\1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V="1">
            <a:off x="-500098" y="2965413"/>
            <a:ext cx="2016223" cy="927176"/>
          </a:xfrm>
          <a:prstGeom prst="rect">
            <a:avLst/>
          </a:prstGeom>
          <a:noFill/>
        </p:spPr>
      </p:pic>
      <p:pic>
        <p:nvPicPr>
          <p:cNvPr id="8" name="Picture 3" descr="C:\Users\Учитель\Pictures\анимированные рамки\10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733257"/>
            <a:ext cx="2237234" cy="112474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Учитель\Desktop\вознесение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133475" y="0"/>
            <a:ext cx="6877050" cy="6743700"/>
          </a:xfrm>
          <a:prstGeom prst="round2SameRect">
            <a:avLst>
              <a:gd name="adj1" fmla="val 50000"/>
              <a:gd name="adj2" fmla="val 0"/>
            </a:avLst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Учитель\Pictures\анимированные рамки\ramka-2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19" name="Picture 3" descr="C:\Users\Учитель\Desktop\вознесение.5pg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187624" y="836712"/>
            <a:ext cx="6840760" cy="511256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Тема42</Template>
  <TotalTime>191</TotalTime>
  <Words>411</Words>
  <Application>Microsoft Office PowerPoint</Application>
  <PresentationFormat>Экран (4:3)</PresentationFormat>
  <Paragraphs>115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Тема42</vt:lpstr>
      <vt:lpstr>Слайд 1</vt:lpstr>
      <vt:lpstr>Слайд 2</vt:lpstr>
      <vt:lpstr>Слайд 3</vt:lpstr>
      <vt:lpstr>Поэтому, Воскреснув, Христос опускается в ад, чтобы освободить людей, находящихся в аду. Здесь же до Воскресения Христова находились даже праведники.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Учитель</dc:creator>
  <cp:lastModifiedBy>Admin</cp:lastModifiedBy>
  <cp:revision>24</cp:revision>
  <dcterms:created xsi:type="dcterms:W3CDTF">2012-12-08T12:30:02Z</dcterms:created>
  <dcterms:modified xsi:type="dcterms:W3CDTF">2013-02-01T02:32:25Z</dcterms:modified>
</cp:coreProperties>
</file>