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D5CF-616C-4026-86D2-009B102A074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ffaa8486e158cc964c325aa470a52833.jpg"/>
          <p:cNvPicPr>
            <a:picLocks noChangeAspect="1" noChangeArrowheads="1"/>
          </p:cNvPicPr>
          <p:nvPr/>
        </p:nvPicPr>
        <p:blipFill>
          <a:blip r:embed="rId2" cstate="print"/>
          <a:srcRect l="1140" r="7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772816"/>
            <a:ext cx="6840760" cy="237626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«Развитие коммуникативных навыков на уроках музыки и изо у учащихся в ходе организации проектной деятельности».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365104"/>
            <a:ext cx="4600600" cy="115212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Подготовила: учитель Музыки и ИЗО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МБОУ СОШ № 1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Архицкая</a:t>
            </a:r>
            <a:r>
              <a:rPr lang="ru-RU" b="1" dirty="0" smtClean="0">
                <a:solidFill>
                  <a:schemeClr val="tx1"/>
                </a:solidFill>
              </a:rPr>
              <a:t> Ирина Владимировна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к т у а л </a:t>
            </a:r>
            <a:r>
              <a:rPr lang="ru-RU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 с т ь</a:t>
            </a:r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Уроки </a:t>
            </a:r>
            <a:r>
              <a:rPr lang="ru-RU" dirty="0" smtClean="0"/>
              <a:t>музыки и изо в школе направлены  на развитие творческих способностей учащихся, творческое начало рождает живую фантазию, воображение. Творческие дети более трудолюбивы, усидчивы, коммуникабельны, целеустремленные, обладают многомерным  мышлением, имеют много качеств, необходимых в нашей  интенсивно меняющейся жизни. И в решении проблемы, направленного на развитие коммуникативных навыков,  прекрасно подходит проектная деятельность.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Проектная деятельность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268760"/>
            <a:ext cx="5400600" cy="4857403"/>
          </a:xfrm>
        </p:spPr>
        <p:txBody>
          <a:bodyPr>
            <a:normAutofit fontScale="32500" lnSpcReduction="20000"/>
          </a:bodyPr>
          <a:lstStyle/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</a:t>
            </a:r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учит самостоятельно приобретать и демонстрировать свои знания;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учит строить планы и программы;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учит целенаправленному поиску информации;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учит ориентироваться в мире информации;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готовит конкурентоспособного человека;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прививает интерес к школьным предметам;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учит сотрудничать с детьми и взрослыми;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- учит превращать информацию в знания.</a:t>
            </a:r>
          </a:p>
          <a:p>
            <a:r>
              <a:rPr lang="ru-RU" sz="4900" b="1" dirty="0" smtClean="0">
                <a:solidFill>
                  <a:srgbClr val="C00000"/>
                </a:solidFill>
                <a:latin typeface="Bookman Old Style" pitchFamily="18" charset="0"/>
              </a:rPr>
              <a:t>Подход к организации  проектной деятельности  способствует сбалансированному  развитию обучающегося и формированию УУД  (планирование сотрудничества, инициативное сотрудничество, разрешение конфликтов).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работы над проектом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556792"/>
            <a:ext cx="6347048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1. Исследовательский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– поиск проблемы;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– выбор темы;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– анализ предстоящей деятельности;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– разработка технологической документации.</a:t>
            </a:r>
          </a:p>
          <a:p>
            <a:pPr lvl="0"/>
            <a:r>
              <a:rPr lang="ru-RU" b="1" i="1" u="sng" dirty="0" smtClean="0">
                <a:solidFill>
                  <a:srgbClr val="C00000"/>
                </a:solidFill>
              </a:rPr>
              <a:t>2. Технологический</a:t>
            </a:r>
            <a:r>
              <a:rPr lang="ru-RU" b="1" i="1" u="sng" dirty="0" smtClean="0">
                <a:solidFill>
                  <a:srgbClr val="C00000"/>
                </a:solidFill>
              </a:rPr>
              <a:t>: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- выполнение технических операций;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- соблюдение трудовой дисциплины;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- безопасные условия труда.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3</a:t>
            </a:r>
            <a:r>
              <a:rPr lang="ru-RU" b="1" i="1" dirty="0" smtClean="0">
                <a:solidFill>
                  <a:srgbClr val="0070C0"/>
                </a:solidFill>
              </a:rPr>
              <a:t>.</a:t>
            </a:r>
            <a:r>
              <a:rPr lang="ru-RU" b="1" i="1" u="sng" dirty="0" smtClean="0">
                <a:solidFill>
                  <a:srgbClr val="0070C0"/>
                </a:solidFill>
              </a:rPr>
              <a:t> Заключительный: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- </a:t>
            </a:r>
            <a:r>
              <a:rPr lang="ru-RU" b="1" dirty="0" smtClean="0">
                <a:solidFill>
                  <a:srgbClr val="0070C0"/>
                </a:solidFill>
              </a:rPr>
              <a:t>контроль и испытание изделия;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- </a:t>
            </a:r>
            <a:r>
              <a:rPr lang="ru-RU" b="1" dirty="0" smtClean="0">
                <a:solidFill>
                  <a:srgbClr val="0070C0"/>
                </a:solidFill>
              </a:rPr>
              <a:t>экономическое обоснование;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- </a:t>
            </a:r>
            <a:r>
              <a:rPr lang="ru-RU" b="1" dirty="0" smtClean="0">
                <a:solidFill>
                  <a:srgbClr val="0070C0"/>
                </a:solidFill>
              </a:rPr>
              <a:t>защита проекта.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860032" y="1628800"/>
            <a:ext cx="3600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628800"/>
            <a:ext cx="352839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/>
            </a:r>
            <a:br>
              <a:rPr lang="ru-RU" b="1" i="1" u="sng" dirty="0" smtClean="0"/>
            </a:br>
            <a:r>
              <a:rPr lang="ru-RU" b="1" i="1" u="sng" dirty="0" smtClean="0"/>
              <a:t>Виды </a:t>
            </a:r>
            <a:r>
              <a:rPr lang="ru-RU" b="1" i="1" u="sng" dirty="0" smtClean="0"/>
              <a:t>проектов: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59832" y="5589240"/>
            <a:ext cx="30243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Индивидуальные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		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Парные ;</a:t>
            </a:r>
          </a:p>
          <a:p>
            <a:pPr>
              <a:buNone/>
            </a:pP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			</a:t>
            </a:r>
          </a:p>
          <a:p>
            <a:pPr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			-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Групповые.</a:t>
            </a:r>
          </a:p>
          <a:p>
            <a:endParaRPr lang="ru-RU" dirty="0"/>
          </a:p>
        </p:txBody>
      </p:sp>
      <p:pic>
        <p:nvPicPr>
          <p:cNvPr id="7" name="Рисунок 6" descr="C:\Users\user\AppData\Local\Microsoft\Windows\Temporary Internet Files\Content.Word\img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708920"/>
            <a:ext cx="2553469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AppData\Local\Microsoft\Windows\Temporary Internet Files\Content.Word\0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861048"/>
            <a:ext cx="2592287" cy="165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t="8041"/>
          <a:stretch>
            <a:fillRect/>
          </a:stretch>
        </p:blipFill>
        <p:spPr bwMode="auto">
          <a:xfrm>
            <a:off x="1043608" y="2636912"/>
            <a:ext cx="2376264" cy="16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560840" cy="1143000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/>
            </a:r>
            <a:br>
              <a:rPr lang="ru-RU" b="1" i="1" u="sng" dirty="0" smtClean="0"/>
            </a:br>
            <a:r>
              <a:rPr lang="ru-RU" b="1" i="1" u="sng" dirty="0" smtClean="0">
                <a:solidFill>
                  <a:srgbClr val="C00000"/>
                </a:solidFill>
              </a:rPr>
              <a:t>Результативность </a:t>
            </a:r>
            <a:r>
              <a:rPr lang="ru-RU" b="1" i="1" u="sng" dirty="0" smtClean="0">
                <a:solidFill>
                  <a:srgbClr val="0070C0"/>
                </a:solidFill>
              </a:rPr>
              <a:t>проектной</a:t>
            </a:r>
            <a:r>
              <a:rPr lang="ru-RU" b="1" i="1" u="sng" dirty="0" smtClean="0">
                <a:solidFill>
                  <a:srgbClr val="C00000"/>
                </a:solidFill>
              </a:rPr>
              <a:t> </a:t>
            </a:r>
            <a:r>
              <a:rPr lang="ru-RU" b="1" i="1" u="sng" dirty="0" smtClean="0">
                <a:solidFill>
                  <a:schemeClr val="accent3">
                    <a:lumMod val="50000"/>
                  </a:schemeClr>
                </a:solidFill>
              </a:rPr>
              <a:t>деятельности: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600200"/>
            <a:ext cx="6624736" cy="4781128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- </a:t>
            </a:r>
            <a:r>
              <a:rPr lang="ru-RU" b="1" dirty="0" smtClean="0"/>
              <a:t>ГИА;</a:t>
            </a:r>
          </a:p>
          <a:p>
            <a:r>
              <a:rPr lang="ru-RU" b="1" dirty="0" smtClean="0"/>
              <a:t>- </a:t>
            </a:r>
            <a:r>
              <a:rPr lang="ru-RU" b="1" dirty="0" err="1" smtClean="0"/>
              <a:t>Межпредметная</a:t>
            </a:r>
            <a:r>
              <a:rPr lang="ru-RU" b="1" dirty="0" smtClean="0"/>
              <a:t> связь.</a:t>
            </a:r>
          </a:p>
          <a:p>
            <a:r>
              <a:rPr lang="ru-RU" b="1" dirty="0" smtClean="0"/>
              <a:t>- умение договариваться, находить общие решения практической задачи;</a:t>
            </a:r>
          </a:p>
          <a:p>
            <a:r>
              <a:rPr lang="ru-RU" b="1" dirty="0" smtClean="0"/>
              <a:t>- умение не просто высказывать, но и аргументировать  своё предложение;</a:t>
            </a:r>
          </a:p>
          <a:p>
            <a:r>
              <a:rPr lang="ru-RU" b="1" dirty="0" smtClean="0"/>
              <a:t>- способность сохранять доброжелательное  отношение друг к другу в споре; </a:t>
            </a:r>
          </a:p>
          <a:p>
            <a:r>
              <a:rPr lang="ru-RU" b="1" dirty="0" smtClean="0"/>
              <a:t>- умение убеждать и уступать; </a:t>
            </a:r>
          </a:p>
          <a:p>
            <a:r>
              <a:rPr lang="ru-RU" b="1" dirty="0" smtClean="0"/>
              <a:t>- умение с помощью вопросов  выяснять недостающую информацию;</a:t>
            </a:r>
          </a:p>
          <a:p>
            <a:r>
              <a:rPr lang="ru-RU" b="1" dirty="0" smtClean="0"/>
              <a:t>- способность брать на себя инициативу  в организации  совместного действия.</a:t>
            </a:r>
          </a:p>
          <a:p>
            <a:r>
              <a:rPr lang="ru-RU" b="1" dirty="0" smtClean="0"/>
              <a:t>Проектная деятельность – это целенаправленная деятельность с определённой целью, по определённому плану для решения поисковых, исследовательских, творческих и практических задач по любому направлению содержания образования.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Ы В О Д: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9695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i="1" dirty="0" smtClean="0"/>
              <a:t>		Я </a:t>
            </a:r>
            <a:r>
              <a:rPr lang="ru-RU" i="1" dirty="0" smtClean="0"/>
              <a:t>считаю, что на таких уроках, как «Музыка» и «Изобразительное искусство», очень удобно формировать различные УУД, в т.ч. коммуникативные. Ведь эти </a:t>
            </a:r>
            <a:r>
              <a:rPr lang="ru-RU" i="1" dirty="0" err="1" smtClean="0"/>
              <a:t>эти</a:t>
            </a:r>
            <a:r>
              <a:rPr lang="ru-RU" i="1" dirty="0" smtClean="0"/>
              <a:t> уроки</a:t>
            </a:r>
            <a:r>
              <a:rPr lang="ru-RU" i="1" dirty="0" smtClean="0"/>
              <a:t>— </a:t>
            </a:r>
            <a:r>
              <a:rPr lang="ru-RU" i="1" dirty="0" smtClean="0"/>
              <a:t>это постоянный </a:t>
            </a:r>
            <a:r>
              <a:rPr lang="ru-RU" i="1" dirty="0" smtClean="0"/>
              <a:t>творческий процесс, позволяющий применять частую смену форм и методов преподавания, что значительно сложнее сделать на других предметах.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354</Words>
  <Application>Microsoft Office PowerPoint</Application>
  <PresentationFormat>Экран (4:3)</PresentationFormat>
  <Paragraphs>51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«Развитие коммуникативных навыков на уроках музыки и изо у учащихся в ходе организации проектной деятельности». </vt:lpstr>
      <vt:lpstr>А к т у а л ь н о с т ь: </vt:lpstr>
      <vt:lpstr>Проектная деятельность : </vt:lpstr>
      <vt:lpstr>Этапы работы над проектом</vt:lpstr>
      <vt:lpstr> Виды проектов: </vt:lpstr>
      <vt:lpstr> Результативность проектной деятельности: </vt:lpstr>
      <vt:lpstr>В Ы В О 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user</cp:lastModifiedBy>
  <cp:revision>5</cp:revision>
  <dcterms:created xsi:type="dcterms:W3CDTF">2016-04-25T05:48:09Z</dcterms:created>
  <dcterms:modified xsi:type="dcterms:W3CDTF">2019-03-26T18:29:11Z</dcterms:modified>
</cp:coreProperties>
</file>