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62" r:id="rId4"/>
    <p:sldId id="263" r:id="rId5"/>
    <p:sldId id="258" r:id="rId6"/>
    <p:sldId id="261" r:id="rId7"/>
    <p:sldId id="259" r:id="rId8"/>
    <p:sldId id="260" r:id="rId9"/>
    <p:sldId id="264" r:id="rId10"/>
    <p:sldId id="265" r:id="rId11"/>
    <p:sldId id="268" r:id="rId12"/>
    <p:sldId id="270" r:id="rId13"/>
    <p:sldId id="269" r:id="rId14"/>
    <p:sldId id="266" r:id="rId15"/>
    <p:sldId id="267" r:id="rId16"/>
    <p:sldId id="271" r:id="rId17"/>
    <p:sldId id="272" r:id="rId18"/>
    <p:sldId id="277" r:id="rId19"/>
    <p:sldId id="278" r:id="rId20"/>
    <p:sldId id="273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5" autoAdjust="0"/>
    <p:restoredTop sz="94660"/>
  </p:normalViewPr>
  <p:slideViewPr>
    <p:cSldViewPr>
      <p:cViewPr varScale="1">
        <p:scale>
          <a:sx n="70" d="100"/>
          <a:sy n="70" d="100"/>
        </p:scale>
        <p:origin x="133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A1300-A29B-45A3-A87E-F153D72EFBE2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2AFAF-DFC7-4D77-A76B-B5C905838F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926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C012C-EEFA-4E19-BD11-A3D33C8A84F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1F12-E944-40D6-84C1-95A068B2C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049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C012C-EEFA-4E19-BD11-A3D33C8A84F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1F12-E944-40D6-84C1-95A068B2C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858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C012C-EEFA-4E19-BD11-A3D33C8A84F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1F12-E944-40D6-84C1-95A068B2C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1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C012C-EEFA-4E19-BD11-A3D33C8A84F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1F12-E944-40D6-84C1-95A068B2C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795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C012C-EEFA-4E19-BD11-A3D33C8A84F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1F12-E944-40D6-84C1-95A068B2C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847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C012C-EEFA-4E19-BD11-A3D33C8A84F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1F12-E944-40D6-84C1-95A068B2C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253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C012C-EEFA-4E19-BD11-A3D33C8A84F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1F12-E944-40D6-84C1-95A068B2C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785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C012C-EEFA-4E19-BD11-A3D33C8A84F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1F12-E944-40D6-84C1-95A068B2C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461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C012C-EEFA-4E19-BD11-A3D33C8A84F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1F12-E944-40D6-84C1-95A068B2C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685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C012C-EEFA-4E19-BD11-A3D33C8A84F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1F12-E944-40D6-84C1-95A068B2C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917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C012C-EEFA-4E19-BD11-A3D33C8A84F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1F12-E944-40D6-84C1-95A068B2C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941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C012C-EEFA-4E19-BD11-A3D33C8A84F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91F12-E944-40D6-84C1-95A068B2C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756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chemeClr val="bg2">
              <a:tint val="85000"/>
              <a:satMod val="155000"/>
            </a:schemeClr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785794"/>
            <a:ext cx="7772400" cy="257176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Gungsuh" pitchFamily="18" charset="-127"/>
                <a:ea typeface="Gungsuh" pitchFamily="18" charset="-127"/>
              </a:rPr>
              <a:t>«Развитие функциональной грамотности обучающихся на уроках географии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Gungsuh" pitchFamily="18" charset="-127"/>
                <a:ea typeface="Gungsuh" pitchFamily="18" charset="-127"/>
              </a:rPr>
              <a:t>» 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25144"/>
            <a:ext cx="4680520" cy="175260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Сырорыбова Ю.С.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ООШ №19 им. М.Н.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олевика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95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Какие  </a:t>
            </a:r>
            <a:r>
              <a:rPr lang="ru-RU" sz="3600" dirty="0">
                <a:solidFill>
                  <a:schemeClr val="tx1"/>
                </a:solidFill>
              </a:rPr>
              <a:t>же приемы и методы можно использовать на уроках географии для формирования функциональной грамотности?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63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Работа </a:t>
            </a:r>
            <a:r>
              <a:rPr lang="ru-RU" dirty="0">
                <a:solidFill>
                  <a:srgbClr val="FF0000"/>
                </a:solidFill>
              </a:rPr>
              <a:t>с учебником (текстом)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1052736"/>
            <a:ext cx="8363272" cy="5073427"/>
          </a:xfrm>
        </p:spPr>
        <p:txBody>
          <a:bodyPr>
            <a:no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Комментированное чтение.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Составление таблицы на основе прочитанного текста: «История географических открытий», «Горные породы», «Природные зоны материка», «Циклон и антициклон».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Составление схемы на основе прочитанного текста: «Виды природных ресурсов», «Состав сельского хозяйства», «Топливно-энергетический комплекс».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Составление планов и конспектов параграфов.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Составление вопросов разного уровня сложности по прочитанному тексту и ответы на вопросы, данные в конце параграфа. </a:t>
            </a:r>
          </a:p>
        </p:txBody>
      </p:sp>
    </p:spTree>
    <p:extLst>
      <p:ext uri="{BB962C8B-B14F-4D97-AF65-F5344CB8AC3E}">
        <p14:creationId xmlns:p14="http://schemas.microsoft.com/office/powerpoint/2010/main" val="143349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Создание иллюстрации к тексту.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Нахождение географических ошибок в предложенном тексте.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Составление текста с пропущенными словами.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Составление кроссвордов.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Создание интеллект-карт.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voloktoday.ru/wp-content/uploads/2021/09/Intellekt-karty.-Zachem-nuzhny-i-kak-sostavlya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6630665" cy="3403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18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Пример задания. </a:t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1520" y="870861"/>
            <a:ext cx="8568952" cy="522243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суждения: – Самая высокие горные вершины расположены в Азии. – Гора Джомолунгма – самая высокая вершина мира.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новое умозаключение на основе этих суждений. 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Предполагаемое умозаключение, которое могут сделать учащиеся, может быть сформулировано в результате некоторых рассуждений: «Если самые высокие вершины расположены в Азии, то Джомолунгма, как самая высокая вершина, тоже расположена в Азии». 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умозаключение: «Джомолунгма расположена в Азии»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280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Пример </a:t>
            </a:r>
            <a:r>
              <a:rPr lang="ru-RU" b="1" dirty="0"/>
              <a:t>задания: </a:t>
            </a:r>
            <a:endParaRPr lang="ru-RU" b="1" dirty="0" smtClean="0"/>
          </a:p>
          <a:p>
            <a:pPr marL="514350" indent="-514350">
              <a:buAutoNum type="arabicPeriod"/>
            </a:pPr>
            <a:r>
              <a:rPr lang="ru-RU" dirty="0" smtClean="0"/>
              <a:t>Прочитайте </a:t>
            </a:r>
            <a:r>
              <a:rPr lang="ru-RU" dirty="0"/>
              <a:t>стихотворения «Полярная ночь».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Составьте </a:t>
            </a:r>
            <a:r>
              <a:rPr lang="ru-RU" dirty="0"/>
              <a:t>к нему географический комментарий.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Географический </a:t>
            </a:r>
            <a:r>
              <a:rPr lang="ru-RU" dirty="0"/>
              <a:t>комментарий к стихотворению может быть следующим: «В стихотворении дается характеристика природной зоны тундры через описание особенностей полярной ночи, используя для этого упоминание территории, описываемой в стихотворении (Ямал).</a:t>
            </a:r>
          </a:p>
        </p:txBody>
      </p:sp>
    </p:spTree>
    <p:extLst>
      <p:ext uri="{BB962C8B-B14F-4D97-AF65-F5344CB8AC3E}">
        <p14:creationId xmlns:p14="http://schemas.microsoft.com/office/powerpoint/2010/main" val="297231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Включите воображение: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7992888" cy="525658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1</a:t>
            </a:r>
            <a:r>
              <a:rPr lang="ru-RU" dirty="0"/>
              <a:t>.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физическую и климатическую карты, приведите примеры территорий с благоприятным и неблагоприятным для ведения сельского хозяйства климатом (на любом материке, кроме Антарктиды).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Представьте себе, что Вы – существо с неограниченными возможностями влияния на природу Земли, в том числе на климатообразующие факторы. Где на планете Вы хотели бы изменить климатические условия? Что бы вы предприняли, чтобы этого добиться?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Предположите, как изменения климата в районе Ваших экспериментов скажутся на климате прилегающих территорий. А на климате планеты?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424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024" y="10287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Подобные задания на применение полученных в курсе географии знаний есть и в </a:t>
            </a:r>
            <a:r>
              <a:rPr lang="ru-RU" dirty="0" err="1">
                <a:effectLst/>
              </a:rPr>
              <a:t>КИМах</a:t>
            </a:r>
            <a:r>
              <a:rPr lang="ru-RU" dirty="0">
                <a:effectLst/>
              </a:rPr>
              <a:t> ГИА: 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528" y="2492896"/>
            <a:ext cx="5762244" cy="397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0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Требования к читательской грамотности включены в ФГОС ООО в виде </a:t>
            </a:r>
            <a:r>
              <a:rPr lang="ru-RU" dirty="0" err="1">
                <a:effectLst/>
              </a:rPr>
              <a:t>метапредметного</a:t>
            </a:r>
            <a:r>
              <a:rPr lang="ru-RU" dirty="0">
                <a:effectLst/>
              </a:rPr>
              <a:t> образовательного результата, именуемого «смысловое чтение». 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44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из ВПР 6 класса</a:t>
            </a:r>
            <a:endParaRPr lang="ru-RU" dirty="0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88032" y="1268760"/>
            <a:ext cx="3491880" cy="5040560"/>
            <a:chOff x="4460" y="110"/>
            <a:chExt cx="3119" cy="3787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2" y="1556"/>
              <a:ext cx="1956" cy="2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0" y="110"/>
              <a:ext cx="3119" cy="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3779912" y="1268760"/>
            <a:ext cx="50760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Разница во времени между Санкт-Петербургом и Якутском составляет +6 часов.</a:t>
            </a:r>
            <a:r>
              <a:rPr lang="ru-RU" sz="2000" spc="2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</a:t>
            </a:r>
            <a:r>
              <a:rPr lang="ru-RU" sz="2000" spc="3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рисунках</a:t>
            </a:r>
            <a:r>
              <a:rPr lang="ru-RU" sz="2000" spc="3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представлены</a:t>
            </a:r>
            <a:r>
              <a:rPr lang="ru-RU" sz="2000" spc="2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показания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spc="-1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часов</a:t>
            </a:r>
            <a:r>
              <a:rPr lang="ru-RU" sz="2000" spc="-3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spc="-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z="2000" spc="-3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spc="-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Санкт-Петербурге</a:t>
            </a:r>
            <a:r>
              <a:rPr lang="ru-RU" sz="2000" spc="-3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spc="-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</a:t>
            </a:r>
            <a:r>
              <a:rPr lang="ru-RU" sz="2000" spc="-3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spc="-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Якутске</a:t>
            </a:r>
            <a:r>
              <a:rPr lang="ru-RU" sz="2000" spc="-3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spc="-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z="2000" spc="-3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spc="-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тот</a:t>
            </a:r>
            <a:r>
              <a:rPr lang="ru-RU" sz="2000" spc="-3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spc="-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момент,</a:t>
            </a:r>
            <a:r>
              <a:rPr lang="ru-RU" sz="2000" spc="-3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spc="-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ког</a:t>
            </a:r>
            <a:r>
              <a:rPr lang="ru-RU" sz="200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</a:t>
            </a:r>
            <a:r>
              <a:rPr lang="ru-RU" sz="2000" spc="-4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z="2000" spc="-4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Санкт-Петербурге</a:t>
            </a:r>
            <a:r>
              <a:rPr lang="ru-RU" sz="2000" spc="-3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5</a:t>
            </a:r>
            <a:r>
              <a:rPr lang="ru-RU" sz="2000" spc="-4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часов</a:t>
            </a:r>
            <a:r>
              <a:rPr lang="ru-RU" sz="2000" spc="-35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вечера.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Запишите под каждым рисунком, как отображается то же самое время на электронных часах в этих городах. 25 Настя живет в городе Санкт-Петербург. Что она делает в указанное Вами время?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7818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Задания ВПР 7 класс. 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image15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124744"/>
            <a:ext cx="8229600" cy="27310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6832" y="4426954"/>
            <a:ext cx="683147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природный процесс отображён на схеме? Рассмотрите схему природного процесса и выполните задания.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Установите последовательность этапов отображённого на схеме процесса в летний период.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87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Чему должны обучать в школе? 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AutoShape 2" descr="http://gturs.com/wp-content/uploads/2019/08/homewor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https://avatars.mds.yandex.net/get-zen_doc/4457333/pub_60607b809a49cb03eca06c8d_6061e26396354e3b8ad70ea1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4997351" cy="332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96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45259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Антарктическая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кругосветная экспедиция В декабре 2016 г. из порта г. Кейптаун в большое плавание отправилась команда Антарктической кругосветной экспедиции, которая завершилась в марте 2017 г. Это масштабный исследовательский проект Швейцарского полярного института и Российского географического общества (РГО). Экспедиция прошла по намеченному маршруту на российском научно – исследовательском судне «Академик Трешников», оснащенном современными научными лабораториями, вспомогательными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плавсредствами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даже тремя вертолетами. На борту судна находились 50 студентов из университетов разных стран мира, которые принимали участие в проекте «Морской университет РГО». В его рамках в течение 25 дней молодые специалисты под руководством опытных ученых проводили океанографические и гидрометеорологические исследования в пределах антарктического и субантарктического климатических поясов. 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25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229600" cy="54006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а) С территории какого государства отправилась в большое плавание команда Антарктической кругосветной </a:t>
            </a:r>
            <a:r>
              <a:rPr lang="ru-RU" dirty="0" smtClean="0"/>
              <a:t>экспедиции?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>б) Какие типы воздушных масс формируют климат акватории, в пределах которой происходили исследования, указанные в тексте? (Запишите развернутый ответ) 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в) Объясните, почему период с декабря по март наиболее благоприятен для проведения исследовательских работ экспедиции. (Запишите развернутый ответ)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01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568952" cy="48965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Определите регион России по его краткому описанию. Эта область расположена в Европейской части страны и граничит с зарубежными странами. </a:t>
            </a:r>
            <a:r>
              <a:rPr lang="ru-RU" dirty="0" err="1"/>
              <a:t>Бóльшая</a:t>
            </a:r>
            <a:r>
              <a:rPr lang="ru-RU" dirty="0"/>
              <a:t> часть ее территории расположена за полярным кругом. Большое значение имеет наличие на ее территории железных руд и руд цветных металлов. На территории области работает крупная АЭС. 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73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4525963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/>
              <a:t>Ушинский </a:t>
            </a:r>
            <a:r>
              <a:rPr lang="ru-RU" dirty="0" smtClean="0"/>
              <a:t>говорил</a:t>
            </a:r>
            <a:r>
              <a:rPr lang="ru-RU" dirty="0"/>
              <a:t>:</a:t>
            </a:r>
            <a:r>
              <a:rPr lang="ru-RU" dirty="0" smtClean="0"/>
              <a:t> </a:t>
            </a:r>
          </a:p>
          <a:p>
            <a:pPr marL="0" indent="0" algn="r">
              <a:buNone/>
            </a:pPr>
            <a:r>
              <a:rPr lang="ru-RU" dirty="0" smtClean="0"/>
              <a:t>«</a:t>
            </a:r>
            <a:r>
              <a:rPr lang="ru-RU" dirty="0"/>
              <a:t>Читать – это еще ничего не значит; что читать и как понимать прочитанное – вот в чем главное дело».</a:t>
            </a:r>
          </a:p>
        </p:txBody>
      </p:sp>
    </p:spTree>
    <p:extLst>
      <p:ext uri="{BB962C8B-B14F-4D97-AF65-F5344CB8AC3E}">
        <p14:creationId xmlns:p14="http://schemas.microsoft.com/office/powerpoint/2010/main" val="383659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433" y="10287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В чем сущность понятия «функциональная грамотность»? 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://www.eduportal44.ru/Kostroma_EDU/Liceum32/SiteAssets/SitePages/%D0%A4%D1%83%D0%BD%D0%BA%D1%86%D0%B8%D0%BE%D0%BD%D0%B0%D0%BB%D1%8C%D0%BD%D0%B0%D1%8F%20%D0%B3%D1%80%D0%B0%D0%BC%D0%BE%D1%82%D0%BD%D0%BE%D1%81%D1%82%D1%8C/9hLXcTUFv9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24944"/>
            <a:ext cx="3486038" cy="348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86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7992888" cy="4525963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«</a:t>
            </a:r>
            <a:r>
              <a:rPr lang="ru-RU" dirty="0">
                <a:solidFill>
                  <a:srgbClr val="FF0000"/>
                </a:solidFill>
              </a:rPr>
              <a:t>Функционально грамотный человек </a:t>
            </a:r>
            <a:r>
              <a:rPr lang="ru-RU" dirty="0"/>
              <a:t>—</a:t>
            </a:r>
            <a:r>
              <a:rPr lang="ru-RU" dirty="0">
                <a:solidFill>
                  <a:schemeClr val="tx1"/>
                </a:solidFill>
              </a:rPr>
              <a:t> это человек, который способен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отношений».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 algn="r">
              <a:buNone/>
            </a:pPr>
            <a:r>
              <a:rPr lang="ru-RU" dirty="0" smtClean="0"/>
              <a:t>Леонтьев </a:t>
            </a:r>
            <a:r>
              <a:rPr lang="ru-RU" dirty="0"/>
              <a:t>А.А. </a:t>
            </a:r>
          </a:p>
        </p:txBody>
      </p:sp>
    </p:spTree>
    <p:extLst>
      <p:ext uri="{BB962C8B-B14F-4D97-AF65-F5344CB8AC3E}">
        <p14:creationId xmlns:p14="http://schemas.microsoft.com/office/powerpoint/2010/main" val="330086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68863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800" dirty="0">
                <a:solidFill>
                  <a:srgbClr val="FF0000"/>
                </a:solidFill>
              </a:rPr>
              <a:t>Какими умениями должен обладать человек, владеющий естественнонаучной грамотностью? </a:t>
            </a:r>
            <a:endParaRPr lang="ru-RU" sz="38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Согласно </a:t>
            </a:r>
            <a:r>
              <a:rPr lang="ru-RU" dirty="0">
                <a:solidFill>
                  <a:schemeClr val="tx1"/>
                </a:solidFill>
              </a:rPr>
              <a:t>материалам PISA, </a:t>
            </a:r>
            <a:r>
              <a:rPr lang="ru-RU" dirty="0">
                <a:solidFill>
                  <a:srgbClr val="FF0000"/>
                </a:solidFill>
              </a:rPr>
              <a:t>естественнонаучно грамотный человек </a:t>
            </a: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умеет </a:t>
            </a:r>
            <a:r>
              <a:rPr lang="ru-RU" dirty="0">
                <a:solidFill>
                  <a:schemeClr val="tx1"/>
                </a:solidFill>
              </a:rPr>
              <a:t>научно объяснять явления, 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понимать </a:t>
            </a:r>
            <a:r>
              <a:rPr lang="ru-RU" dirty="0">
                <a:solidFill>
                  <a:schemeClr val="tx1"/>
                </a:solidFill>
              </a:rPr>
              <a:t>особенности естественнонаучного исследования, 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интерпретировать </a:t>
            </a:r>
            <a:r>
              <a:rPr lang="ru-RU" dirty="0">
                <a:solidFill>
                  <a:schemeClr val="tx1"/>
                </a:solidFill>
              </a:rPr>
              <a:t>данные и использовать научные доказательства для понимания окружающего мира  </a:t>
            </a:r>
            <a:r>
              <a:rPr lang="ru-RU" dirty="0" smtClean="0">
                <a:solidFill>
                  <a:schemeClr val="tx1"/>
                </a:solidFill>
              </a:rPr>
              <a:t>и объяснения </a:t>
            </a:r>
            <a:r>
              <a:rPr lang="ru-RU" dirty="0">
                <a:solidFill>
                  <a:schemeClr val="tx1"/>
                </a:solidFill>
              </a:rPr>
              <a:t>тех изменений, которые вносит в него </a:t>
            </a:r>
            <a:r>
              <a:rPr lang="ru-RU" dirty="0" smtClean="0">
                <a:solidFill>
                  <a:schemeClr val="tx1"/>
                </a:solidFill>
              </a:rPr>
              <a:t>человек. 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409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20688"/>
            <a:ext cx="8733656" cy="452596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3600" dirty="0">
                <a:solidFill>
                  <a:schemeClr val="tx1"/>
                </a:solidFill>
              </a:rPr>
              <a:t>За все время Международных исследований положительной динамики в формировании естественнонаучной грамотности российских школьников пока не наблюдается. </a:t>
            </a:r>
          </a:p>
          <a:p>
            <a:pPr algn="r"/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04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208912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    В </a:t>
            </a:r>
            <a:r>
              <a:rPr lang="ru-RU" sz="3600" dirty="0">
                <a:solidFill>
                  <a:schemeClr val="tx1"/>
                </a:solidFill>
              </a:rPr>
              <a:t>исследовании PISA оцениваются не предметные знания и умения, а способность использовать их в различных жизненных ситуациях, что отражает современные тенденции в оценке образовательных достижений</a:t>
            </a:r>
          </a:p>
        </p:txBody>
      </p:sp>
    </p:spTree>
    <p:extLst>
      <p:ext uri="{BB962C8B-B14F-4D97-AF65-F5344CB8AC3E}">
        <p14:creationId xmlns:p14="http://schemas.microsoft.com/office/powerpoint/2010/main" val="153250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511256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</a:rPr>
              <a:t>Российские учащиеся успешно выполняют задания на воспроизведение </a:t>
            </a:r>
            <a:r>
              <a:rPr lang="ru-RU" dirty="0">
                <a:solidFill>
                  <a:srgbClr val="FF0000"/>
                </a:solidFill>
              </a:rPr>
              <a:t>знаний</a:t>
            </a:r>
            <a:r>
              <a:rPr lang="ru-RU" dirty="0">
                <a:solidFill>
                  <a:schemeClr val="tx1"/>
                </a:solidFill>
              </a:rPr>
              <a:t> в простых учебных ситуациях, но </a:t>
            </a:r>
            <a:r>
              <a:rPr lang="ru-RU" b="1" dirty="0">
                <a:solidFill>
                  <a:srgbClr val="FF0000"/>
                </a:solidFill>
              </a:rPr>
              <a:t>затрудняются</a:t>
            </a:r>
            <a:r>
              <a:rPr lang="ru-RU" dirty="0">
                <a:solidFill>
                  <a:srgbClr val="FF0000"/>
                </a:solidFill>
              </a:rPr>
              <a:t> применить их в незнакомых ситуациях</a:t>
            </a:r>
            <a:r>
              <a:rPr lang="ru-RU" dirty="0">
                <a:solidFill>
                  <a:schemeClr val="tx1"/>
                </a:solidFill>
              </a:rPr>
              <a:t>, близких к реальной жизни. </a:t>
            </a:r>
            <a:r>
              <a:rPr lang="ru-RU" dirty="0" smtClean="0">
                <a:solidFill>
                  <a:schemeClr val="tx1"/>
                </a:solidFill>
              </a:rPr>
              <a:t>    </a:t>
            </a: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Широта </a:t>
            </a:r>
            <a:r>
              <a:rPr lang="ru-RU" dirty="0">
                <a:solidFill>
                  <a:schemeClr val="tx1"/>
                </a:solidFill>
              </a:rPr>
              <a:t>восприятия задач, творческий подход к их решению, обращение к здравому смыслу, «прикладной» характер мышления – это то, что в типичной российской школе развивается не слишком успешно.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005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229600" cy="4824536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География</a:t>
            </a:r>
            <a:r>
              <a:rPr lang="ru-RU" dirty="0"/>
              <a:t> – предмет, при освоении которого ведущей является </a:t>
            </a:r>
            <a:r>
              <a:rPr lang="ru-RU" b="1" u="sng" dirty="0"/>
              <a:t>познавательная </a:t>
            </a:r>
            <a:r>
              <a:rPr lang="ru-RU" dirty="0"/>
              <a:t>деятельность. </a:t>
            </a:r>
            <a:endParaRPr lang="ru-RU" dirty="0" smtClean="0"/>
          </a:p>
          <a:p>
            <a:pPr algn="just"/>
            <a:r>
              <a:rPr lang="ru-RU" dirty="0" smtClean="0"/>
              <a:t>Таким </a:t>
            </a:r>
            <a:r>
              <a:rPr lang="ru-RU" dirty="0"/>
              <a:t>образом, практические работы в географии – основной путь достижения не только предметных, но и метапредметных результатов обучения. </a:t>
            </a:r>
          </a:p>
        </p:txBody>
      </p:sp>
    </p:spTree>
    <p:extLst>
      <p:ext uri="{BB962C8B-B14F-4D97-AF65-F5344CB8AC3E}">
        <p14:creationId xmlns:p14="http://schemas.microsoft.com/office/powerpoint/2010/main" val="171590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llobuss34343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1075</TotalTime>
  <Words>1028</Words>
  <Application>Microsoft Office PowerPoint</Application>
  <PresentationFormat>Экран (4:3)</PresentationFormat>
  <Paragraphs>67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Gungsuh</vt:lpstr>
      <vt:lpstr>Arial</vt:lpstr>
      <vt:lpstr>Calibri</vt:lpstr>
      <vt:lpstr>Constantia</vt:lpstr>
      <vt:lpstr>Times New Roman</vt:lpstr>
      <vt:lpstr>Wingdings</vt:lpstr>
      <vt:lpstr>glllobuss34343</vt:lpstr>
      <vt:lpstr>«Развитие функциональной грамотности обучающихся на уроках географии» </vt:lpstr>
      <vt:lpstr>Чему должны обучать в школе?  </vt:lpstr>
      <vt:lpstr>В чем сущность понятия «функциональная грамотность»?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учебником (текстом) </vt:lpstr>
      <vt:lpstr>Презентация PowerPoint</vt:lpstr>
      <vt:lpstr>Пример задания.  </vt:lpstr>
      <vt:lpstr>Презентация PowerPoint</vt:lpstr>
      <vt:lpstr>Включите воображение:  </vt:lpstr>
      <vt:lpstr>Подобные задания на применение полученных в курсе географии знаний есть и в КИМах ГИА:  </vt:lpstr>
      <vt:lpstr>Требования к читательской грамотности включены в ФГОС ООО в виде метапредметного образовательного результата, именуемого «смысловое чтение».  </vt:lpstr>
      <vt:lpstr>Задания из ВПР 6 класса</vt:lpstr>
      <vt:lpstr>Задания ВПР 7 класс.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Юлия Сергеевна</cp:lastModifiedBy>
  <cp:revision>61</cp:revision>
  <dcterms:created xsi:type="dcterms:W3CDTF">2016-01-08T10:04:20Z</dcterms:created>
  <dcterms:modified xsi:type="dcterms:W3CDTF">2022-03-22T06:09:52Z</dcterms:modified>
</cp:coreProperties>
</file>