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1" r:id="rId5"/>
    <p:sldId id="270" r:id="rId6"/>
    <p:sldId id="273" r:id="rId7"/>
    <p:sldId id="274" r:id="rId8"/>
    <p:sldId id="275" r:id="rId9"/>
    <p:sldId id="276" r:id="rId10"/>
    <p:sldId id="260" r:id="rId11"/>
    <p:sldId id="263" r:id="rId12"/>
    <p:sldId id="272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29" autoAdjust="0"/>
    <p:restoredTop sz="94660"/>
  </p:normalViewPr>
  <p:slideViewPr>
    <p:cSldViewPr>
      <p:cViewPr varScale="1">
        <p:scale>
          <a:sx n="68" d="100"/>
          <a:sy n="68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8028384" cy="1440160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Формирование функциональной грамотности на уроках русского языка в начальной школе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https://eos.tyumsmu.ru/pluginfile.php/7306/course/overviewfiles/kfD4P2Foq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72816"/>
            <a:ext cx="6552728" cy="49145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Для чего же нужно изучать русский язык?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91264" cy="2260847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None/>
            </a:pPr>
            <a:r>
              <a:rPr lang="ru-RU" dirty="0" smtClean="0"/>
              <a:t>    Человек, знающий русский язык, не будет испытывать</a:t>
            </a:r>
          </a:p>
          <a:p>
            <a:pPr marL="514350" indent="-514350">
              <a:buNone/>
            </a:pPr>
            <a:r>
              <a:rPr lang="ru-RU" dirty="0" smtClean="0"/>
              <a:t>дискомфорт в любой ситуации. Так как он будет чувствовать себя </a:t>
            </a:r>
          </a:p>
          <a:p>
            <a:pPr marL="514350" indent="-514350">
              <a:buNone/>
            </a:pPr>
            <a:r>
              <a:rPr lang="ru-RU" dirty="0" smtClean="0"/>
              <a:t>грамотным человеком;</a:t>
            </a:r>
          </a:p>
          <a:p>
            <a:pPr>
              <a:buNone/>
            </a:pPr>
            <a:r>
              <a:rPr lang="ru-RU" dirty="0" smtClean="0"/>
              <a:t>    Родной язык – важнейшее средство</a:t>
            </a:r>
          </a:p>
          <a:p>
            <a:pPr>
              <a:buNone/>
            </a:pPr>
            <a:r>
              <a:rPr lang="ru-RU" dirty="0" smtClean="0"/>
              <a:t>общения во всех сферах жизни и</a:t>
            </a:r>
          </a:p>
          <a:p>
            <a:pPr>
              <a:buNone/>
            </a:pPr>
            <a:r>
              <a:rPr lang="ru-RU" dirty="0" smtClean="0"/>
              <a:t>деятельности человека с детства и до</a:t>
            </a:r>
          </a:p>
          <a:p>
            <a:pPr>
              <a:buNone/>
            </a:pPr>
            <a:r>
              <a:rPr lang="ru-RU" dirty="0" smtClean="0"/>
              <a:t>глубокой старости;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  <p:pic>
        <p:nvPicPr>
          <p:cNvPr id="17410" name="Picture 2" descr="https://st2.depositphotos.com/1003149/5223/v/950/depositphotos_52239949-stock-illustration-%D1%81%D1%82%D1%80%D0%B0%D1%82%D0%B5%D0%B3%D0%B8%D1%87%D0%B5%D1%81%D0%BA%D0%B0%D1%8F-%D0%BA%D0%BE%D0%BC%D0%BC%D1%83%D0%BD%D0%B8%D0%BA%D0%B0%D1%86%D0%B8%D1%8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789040"/>
            <a:ext cx="3456384" cy="2741208"/>
          </a:xfrm>
          <a:prstGeom prst="rect">
            <a:avLst/>
          </a:prstGeom>
          <a:noFill/>
        </p:spPr>
      </p:pic>
      <p:pic>
        <p:nvPicPr>
          <p:cNvPr id="5" name="Picture 2" descr="https://newfloridamortgage.com/wp-content/uploads/2019/07/getting-old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564904"/>
            <a:ext cx="3761779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1208" y="836712"/>
            <a:ext cx="4042792" cy="1642194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Это средство обучения</a:t>
            </a:r>
            <a:br>
              <a:rPr lang="ru-RU" sz="3100" dirty="0" smtClean="0"/>
            </a:br>
            <a:r>
              <a:rPr lang="ru-RU" sz="3100" dirty="0" smtClean="0"/>
              <a:t>основам всех наук;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581128"/>
            <a:ext cx="4402832" cy="14687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Русский язык поможет</a:t>
            </a:r>
          </a:p>
          <a:p>
            <a:pPr>
              <a:buNone/>
            </a:pPr>
            <a:r>
              <a:rPr lang="ru-RU" sz="2400" dirty="0" smtClean="0"/>
              <a:t>расширить круг общения и</a:t>
            </a:r>
          </a:p>
          <a:p>
            <a:pPr>
              <a:buNone/>
            </a:pPr>
            <a:r>
              <a:rPr lang="ru-RU" sz="2400" dirty="0" smtClean="0"/>
              <a:t>разнообразить вашу жизнь.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482" name="Picture 2" descr="https://arhlib.ru/wp-content/uploads/2020/07/zastavka-czgb-768x4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4576508" cy="2574286"/>
          </a:xfrm>
          <a:prstGeom prst="rect">
            <a:avLst/>
          </a:prstGeom>
          <a:noFill/>
        </p:spPr>
      </p:pic>
      <p:pic>
        <p:nvPicPr>
          <p:cNvPr id="5" name="Picture 2" descr="https://im0-tub-ru.yandex.net/i?id=d5696d4c42d064bac2af7c49b54cccfd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068959"/>
            <a:ext cx="3672408" cy="25980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При формировании функциональной грамотности учащихся учителям начальных классов надо помнить: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79912" y="1556792"/>
            <a:ext cx="5050904" cy="4997152"/>
          </a:xfrm>
        </p:spPr>
        <p:txBody>
          <a:bodyPr>
            <a:normAutofit fontScale="55000" lnSpcReduction="20000"/>
          </a:bodyPr>
          <a:lstStyle/>
          <a:p>
            <a:pPr marL="514350" indent="-514350"/>
            <a:r>
              <a:rPr lang="ru-RU" dirty="0" smtClean="0"/>
              <a:t>Главным является не предмет, которому вы учите, а личность, которую вы формируете;</a:t>
            </a:r>
          </a:p>
          <a:p>
            <a:pPr marL="514350" indent="-514350"/>
            <a:r>
              <a:rPr lang="ru-RU" dirty="0" smtClean="0"/>
              <a:t>На воспитание активности не жалейте ни времени, ни усилий. Сегодняшний активный ученик - завтрашний активный член общества;</a:t>
            </a:r>
          </a:p>
          <a:p>
            <a:pPr marL="514350" indent="-514350"/>
            <a:r>
              <a:rPr lang="ru-RU" dirty="0" smtClean="0"/>
              <a:t>Учите детей учиться;</a:t>
            </a:r>
          </a:p>
          <a:p>
            <a:pPr marL="514350" indent="-514350"/>
            <a:r>
              <a:rPr lang="ru-RU" dirty="0" smtClean="0"/>
              <a:t>Необходимо чаще использовать вопрос «почему?»; </a:t>
            </a:r>
          </a:p>
          <a:p>
            <a:pPr marL="514350" indent="-514350"/>
            <a:r>
              <a:rPr lang="ru-RU" dirty="0" smtClean="0"/>
              <a:t>Чтобы научить мыслить причинно: понимание причинно-следственных связей является обязательным условием развивающего обучения;</a:t>
            </a:r>
          </a:p>
          <a:p>
            <a:pPr marL="514350" indent="-514350"/>
            <a:r>
              <a:rPr lang="ru-RU" dirty="0" smtClean="0"/>
              <a:t>Помните, что знает не тот, кто пересказывает, а тот, кто использует знания на практике;</a:t>
            </a:r>
          </a:p>
          <a:p>
            <a:pPr marL="514350" indent="-514350"/>
            <a:r>
              <a:rPr lang="ru-RU" dirty="0" smtClean="0"/>
              <a:t>Приучайте учеников думать и действовать самостоятельно.</a:t>
            </a:r>
            <a:endParaRPr lang="ru-RU" dirty="0"/>
          </a:p>
        </p:txBody>
      </p:sp>
      <p:pic>
        <p:nvPicPr>
          <p:cNvPr id="4" name="Picture 2" descr="https://static10.tgstat.ru/channels/_0/af/af369c936195915d1a45db85689540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4"/>
            <a:ext cx="3402434" cy="34024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8" name="Содержимое 7" descr="WhatsApp Image 2021-12-25 at 21.28.51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772816"/>
            <a:ext cx="7201654" cy="3888432"/>
          </a:xfrm>
        </p:spPr>
      </p:pic>
      <p:sp>
        <p:nvSpPr>
          <p:cNvPr id="24578" name="AutoShape 2" descr="blob:https://web.whatsapp.com/cf72b1f5-a646-4730-9e94-c3faea334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0" name="AutoShape 4" descr="blob:https://web.whatsapp.com/cf72b1f5-a646-4730-9e94-c3faea334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2" name="AutoShape 6" descr="blob:https://web.whatsapp.com/cf72b1f5-a646-4730-9e94-c3faea334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4" name="AutoShape 8" descr="blob:https://web.whatsapp.com/cf72b1f5-a646-4730-9e94-c3faea334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1960" y="1268760"/>
            <a:ext cx="4572000" cy="49513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Самая большая ценность народа- его язык.</a:t>
            </a:r>
          </a:p>
          <a:p>
            <a:pPr>
              <a:buNone/>
            </a:pPr>
            <a:r>
              <a:rPr lang="ru-RU" sz="2800" dirty="0" smtClean="0"/>
              <a:t>Язык, на котором он пишет, говорит, думает!</a:t>
            </a:r>
          </a:p>
          <a:p>
            <a:pPr>
              <a:buNone/>
            </a:pPr>
            <a:r>
              <a:rPr lang="ru-RU" sz="2800" dirty="0" smtClean="0"/>
              <a:t>               </a:t>
            </a:r>
            <a:r>
              <a:rPr lang="ru-RU" sz="2000" dirty="0" smtClean="0"/>
              <a:t>Дмитрий Сергеевич Лихачёв</a:t>
            </a:r>
          </a:p>
          <a:p>
            <a:pPr>
              <a:buNone/>
            </a:pPr>
            <a:r>
              <a:rPr lang="ru-RU" sz="2000" dirty="0" smtClean="0"/>
              <a:t>                                             </a:t>
            </a:r>
            <a:endParaRPr lang="ru-RU" sz="2000" dirty="0"/>
          </a:p>
        </p:txBody>
      </p:sp>
      <p:pic>
        <p:nvPicPr>
          <p:cNvPr id="14338" name="Picture 2" descr="https://stihi.ru/pics/2019/10/08/85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3217408" cy="41626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93096"/>
            <a:ext cx="5580112" cy="2564904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/>
              <a:t>При помощи языка люди от одного поколения к другому передают свои знания и опыт. В современном мире языки многих народов находят многогранное применение в народном хозяйстве, обучении, историческом аспекте, развиваясь вместе с научно-техническим прогрессом.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1960" y="260648"/>
            <a:ext cx="5194920" cy="259228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200" dirty="0" smtClean="0"/>
              <a:t>Русский язык — один из самых</a:t>
            </a:r>
          </a:p>
          <a:p>
            <a:pPr>
              <a:buNone/>
            </a:pPr>
            <a:r>
              <a:rPr lang="ru-RU" sz="2200" dirty="0" smtClean="0"/>
              <a:t>распространённых языков в мире. Он </a:t>
            </a:r>
          </a:p>
          <a:p>
            <a:pPr>
              <a:buNone/>
            </a:pPr>
            <a:r>
              <a:rPr lang="ru-RU" sz="2200" dirty="0" smtClean="0"/>
              <a:t>входит в число восьми международных </a:t>
            </a:r>
          </a:p>
          <a:p>
            <a:pPr>
              <a:buNone/>
            </a:pPr>
            <a:r>
              <a:rPr lang="ru-RU" sz="2200" dirty="0" smtClean="0"/>
              <a:t>языков. Это означает, что люди разных </a:t>
            </a:r>
          </a:p>
          <a:p>
            <a:pPr>
              <a:buNone/>
            </a:pPr>
            <a:r>
              <a:rPr lang="ru-RU" sz="2200" dirty="0" smtClean="0"/>
              <a:t>национальностей общаются друг с </a:t>
            </a:r>
          </a:p>
          <a:p>
            <a:pPr>
              <a:buNone/>
            </a:pPr>
            <a:r>
              <a:rPr lang="ru-RU" sz="2200" dirty="0" smtClean="0"/>
              <a:t>другом на русском языке.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5364" name="Picture 4" descr="https://im0-tub-ru.yandex.net/i?id=cd5d21c4bf5da647682c647a13aa7552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3624337" cy="3528392"/>
          </a:xfrm>
          <a:prstGeom prst="rect">
            <a:avLst/>
          </a:prstGeom>
          <a:noFill/>
        </p:spPr>
      </p:pic>
      <p:pic>
        <p:nvPicPr>
          <p:cNvPr id="5" name="Picture 2" descr="https://hrlider.ru/posts/wp-content/uploads/2021/06/Kommunikativnye-navyki-na-rabote-testy-oprosni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2492896"/>
            <a:ext cx="3242654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3501008"/>
            <a:ext cx="4355976" cy="3082354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Для того, чтобы у обучающихся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на уроках русского языка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развивалась функциональная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грамотность, необходимо,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чтобы у него был, прежде всего,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интерес к данному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предмету.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4"/>
            <a:ext cx="4680520" cy="619268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Формирование грамотного письма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одна из самых сложных задач. Но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именно она обозначена как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важнейшая программная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установка при развитии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функционально грамотной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личности.</a:t>
            </a:r>
          </a:p>
        </p:txBody>
      </p:sp>
      <p:pic>
        <p:nvPicPr>
          <p:cNvPr id="27650" name="Picture 2" descr="https://im0-tub-ru.yandex.net/i?id=947d40c31f5c5645eccaeffe0d0eb72b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645024"/>
            <a:ext cx="4147661" cy="2592288"/>
          </a:xfrm>
          <a:prstGeom prst="rect">
            <a:avLst/>
          </a:prstGeom>
          <a:noFill/>
        </p:spPr>
      </p:pic>
      <p:pic>
        <p:nvPicPr>
          <p:cNvPr id="14338" name="Picture 2" descr="https://catherineasquithgallery.com/uploads/posts/2021-02/1613791955_69-p-zolotie-perya-fon-8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748590">
            <a:off x="5609319" y="549234"/>
            <a:ext cx="3623012" cy="1775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Функциональная грамотность-способность человека вступать в отношения с внешней средой и максимально быстро адаптироваться и функционировать в ней.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u="sng" dirty="0" smtClean="0"/>
              <a:t>Какими качествами должен обладать ученик</a:t>
            </a:r>
          </a:p>
          <a:p>
            <a:pPr>
              <a:buNone/>
            </a:pPr>
            <a:r>
              <a:rPr lang="ru-RU" u="sng" dirty="0" smtClean="0"/>
              <a:t>начальной школы? </a:t>
            </a:r>
          </a:p>
          <a:p>
            <a:pPr marL="514350" indent="-514350"/>
            <a:r>
              <a:rPr lang="ru-RU" dirty="0" smtClean="0"/>
              <a:t>Готовность взаимодействовать с окружающим миром;</a:t>
            </a:r>
          </a:p>
          <a:p>
            <a:pPr marL="514350" indent="-514350"/>
            <a:r>
              <a:rPr lang="ru-RU" dirty="0" smtClean="0"/>
              <a:t>Умение самостоятельно решать учебные и житейские задачи;</a:t>
            </a:r>
          </a:p>
          <a:p>
            <a:pPr marL="514350" indent="-514350"/>
            <a:r>
              <a:rPr lang="ru-RU" dirty="0" smtClean="0"/>
              <a:t>Способность строить отношения в малой социальной группе, в частности — в школьном классе;</a:t>
            </a:r>
          </a:p>
          <a:p>
            <a:pPr marL="514350" indent="-514350"/>
            <a:r>
              <a:rPr lang="ru-RU" dirty="0" smtClean="0"/>
              <a:t>Владение навыками рефлексии, способность посмотреть на себя со стороны, оценить свою работу;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Приёмы функциональной грамотности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91264" cy="2476872"/>
          </a:xfrm>
        </p:spPr>
        <p:txBody>
          <a:bodyPr>
            <a:normAutofit fontScale="25000" lnSpcReduction="20000"/>
          </a:bodyPr>
          <a:lstStyle/>
          <a:p>
            <a:pPr marL="514350" indent="-514350">
              <a:buNone/>
            </a:pPr>
            <a:r>
              <a:rPr lang="ru-RU" sz="8000" b="1" i="1" dirty="0" smtClean="0"/>
              <a:t>Прием «</a:t>
            </a:r>
            <a:r>
              <a:rPr lang="ru-RU" sz="8000" b="1" i="1" dirty="0" err="1" smtClean="0"/>
              <a:t>Ошибкоопасное</a:t>
            </a:r>
            <a:r>
              <a:rPr lang="ru-RU" sz="8000" b="1" i="1" dirty="0" smtClean="0"/>
              <a:t> место» </a:t>
            </a:r>
            <a:endParaRPr lang="ru-RU" sz="8000" dirty="0" smtClean="0"/>
          </a:p>
          <a:p>
            <a:pPr marL="514350" indent="-514350">
              <a:buNone/>
            </a:pPr>
            <a:r>
              <a:rPr lang="ru-RU" sz="8000" dirty="0" smtClean="0"/>
              <a:t>Все «</a:t>
            </a:r>
            <a:r>
              <a:rPr lang="ru-RU" sz="8000" dirty="0" err="1" smtClean="0"/>
              <a:t>ошибкоопасные</a:t>
            </a:r>
            <a:r>
              <a:rPr lang="ru-RU" sz="8000" dirty="0" smtClean="0"/>
              <a:t> места», включая незнакомые </a:t>
            </a:r>
          </a:p>
          <a:p>
            <a:pPr marL="514350" indent="-514350">
              <a:buNone/>
            </a:pPr>
            <a:r>
              <a:rPr lang="ru-RU" sz="8000" dirty="0" smtClean="0"/>
              <a:t>орфограммы, выделяются на письме зеленым цветом. Так ребенок</a:t>
            </a:r>
          </a:p>
          <a:p>
            <a:pPr marL="514350" indent="-514350">
              <a:buNone/>
            </a:pPr>
            <a:r>
              <a:rPr lang="ru-RU" sz="8000" dirty="0" smtClean="0"/>
              <a:t>учится видеть орфограмму. </a:t>
            </a:r>
          </a:p>
          <a:p>
            <a:pPr marL="514350" indent="-514350">
              <a:buNone/>
            </a:pPr>
            <a:r>
              <a:rPr lang="ru-RU" sz="8000" dirty="0" smtClean="0"/>
              <a:t>Формой организации деятельности </a:t>
            </a:r>
          </a:p>
          <a:p>
            <a:pPr marL="514350" indent="-514350">
              <a:buNone/>
            </a:pPr>
            <a:r>
              <a:rPr lang="ru-RU" sz="8000" dirty="0" smtClean="0"/>
              <a:t>учащихся могут быть соревнования. «Выдели больше знакомых </a:t>
            </a:r>
          </a:p>
          <a:p>
            <a:pPr marL="514350" indent="-514350">
              <a:buNone/>
            </a:pPr>
            <a:r>
              <a:rPr lang="ru-RU" sz="8000" dirty="0" smtClean="0"/>
              <a:t>орфограмм» или «Кто увидит в тексте все орфограммы по теме </a:t>
            </a:r>
          </a:p>
          <a:p>
            <a:pPr marL="514350" indent="-514350">
              <a:buNone/>
            </a:pPr>
            <a:r>
              <a:rPr lang="ru-RU" sz="8000" dirty="0" smtClean="0"/>
              <a:t>урока?».</a:t>
            </a:r>
          </a:p>
          <a:p>
            <a:pPr marL="514350" indent="-514350">
              <a:buNone/>
            </a:pPr>
            <a:endParaRPr lang="ru-RU" sz="4200" dirty="0" smtClean="0"/>
          </a:p>
          <a:p>
            <a:pPr marL="514350" indent="-514350">
              <a:buNone/>
            </a:pPr>
            <a:r>
              <a:rPr lang="ru-RU" sz="35200" dirty="0" smtClean="0"/>
              <a:t>кла</a:t>
            </a:r>
            <a:r>
              <a:rPr lang="ru-RU" sz="35200" dirty="0" smtClean="0">
                <a:solidFill>
                  <a:srgbClr val="92D050"/>
                </a:solidFill>
              </a:rPr>
              <a:t>сс</a:t>
            </a:r>
          </a:p>
          <a:p>
            <a:pPr marL="514350" indent="-514350">
              <a:buNone/>
            </a:pPr>
            <a:endParaRPr lang="ru-RU" dirty="0"/>
          </a:p>
        </p:txBody>
      </p:sp>
      <p:pic>
        <p:nvPicPr>
          <p:cNvPr id="25602" name="Picture 2" descr="https://ds04.infourok.ru/uploads/ex/04bd/00024eac-d3837204/3/hello_html_m49c3a51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717032"/>
            <a:ext cx="3192469" cy="2924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4077072"/>
            <a:ext cx="5256584" cy="792088"/>
          </a:xfrm>
        </p:spPr>
        <p:txBody>
          <a:bodyPr>
            <a:noAutofit/>
          </a:bodyPr>
          <a:lstStyle/>
          <a:p>
            <a:r>
              <a:rPr lang="ru-RU" sz="6600" dirty="0" err="1" smtClean="0"/>
              <a:t>уч</a:t>
            </a:r>
            <a:r>
              <a:rPr lang="ru-RU" sz="6600" dirty="0" err="1" smtClean="0">
                <a:solidFill>
                  <a:schemeClr val="accent6">
                    <a:lumMod val="75000"/>
                  </a:schemeClr>
                </a:solidFill>
              </a:rPr>
              <a:t>и</a:t>
            </a:r>
            <a:r>
              <a:rPr lang="ru-RU" sz="6600" dirty="0" err="1" smtClean="0"/>
              <a:t>ник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76672"/>
            <a:ext cx="8003232" cy="341297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i="1" dirty="0" smtClean="0"/>
              <a:t>Прием «Лови ошибку»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Дети стараются найти и исправить намеренно</a:t>
            </a:r>
          </a:p>
          <a:p>
            <a:pPr>
              <a:buNone/>
            </a:pPr>
            <a:r>
              <a:rPr lang="ru-RU" dirty="0" smtClean="0"/>
              <a:t>допущенные в тексте ошибки.</a:t>
            </a:r>
          </a:p>
          <a:p>
            <a:pPr>
              <a:buNone/>
            </a:pPr>
            <a:r>
              <a:rPr lang="ru-RU" dirty="0" smtClean="0"/>
              <a:t>На уроках русского языка в первом и втором</a:t>
            </a:r>
          </a:p>
          <a:p>
            <a:pPr>
              <a:buNone/>
            </a:pPr>
            <a:r>
              <a:rPr lang="ru-RU" dirty="0" smtClean="0"/>
              <a:t>классах хорошо использовать персонажей </a:t>
            </a:r>
          </a:p>
          <a:p>
            <a:pPr>
              <a:buNone/>
            </a:pPr>
            <a:r>
              <a:rPr lang="ru-RU" dirty="0" smtClean="0"/>
              <a:t>сказок, которые ошиблись, выполняя задание. С </a:t>
            </a:r>
          </a:p>
          <a:p>
            <a:pPr>
              <a:buNone/>
            </a:pPr>
            <a:r>
              <a:rPr lang="ru-RU" dirty="0" smtClean="0"/>
              <a:t>огромным удовольствием ребята выступают</a:t>
            </a:r>
          </a:p>
          <a:p>
            <a:pPr>
              <a:buNone/>
            </a:pPr>
            <a:r>
              <a:rPr lang="ru-RU" dirty="0" smtClean="0"/>
              <a:t>экспертами, примеряют на себя роль учителя, </a:t>
            </a:r>
          </a:p>
          <a:p>
            <a:pPr>
              <a:buNone/>
            </a:pPr>
            <a:r>
              <a:rPr lang="ru-RU" dirty="0" smtClean="0"/>
              <a:t>особенно, если ошибки исправлять красными</a:t>
            </a:r>
          </a:p>
          <a:p>
            <a:pPr>
              <a:buNone/>
            </a:pPr>
            <a:r>
              <a:rPr lang="ru-RU" dirty="0" smtClean="0"/>
              <a:t>чернилами. 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1748" name="Picture 4" descr="https://i.pinimg.com/originals/78/c4/5e/78c45e675edc4db4b607b336280308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861048"/>
            <a:ext cx="2996951" cy="2996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229600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i="1" dirty="0" smtClean="0"/>
              <a:t>Прием «Проблемная ситуация»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Прием побуждает ребенка самостоятельно искать выход из затруднения.</a:t>
            </a:r>
          </a:p>
          <a:p>
            <a:pPr>
              <a:buNone/>
            </a:pPr>
            <a:r>
              <a:rPr lang="ru-RU" dirty="0" smtClean="0"/>
              <a:t>Например, на уроке предстоит познакомиться с понятием</a:t>
            </a:r>
          </a:p>
          <a:p>
            <a:pPr>
              <a:buNone/>
            </a:pPr>
            <a:r>
              <a:rPr lang="ru-RU" dirty="0" smtClean="0"/>
              <a:t>«омофоны» (о чем дети не знают). Ребята получают задание:</a:t>
            </a:r>
          </a:p>
          <a:p>
            <a:pPr>
              <a:buFontTx/>
              <a:buChar char="-"/>
            </a:pPr>
            <a:r>
              <a:rPr lang="ru-RU" dirty="0" smtClean="0"/>
              <a:t>Вставьте пропущенные буквы парных согласных, подобрав</a:t>
            </a:r>
          </a:p>
          <a:p>
            <a:pPr>
              <a:buNone/>
            </a:pPr>
            <a:r>
              <a:rPr lang="ru-RU" dirty="0" smtClean="0"/>
              <a:t>проверочные слова:</a:t>
            </a:r>
          </a:p>
          <a:p>
            <a:pPr algn="ctr">
              <a:buNone/>
            </a:pPr>
            <a:r>
              <a:rPr lang="ru-RU" sz="6900" dirty="0" smtClean="0">
                <a:solidFill>
                  <a:schemeClr val="accent6">
                    <a:lumMod val="75000"/>
                  </a:schemeClr>
                </a:solidFill>
              </a:rPr>
              <a:t>Лу.., ко.., пру…, ко…, </a:t>
            </a:r>
            <a:r>
              <a:rPr lang="ru-RU" sz="6900" dirty="0" err="1" smtClean="0">
                <a:solidFill>
                  <a:schemeClr val="accent6">
                    <a:lumMod val="75000"/>
                  </a:schemeClr>
                </a:solidFill>
              </a:rPr>
              <a:t>лу</a:t>
            </a:r>
            <a:r>
              <a:rPr lang="ru-RU" sz="6900" dirty="0" smtClean="0">
                <a:solidFill>
                  <a:schemeClr val="accent6">
                    <a:lumMod val="75000"/>
                  </a:schemeClr>
                </a:solidFill>
              </a:rPr>
              <a:t>..., пру…</a:t>
            </a:r>
          </a:p>
          <a:p>
            <a:pPr>
              <a:buNone/>
            </a:pPr>
            <a:r>
              <a:rPr lang="ru-RU" dirty="0" smtClean="0"/>
              <a:t>Проблема: некоторые слова написаны дважды. Почему? Опечатка?</a:t>
            </a:r>
          </a:p>
          <a:p>
            <a:pPr>
              <a:buNone/>
            </a:pPr>
            <a:r>
              <a:rPr lang="ru-RU" dirty="0" smtClean="0"/>
              <a:t>Учащиеся уже знакомы с понятием «омонимы». Оказывается,</a:t>
            </a:r>
          </a:p>
          <a:p>
            <a:pPr>
              <a:buNone/>
            </a:pPr>
            <a:r>
              <a:rPr lang="ru-RU" dirty="0" smtClean="0"/>
              <a:t>некоторые слова пишутся по-разному, хоть произносятся и</a:t>
            </a:r>
          </a:p>
          <a:p>
            <a:pPr>
              <a:buNone/>
            </a:pPr>
            <a:r>
              <a:rPr lang="ru-RU" dirty="0" smtClean="0"/>
              <a:t>слышатся одинаково и называются «омофонами».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2770" name="Picture 2" descr="https://i.pinimg.com/originals/9e/f5/b0/9ef5b0d0d43e98fcf77a75a8731fe23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977680"/>
            <a:ext cx="2880320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s://ds05.infourok.ru/uploads/ex/020e/000bd565-e07d0dd0/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0"/>
            <a:ext cx="6528726" cy="3672409"/>
          </a:xfrm>
          <a:prstGeom prst="rect">
            <a:avLst/>
          </a:prstGeom>
          <a:noFill/>
        </p:spPr>
      </p:pic>
      <p:pic>
        <p:nvPicPr>
          <p:cNvPr id="5" name="Picture 2" descr="https://ds02.infourok.ru/uploads/ex/0fae/0002cecd-fdfc204b/1/img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284984"/>
            <a:ext cx="4488499" cy="3366374"/>
          </a:xfrm>
          <a:prstGeom prst="rect">
            <a:avLst/>
          </a:prstGeom>
          <a:noFill/>
        </p:spPr>
      </p:pic>
      <p:pic>
        <p:nvPicPr>
          <p:cNvPr id="6148" name="Picture 4" descr="https://ds05.infourok.ru/uploads/ex/0091/00105440-1a8b1ea3/6/hello_html_m21c964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293096"/>
            <a:ext cx="2293669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534</Words>
  <Application>Microsoft Office PowerPoint</Application>
  <PresentationFormat>Экран (4:3)</PresentationFormat>
  <Paragraphs>81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Формирование функциональной грамотности на уроках русского языка в начальной школе</vt:lpstr>
      <vt:lpstr>Слайд 2</vt:lpstr>
      <vt:lpstr>При помощи языка люди от одного поколения к другому передают свои знания и опыт. В современном мире языки многих народов находят многогранное применение в народном хозяйстве, обучении, историческом аспекте, развиваясь вместе с научно-техническим прогрессом. </vt:lpstr>
      <vt:lpstr>Для того, чтобы у обучающихся на уроках русского языка развивалась функциональная грамотность, необходимо, чтобы у него был, прежде всего, интерес к данному предмету. </vt:lpstr>
      <vt:lpstr>Функциональная грамотность-способность человека вступать в отношения с внешней средой и максимально быстро адаптироваться и функционировать в ней.</vt:lpstr>
      <vt:lpstr>Приёмы функциональной грамотности</vt:lpstr>
      <vt:lpstr>учиник</vt:lpstr>
      <vt:lpstr>Слайд 8</vt:lpstr>
      <vt:lpstr>Слайд 9</vt:lpstr>
      <vt:lpstr>Для чего же нужно изучать русский язык?</vt:lpstr>
      <vt:lpstr>Это средство обучения основам всех наук; </vt:lpstr>
      <vt:lpstr>При формировании функциональной грамотности учащихся учителям начальных классов надо помнить: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Зачем нужно изучать русский язык?</dc:title>
  <dc:creator>Dmitry</dc:creator>
  <cp:lastModifiedBy>Dmitry</cp:lastModifiedBy>
  <cp:revision>22</cp:revision>
  <dcterms:created xsi:type="dcterms:W3CDTF">2021-12-25T17:56:18Z</dcterms:created>
  <dcterms:modified xsi:type="dcterms:W3CDTF">2021-12-26T15:57:23Z</dcterms:modified>
</cp:coreProperties>
</file>