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0764" autoAdjust="0"/>
  </p:normalViewPr>
  <p:slideViewPr>
    <p:cSldViewPr>
      <p:cViewPr varScale="1">
        <p:scale>
          <a:sx n="67" d="100"/>
          <a:sy n="67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DCD2-6523-4F2C-B74D-B4F389DAEC17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802E-026B-4651-855B-FE2D2B39EC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214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DCD2-6523-4F2C-B74D-B4F389DAEC17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802E-026B-4651-855B-FE2D2B39EC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334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DCD2-6523-4F2C-B74D-B4F389DAEC17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802E-026B-4651-855B-FE2D2B39EC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853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DCD2-6523-4F2C-B74D-B4F389DAEC17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802E-026B-4651-855B-FE2D2B39EC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556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DCD2-6523-4F2C-B74D-B4F389DAEC17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802E-026B-4651-855B-FE2D2B39EC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1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DCD2-6523-4F2C-B74D-B4F389DAEC17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802E-026B-4651-855B-FE2D2B39EC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14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DCD2-6523-4F2C-B74D-B4F389DAEC17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802E-026B-4651-855B-FE2D2B39EC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24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DCD2-6523-4F2C-B74D-B4F389DAEC17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802E-026B-4651-855B-FE2D2B39EC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34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DCD2-6523-4F2C-B74D-B4F389DAEC17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802E-026B-4651-855B-FE2D2B39EC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83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DCD2-6523-4F2C-B74D-B4F389DAEC17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802E-026B-4651-855B-FE2D2B39EC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969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DCD2-6523-4F2C-B74D-B4F389DAEC17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1802E-026B-4651-855B-FE2D2B39EC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26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3DCD2-6523-4F2C-B74D-B4F389DAEC17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1802E-026B-4651-855B-FE2D2B39EC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21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neznaika.info/oge/eng_oge/" TargetMode="External"/><Relationship Id="rId4" Type="http://schemas.openxmlformats.org/officeDocument/2006/relationships/hyperlink" Target="http://oge.fipi.ru/os/xmodules/qprint/index.php?proj=8BBD5C99F37898B6402964AB1195566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340768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тестовыми заданиями по словообразованию</a:t>
            </a:r>
            <a:endParaRPr lang="ru-RU" sz="6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класс</a:t>
            </a:r>
          </a:p>
          <a:p>
            <a:r>
              <a:rPr lang="ru-RU" sz="44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11.02.2022</a:t>
            </a:r>
            <a:endParaRPr lang="ru-RU" sz="44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47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0" t="27149" r="25153" b="11294"/>
          <a:stretch/>
        </p:blipFill>
        <p:spPr bwMode="auto">
          <a:xfrm>
            <a:off x="3423" y="116632"/>
            <a:ext cx="9140577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56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3" t="29673" r="27105" b="9717"/>
          <a:stretch/>
        </p:blipFill>
        <p:spPr bwMode="auto">
          <a:xfrm>
            <a:off x="-1" y="116632"/>
            <a:ext cx="9245903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01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9" t="43443" r="58178" b="18853"/>
          <a:stretch/>
        </p:blipFill>
        <p:spPr bwMode="auto">
          <a:xfrm>
            <a:off x="4514254" y="2743409"/>
            <a:ext cx="2353387" cy="3255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31" t="46063" r="33529" b="36523"/>
          <a:stretch/>
        </p:blipFill>
        <p:spPr bwMode="auto">
          <a:xfrm>
            <a:off x="2231182" y="3519238"/>
            <a:ext cx="2423860" cy="314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856984" cy="9087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Рекомендуемая литература для подготовке к ОГЭ по английскому языку</a:t>
            </a:r>
            <a:endParaRPr lang="ru-RU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8964488" cy="5904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Открытый банк данных ОГЭ -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oge.fipi.ru/os/xmodules/qprint/index.php?proj=8BBD5C99F37898B6402964AB11955663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Тренажер ОГЭ -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://neznaika.info/oge/eng_oge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/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8" t="45492" r="57027" b="19262"/>
          <a:stretch/>
        </p:blipFill>
        <p:spPr bwMode="auto">
          <a:xfrm>
            <a:off x="87684" y="2924944"/>
            <a:ext cx="2400546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3" t="46063" r="44290" b="36328"/>
          <a:stretch/>
        </p:blipFill>
        <p:spPr bwMode="auto">
          <a:xfrm>
            <a:off x="6628982" y="3400672"/>
            <a:ext cx="2515018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786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Советы по подготовке к ОГЭ – словообразование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28800"/>
            <a:ext cx="8856984" cy="30529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/>
              <a:t>При работе с экзаменационным заданием вначале определите часть речи исходного слова и необходимую часть речи для пропуска. Сделать это можно в опоре на знание словообразовательных элементов и базовой лексики в принципе, с одной стороны, и знание простейшего синтаксиса английского предложения, с другой стороны. Так, например, в </a:t>
            </a:r>
            <a:r>
              <a:rPr lang="ru-RU" sz="2400" b="1" dirty="0" smtClean="0"/>
              <a:t>позиции между артиклем и существительным может находиться прилагательное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3" t="53484" r="1841" b="37295"/>
          <a:stretch/>
        </p:blipFill>
        <p:spPr bwMode="auto">
          <a:xfrm>
            <a:off x="0" y="4581128"/>
            <a:ext cx="9118848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7" t="59221" r="2416" b="32582"/>
          <a:stretch/>
        </p:blipFill>
        <p:spPr bwMode="auto">
          <a:xfrm>
            <a:off x="0" y="5740530"/>
            <a:ext cx="9118848" cy="98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738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1"/>
            <a:ext cx="8856984" cy="2736304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Если исходное слово и пропущенное слово </a:t>
            </a:r>
            <a:r>
              <a:rPr lang="ru-RU" b="1" dirty="0" smtClean="0"/>
              <a:t>принадлежат к одной и той же части речи</a:t>
            </a:r>
            <a:r>
              <a:rPr lang="ru-RU" dirty="0" smtClean="0"/>
              <a:t>, что является частым случаем для имени прилагательного, учащимся следует подбирать соответствующую </a:t>
            </a:r>
            <a:r>
              <a:rPr lang="ru-RU" b="1" dirty="0" smtClean="0"/>
              <a:t>отрицательную приставку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8" t="62295" r="1841" b="26435"/>
          <a:stretch/>
        </p:blipFill>
        <p:spPr bwMode="auto">
          <a:xfrm>
            <a:off x="-25127" y="2708920"/>
            <a:ext cx="9144000" cy="1196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3" t="55123" r="2648" b="37295"/>
          <a:stretch/>
        </p:blipFill>
        <p:spPr bwMode="auto">
          <a:xfrm>
            <a:off x="-37079" y="4032354"/>
            <a:ext cx="9181080" cy="908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6" t="54688" r="2233" b="38086"/>
          <a:stretch/>
        </p:blipFill>
        <p:spPr bwMode="auto">
          <a:xfrm>
            <a:off x="0" y="5301208"/>
            <a:ext cx="9118873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701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Существительное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410445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 самом начале предложения перед сказуемым (________ </a:t>
            </a:r>
            <a:r>
              <a:rPr lang="en-US" dirty="0" smtClean="0"/>
              <a:t>is a sign of bad character. RUDE)</a:t>
            </a:r>
          </a:p>
          <a:p>
            <a:r>
              <a:rPr lang="ru-RU" dirty="0" smtClean="0"/>
              <a:t>После прилагательного (</a:t>
            </a:r>
            <a:r>
              <a:rPr lang="en-US" dirty="0" smtClean="0"/>
              <a:t>She has a very pleasant ________. PERSONAL)</a:t>
            </a:r>
          </a:p>
          <a:p>
            <a:r>
              <a:rPr lang="ru-RU" dirty="0" smtClean="0"/>
              <a:t>После существительного в притяжательном падеже (</a:t>
            </a:r>
            <a:r>
              <a:rPr lang="en-US" dirty="0" smtClean="0"/>
              <a:t>This is everyone’s _____________. RESPONSIBLE)</a:t>
            </a:r>
          </a:p>
          <a:p>
            <a:r>
              <a:rPr lang="ru-RU" dirty="0" smtClean="0"/>
              <a:t>После артикля (</a:t>
            </a:r>
            <a:r>
              <a:rPr lang="en-US" dirty="0" smtClean="0"/>
              <a:t>I love autumn because of the _________ of its </a:t>
            </a:r>
            <a:r>
              <a:rPr lang="en-US" dirty="0" err="1" smtClean="0"/>
              <a:t>colour</a:t>
            </a:r>
            <a:r>
              <a:rPr lang="en-US" dirty="0" smtClean="0"/>
              <a:t>. RICH).</a:t>
            </a:r>
          </a:p>
          <a:p>
            <a:r>
              <a:rPr lang="ru-RU" dirty="0" smtClean="0"/>
              <a:t>После предлога (</a:t>
            </a:r>
            <a:r>
              <a:rPr lang="en-US" dirty="0" smtClean="0"/>
              <a:t>People complain about the lack of ____________. CREATIVE)</a:t>
            </a:r>
          </a:p>
          <a:p>
            <a:r>
              <a:rPr lang="ru-RU" dirty="0" smtClean="0"/>
              <a:t>После местоимения (</a:t>
            </a:r>
            <a:r>
              <a:rPr lang="en-US" dirty="0" smtClean="0"/>
              <a:t>I love her _________. BEAUTIFUL)</a:t>
            </a:r>
          </a:p>
          <a:p>
            <a:r>
              <a:rPr lang="ru-RU" dirty="0" smtClean="0"/>
              <a:t>После числительного (</a:t>
            </a:r>
            <a:r>
              <a:rPr lang="en-US" dirty="0" smtClean="0"/>
              <a:t>There were more than 1000 _________. COMPETE)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4653136"/>
            <a:ext cx="8784976" cy="2062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800" i="1" dirty="0" smtClean="0">
                <a:solidFill>
                  <a:srgbClr val="FF0000"/>
                </a:solidFill>
              </a:rPr>
              <a:t>!!!!!!!</a:t>
            </a:r>
            <a:r>
              <a:rPr lang="ru-RU" sz="2000" i="1" dirty="0" smtClean="0">
                <a:solidFill>
                  <a:prstClr val="black"/>
                </a:solidFill>
              </a:rPr>
              <a:t> Если образовываете существительное, важно объяснить себе,  в единственном или множественном </a:t>
            </a:r>
            <a:r>
              <a:rPr lang="ru-RU" sz="2000" b="1" i="1" dirty="0" smtClean="0">
                <a:solidFill>
                  <a:prstClr val="black"/>
                </a:solidFill>
              </a:rPr>
              <a:t>числе</a:t>
            </a:r>
            <a:r>
              <a:rPr lang="ru-RU" sz="2000" i="1" dirty="0" smtClean="0">
                <a:solidFill>
                  <a:prstClr val="black"/>
                </a:solidFill>
              </a:rPr>
              <a:t> оно стоит. Это можно понять по артиклю (неопределенный артикль “а” будет перед существительным в единственном числе), форме глагола (отсутствие или наличие окончания -(e)s в настоящем времени) и местоимениям (</a:t>
            </a:r>
            <a:r>
              <a:rPr lang="ru-RU" sz="2000" i="1" dirty="0" err="1" smtClean="0">
                <a:solidFill>
                  <a:prstClr val="black"/>
                </a:solidFill>
              </a:rPr>
              <a:t>this</a:t>
            </a:r>
            <a:r>
              <a:rPr lang="ru-RU" sz="2000" i="1" dirty="0" smtClean="0">
                <a:solidFill>
                  <a:prstClr val="black"/>
                </a:solidFill>
              </a:rPr>
              <a:t>, </a:t>
            </a:r>
            <a:r>
              <a:rPr lang="ru-RU" sz="2000" i="1" dirty="0" err="1" smtClean="0">
                <a:solidFill>
                  <a:prstClr val="black"/>
                </a:solidFill>
              </a:rPr>
              <a:t>that</a:t>
            </a:r>
            <a:r>
              <a:rPr lang="ru-RU" sz="2000" i="1" dirty="0" smtClean="0">
                <a:solidFill>
                  <a:prstClr val="black"/>
                </a:solidFill>
              </a:rPr>
              <a:t> будут указывать на единственное число, </a:t>
            </a:r>
            <a:r>
              <a:rPr lang="ru-RU" sz="2000" i="1" dirty="0" err="1" smtClean="0">
                <a:solidFill>
                  <a:prstClr val="black"/>
                </a:solidFill>
              </a:rPr>
              <a:t>these</a:t>
            </a:r>
            <a:r>
              <a:rPr lang="ru-RU" sz="2000" i="1" dirty="0" smtClean="0">
                <a:solidFill>
                  <a:prstClr val="black"/>
                </a:solidFill>
              </a:rPr>
              <a:t>, </a:t>
            </a:r>
            <a:r>
              <a:rPr lang="ru-RU" sz="2000" i="1" dirty="0" err="1" smtClean="0">
                <a:solidFill>
                  <a:prstClr val="black"/>
                </a:solidFill>
              </a:rPr>
              <a:t>those</a:t>
            </a:r>
            <a:r>
              <a:rPr lang="ru-RU" sz="2000" i="1" dirty="0" smtClean="0">
                <a:solidFill>
                  <a:prstClr val="black"/>
                </a:solidFill>
              </a:rPr>
              <a:t>, </a:t>
            </a:r>
            <a:r>
              <a:rPr lang="ru-RU" sz="2000" i="1" dirty="0" err="1" smtClean="0">
                <a:solidFill>
                  <a:prstClr val="black"/>
                </a:solidFill>
              </a:rPr>
              <a:t>some</a:t>
            </a:r>
            <a:r>
              <a:rPr lang="ru-RU" sz="2000" i="1" dirty="0" smtClean="0">
                <a:solidFill>
                  <a:prstClr val="black"/>
                </a:solidFill>
              </a:rPr>
              <a:t> – на множественное).</a:t>
            </a:r>
            <a:endParaRPr lang="ru-RU" sz="20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91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/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>Глагол</a:t>
            </a:r>
            <a:r>
              <a:rPr lang="ru-RU" sz="5400" dirty="0" smtClean="0">
                <a:solidFill>
                  <a:srgbClr val="C00000"/>
                </a:solidFill>
              </a:rPr>
              <a:t/>
            </a:r>
            <a:br>
              <a:rPr lang="ru-RU" sz="5400" dirty="0" smtClean="0">
                <a:solidFill>
                  <a:srgbClr val="C00000"/>
                </a:solidFill>
              </a:rPr>
            </a:b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4929411"/>
          </a:xfrm>
        </p:spPr>
        <p:txBody>
          <a:bodyPr>
            <a:normAutofit/>
          </a:bodyPr>
          <a:lstStyle/>
          <a:p>
            <a:r>
              <a:rPr lang="ru-RU" dirty="0" smtClean="0"/>
              <a:t>После существительного в роли подлежащего (</a:t>
            </a:r>
            <a:r>
              <a:rPr lang="en-US" dirty="0" smtClean="0"/>
              <a:t>Travel _______ the mind. BROAD)</a:t>
            </a:r>
          </a:p>
          <a:p>
            <a:r>
              <a:rPr lang="ru-RU" dirty="0" smtClean="0"/>
              <a:t>В начале повелительного предложения (</a:t>
            </a:r>
            <a:r>
              <a:rPr lang="en-US" dirty="0" smtClean="0"/>
              <a:t>Let’s _________ and make a conclusion. SUMMARY)</a:t>
            </a:r>
          </a:p>
          <a:p>
            <a:r>
              <a:rPr lang="ru-RU" dirty="0" smtClean="0"/>
              <a:t>После вспомогательного глагола (</a:t>
            </a:r>
            <a:r>
              <a:rPr lang="en-US" dirty="0" smtClean="0"/>
              <a:t>We will _______ all your dreams. REAL)</a:t>
            </a:r>
          </a:p>
          <a:p>
            <a:r>
              <a:rPr lang="ru-RU" dirty="0" smtClean="0"/>
              <a:t>После частицы </a:t>
            </a:r>
            <a:r>
              <a:rPr lang="en-US" dirty="0" smtClean="0"/>
              <a:t>to (We are going to _________ it.  FULFILLMENT)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705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7920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Прилагательное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9"/>
            <a:ext cx="8784976" cy="338437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Перед существительным и обычно после артикля (</a:t>
            </a:r>
            <a:r>
              <a:rPr lang="en-US" dirty="0" smtClean="0"/>
              <a:t>It was a _______ road. DIFFICULTY), </a:t>
            </a:r>
            <a:endParaRPr lang="ru-RU" dirty="0" smtClean="0"/>
          </a:p>
          <a:p>
            <a:r>
              <a:rPr lang="ru-RU" dirty="0" smtClean="0"/>
              <a:t>после другого прилагательного (</a:t>
            </a:r>
            <a:r>
              <a:rPr lang="en-US" dirty="0" smtClean="0"/>
              <a:t>My brother likes wearing big ______ trousers. BAG) </a:t>
            </a:r>
            <a:endParaRPr lang="ru-RU" dirty="0" smtClean="0"/>
          </a:p>
          <a:p>
            <a:r>
              <a:rPr lang="ru-RU" dirty="0" smtClean="0"/>
              <a:t>или после предлога (</a:t>
            </a:r>
            <a:r>
              <a:rPr lang="en-US" dirty="0" smtClean="0"/>
              <a:t>Everything is ready for __________ elections. PRESIDENT)</a:t>
            </a:r>
          </a:p>
          <a:p>
            <a:r>
              <a:rPr lang="ru-RU" dirty="0" smtClean="0"/>
              <a:t>Как составное именное сказуемое после глагола-связки быть (</a:t>
            </a:r>
            <a:r>
              <a:rPr lang="en-US" dirty="0" smtClean="0"/>
              <a:t>It was </a:t>
            </a:r>
            <a:r>
              <a:rPr lang="en-US" dirty="0" err="1" smtClean="0"/>
              <a:t>absoutely</a:t>
            </a:r>
            <a:r>
              <a:rPr lang="en-US" dirty="0" smtClean="0"/>
              <a:t> _______. TASTE) </a:t>
            </a:r>
            <a:r>
              <a:rPr lang="ru-RU" dirty="0" smtClean="0"/>
              <a:t>или после другого глагола (</a:t>
            </a:r>
            <a:r>
              <a:rPr lang="en-US" dirty="0" smtClean="0"/>
              <a:t>The food looks __________. TASTE)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2191" y="3789040"/>
            <a:ext cx="8568952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Наречие</a:t>
            </a:r>
            <a:endParaRPr lang="ru-RU" sz="4400" dirty="0" smtClean="0">
              <a:solidFill>
                <a:srgbClr val="C00000"/>
              </a:solidFill>
            </a:endParaRPr>
          </a:p>
          <a:p>
            <a:r>
              <a:rPr lang="ru-RU" sz="2700" dirty="0" smtClean="0">
                <a:solidFill>
                  <a:prstClr val="black"/>
                </a:solidFill>
              </a:rPr>
              <a:t>После глагола (</a:t>
            </a:r>
            <a:r>
              <a:rPr lang="en-US" sz="2700" dirty="0" smtClean="0">
                <a:solidFill>
                  <a:prstClr val="black"/>
                </a:solidFill>
              </a:rPr>
              <a:t>We arrived ________ on the shore. SAFE)</a:t>
            </a:r>
          </a:p>
          <a:p>
            <a:r>
              <a:rPr lang="ru-RU" sz="2700" dirty="0" smtClean="0">
                <a:solidFill>
                  <a:prstClr val="black"/>
                </a:solidFill>
              </a:rPr>
              <a:t>В начале предложения как вводное слово (____________, </a:t>
            </a:r>
            <a:r>
              <a:rPr lang="en-US" sz="2700" dirty="0" smtClean="0">
                <a:solidFill>
                  <a:prstClr val="black"/>
                </a:solidFill>
              </a:rPr>
              <a:t>we were lost. OBVIOUS)</a:t>
            </a:r>
          </a:p>
          <a:p>
            <a:r>
              <a:rPr lang="ru-RU" sz="2700" dirty="0" smtClean="0">
                <a:solidFill>
                  <a:prstClr val="black"/>
                </a:solidFill>
              </a:rPr>
              <a:t>Перед прилагательным (</a:t>
            </a:r>
            <a:r>
              <a:rPr lang="en-US" sz="2700" dirty="0" smtClean="0">
                <a:solidFill>
                  <a:prstClr val="black"/>
                </a:solidFill>
              </a:rPr>
              <a:t>He was ___________ right. ABSOLUTE)</a:t>
            </a:r>
            <a:endParaRPr lang="en-US" sz="27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3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Будьте внимательны!</a:t>
            </a:r>
            <a:endParaRPr lang="ru-RU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568952" cy="478539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Желательно перевести предложение, чтобы быть точно уверенным в части речи и смысле слова (иногда смысл, может оказаться прямо противоположным, тогда нам потребуется отрицательная приставка или суффикс).</a:t>
            </a:r>
          </a:p>
          <a:p>
            <a:pPr algn="just"/>
            <a:r>
              <a:rPr lang="ru-RU" dirty="0" smtClean="0"/>
              <a:t>Проверить орфографию! Увы, но правильно угаданное слово, но написанное неправильно, баллов не принесет.</a:t>
            </a:r>
          </a:p>
          <a:p>
            <a:pPr algn="just"/>
            <a:r>
              <a:rPr lang="ru-RU" dirty="0" smtClean="0"/>
              <a:t>Перенести ответы в бланк </a:t>
            </a:r>
            <a:r>
              <a:rPr lang="ru-RU" u="sng" dirty="0" smtClean="0"/>
              <a:t>ЗАГЛАВНЫМИ</a:t>
            </a:r>
            <a:r>
              <a:rPr lang="ru-RU" dirty="0" smtClean="0"/>
              <a:t> буквами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736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7780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Таблица для запоминания приставок и суффиксов разных частей речи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9" t="17296" r="27627" b="8013"/>
          <a:stretch/>
        </p:blipFill>
        <p:spPr bwMode="auto">
          <a:xfrm>
            <a:off x="35201" y="980728"/>
            <a:ext cx="9201301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194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62" t="33146" r="23072" b="22343"/>
          <a:stretch/>
        </p:blipFill>
        <p:spPr bwMode="auto">
          <a:xfrm>
            <a:off x="0" y="116632"/>
            <a:ext cx="9082203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735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334</Words>
  <Application>Microsoft Office PowerPoint</Application>
  <PresentationFormat>Экран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Работа с тестовыми заданиями по словообразованию</vt:lpstr>
      <vt:lpstr>Советы по подготовке к ОГЭ – словообразование</vt:lpstr>
      <vt:lpstr>Презентация PowerPoint</vt:lpstr>
      <vt:lpstr>Существительное </vt:lpstr>
      <vt:lpstr> Глагол </vt:lpstr>
      <vt:lpstr>Прилагательное </vt:lpstr>
      <vt:lpstr>Будьте внимательны!</vt:lpstr>
      <vt:lpstr>Таблица для запоминания приставок и суффиксов разных частей речи</vt:lpstr>
      <vt:lpstr>Презентация PowerPoint</vt:lpstr>
      <vt:lpstr>Презентация PowerPoint</vt:lpstr>
      <vt:lpstr>Презентация PowerPoint</vt:lpstr>
      <vt:lpstr>Рекомендуемая литература для подготовке к ОГЭ по английскому языку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Ленчик</dc:creator>
  <cp:lastModifiedBy>Ленчик</cp:lastModifiedBy>
  <cp:revision>39</cp:revision>
  <cp:lastPrinted>2022-02-08T12:20:29Z</cp:lastPrinted>
  <dcterms:created xsi:type="dcterms:W3CDTF">2022-01-27T05:36:56Z</dcterms:created>
  <dcterms:modified xsi:type="dcterms:W3CDTF">2022-02-08T12:23:26Z</dcterms:modified>
</cp:coreProperties>
</file>