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7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4A1EC18-0FF9-450A-BA80-6D7268F7C691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15550F-4222-4716-A7E1-494E7F526CAC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828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1EC18-0FF9-450A-BA80-6D7268F7C691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5550F-4222-4716-A7E1-494E7F526C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606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1EC18-0FF9-450A-BA80-6D7268F7C691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5550F-4222-4716-A7E1-494E7F526C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476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1EC18-0FF9-450A-BA80-6D7268F7C691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5550F-4222-4716-A7E1-494E7F526C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308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1EC18-0FF9-450A-BA80-6D7268F7C691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5550F-4222-4716-A7E1-494E7F526CAC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6503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1EC18-0FF9-450A-BA80-6D7268F7C691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5550F-4222-4716-A7E1-494E7F526C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1603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1EC18-0FF9-450A-BA80-6D7268F7C691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5550F-4222-4716-A7E1-494E7F526C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32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1EC18-0FF9-450A-BA80-6D7268F7C691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5550F-4222-4716-A7E1-494E7F526C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966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1EC18-0FF9-450A-BA80-6D7268F7C691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5550F-4222-4716-A7E1-494E7F526C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969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1EC18-0FF9-450A-BA80-6D7268F7C691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5550F-4222-4716-A7E1-494E7F526C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020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1EC18-0FF9-450A-BA80-6D7268F7C691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5550F-4222-4716-A7E1-494E7F526C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770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84A1EC18-0FF9-450A-BA80-6D7268F7C691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8615550F-4222-4716-A7E1-494E7F526C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45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chemeClr val="tx1"/>
                </a:solidFill>
              </a:rPr>
              <a:t>Формирование коммуникативных навыков у учащихся на уроках химии при проведении уроков обобщения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206240"/>
            <a:ext cx="7332617" cy="105156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Из </a:t>
            </a:r>
            <a:r>
              <a:rPr lang="ru-RU" dirty="0">
                <a:solidFill>
                  <a:schemeClr val="tx1"/>
                </a:solidFill>
              </a:rPr>
              <a:t>опыта работы учителя химии МКОУ СОШ № 7  Судаковой Л.В.</a:t>
            </a:r>
          </a:p>
        </p:txBody>
      </p:sp>
    </p:spTree>
    <p:extLst>
      <p:ext uri="{BB962C8B-B14F-4D97-AF65-F5344CB8AC3E}">
        <p14:creationId xmlns:p14="http://schemas.microsoft.com/office/powerpoint/2010/main" val="127045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</a:t>
            </a:r>
            <a:br>
              <a:rPr lang="ru-RU" dirty="0" smtClean="0"/>
            </a:br>
            <a:r>
              <a:rPr lang="ru-RU" dirty="0" smtClean="0"/>
              <a:t>за внимание!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91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7694" y="518160"/>
            <a:ext cx="9875520" cy="135636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8 </a:t>
            </a:r>
            <a:r>
              <a:rPr lang="ru-RU" b="1" dirty="0" smtClean="0">
                <a:solidFill>
                  <a:srgbClr val="C00000"/>
                </a:solidFill>
              </a:rPr>
              <a:t>класс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dirty="0" smtClean="0"/>
              <a:t> </a:t>
            </a:r>
            <a:r>
              <a:rPr lang="ru-RU" dirty="0">
                <a:solidFill>
                  <a:schemeClr val="tx1"/>
                </a:solidFill>
              </a:rPr>
              <a:t>обобщение по теме «Строение атома»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атом</a:t>
            </a:r>
            <a:r>
              <a:rPr lang="ru-RU" sz="2800" dirty="0" smtClean="0">
                <a:solidFill>
                  <a:schemeClr val="tx1"/>
                </a:solidFill>
              </a:rPr>
              <a:t>,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>
                <a:solidFill>
                  <a:schemeClr val="tx1"/>
                </a:solidFill>
              </a:rPr>
              <a:t>молекула, </a:t>
            </a:r>
            <a:endParaRPr lang="ru-RU" sz="2800" dirty="0" smtClean="0">
              <a:solidFill>
                <a:schemeClr val="tx1"/>
              </a:solidFill>
            </a:endParaRPr>
          </a:p>
          <a:p>
            <a:r>
              <a:rPr lang="ru-RU" sz="2800" dirty="0" smtClean="0">
                <a:solidFill>
                  <a:schemeClr val="tx1"/>
                </a:solidFill>
              </a:rPr>
              <a:t>протон,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>
                <a:solidFill>
                  <a:schemeClr val="tx1"/>
                </a:solidFill>
              </a:rPr>
              <a:t>нейтрон</a:t>
            </a:r>
            <a:r>
              <a:rPr lang="ru-RU" sz="2800" dirty="0" smtClean="0">
                <a:solidFill>
                  <a:schemeClr val="tx1"/>
                </a:solidFill>
              </a:rPr>
              <a:t>,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>
                <a:solidFill>
                  <a:schemeClr val="tx1"/>
                </a:solidFill>
              </a:rPr>
              <a:t>электрон</a:t>
            </a:r>
            <a:r>
              <a:rPr lang="ru-RU" sz="2800" dirty="0" smtClean="0">
                <a:solidFill>
                  <a:schemeClr val="tx1"/>
                </a:solidFill>
              </a:rPr>
              <a:t>,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>
                <a:solidFill>
                  <a:schemeClr val="tx1"/>
                </a:solidFill>
              </a:rPr>
              <a:t>изотопы</a:t>
            </a:r>
          </a:p>
        </p:txBody>
      </p:sp>
    </p:spTree>
    <p:extLst>
      <p:ext uri="{BB962C8B-B14F-4D97-AF65-F5344CB8AC3E}">
        <p14:creationId xmlns:p14="http://schemas.microsoft.com/office/powerpoint/2010/main" val="3537350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b="1" dirty="0">
                <a:solidFill>
                  <a:srgbClr val="C00000"/>
                </a:solidFill>
              </a:rPr>
              <a:t>8</a:t>
            </a:r>
            <a:r>
              <a:rPr lang="ru-RU" b="1" dirty="0" smtClean="0">
                <a:solidFill>
                  <a:srgbClr val="C00000"/>
                </a:solidFill>
              </a:rPr>
              <a:t> класс   </a:t>
            </a:r>
            <a:r>
              <a:rPr lang="ru-RU" dirty="0" smtClean="0">
                <a:solidFill>
                  <a:schemeClr val="tx1"/>
                </a:solidFill>
              </a:rPr>
              <a:t>обобщение </a:t>
            </a:r>
            <a:r>
              <a:rPr lang="ru-RU" dirty="0">
                <a:solidFill>
                  <a:schemeClr val="tx1"/>
                </a:solidFill>
              </a:rPr>
              <a:t>по теме «Классификация неорганических веществ»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sz="2800" dirty="0">
                <a:solidFill>
                  <a:schemeClr val="tx1"/>
                </a:solidFill>
              </a:rPr>
              <a:t>химическая формула</a:t>
            </a:r>
            <a:r>
              <a:rPr lang="ru-RU" sz="2800" dirty="0" smtClean="0">
                <a:solidFill>
                  <a:schemeClr val="tx1"/>
                </a:solidFill>
              </a:rPr>
              <a:t>,</a:t>
            </a:r>
          </a:p>
          <a:p>
            <a:pPr lvl="1"/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>
                <a:solidFill>
                  <a:schemeClr val="tx1"/>
                </a:solidFill>
              </a:rPr>
              <a:t>оксиды, </a:t>
            </a:r>
            <a:endParaRPr lang="ru-RU" sz="2800" dirty="0" smtClean="0">
              <a:solidFill>
                <a:schemeClr val="tx1"/>
              </a:solidFill>
            </a:endParaRPr>
          </a:p>
          <a:p>
            <a:pPr lvl="1"/>
            <a:r>
              <a:rPr lang="ru-RU" sz="2800" dirty="0" smtClean="0">
                <a:solidFill>
                  <a:schemeClr val="tx1"/>
                </a:solidFill>
              </a:rPr>
              <a:t>кислоты</a:t>
            </a:r>
            <a:r>
              <a:rPr lang="ru-RU" sz="2800" dirty="0">
                <a:solidFill>
                  <a:schemeClr val="tx1"/>
                </a:solidFill>
              </a:rPr>
              <a:t>, </a:t>
            </a:r>
            <a:endParaRPr lang="ru-RU" sz="2800" dirty="0" smtClean="0">
              <a:solidFill>
                <a:schemeClr val="tx1"/>
              </a:solidFill>
            </a:endParaRPr>
          </a:p>
          <a:p>
            <a:pPr lvl="1"/>
            <a:r>
              <a:rPr lang="ru-RU" sz="2800" dirty="0" smtClean="0">
                <a:solidFill>
                  <a:schemeClr val="tx1"/>
                </a:solidFill>
              </a:rPr>
              <a:t>основания,</a:t>
            </a:r>
          </a:p>
          <a:p>
            <a:pPr lvl="1"/>
            <a:r>
              <a:rPr lang="ru-RU" sz="2800" dirty="0" smtClean="0">
                <a:solidFill>
                  <a:schemeClr val="tx1"/>
                </a:solidFill>
              </a:rPr>
              <a:t> гидроксиды, </a:t>
            </a:r>
          </a:p>
          <a:p>
            <a:pPr lvl="1"/>
            <a:r>
              <a:rPr lang="ru-RU" sz="2800" dirty="0" smtClean="0">
                <a:solidFill>
                  <a:schemeClr val="tx1"/>
                </a:solidFill>
              </a:rPr>
              <a:t>соли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04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</a:t>
            </a:r>
            <a:r>
              <a:rPr lang="ru-RU" b="1" dirty="0" smtClean="0">
                <a:solidFill>
                  <a:srgbClr val="C00000"/>
                </a:solidFill>
              </a:rPr>
              <a:t>8 класс      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tx1"/>
                </a:solidFill>
              </a:rPr>
              <a:t>обобщение </a:t>
            </a:r>
            <a:r>
              <a:rPr lang="ru-RU" dirty="0">
                <a:solidFill>
                  <a:schemeClr val="tx1"/>
                </a:solidFill>
              </a:rPr>
              <a:t>по теме «Химические реакции»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химические реакции, </a:t>
            </a:r>
            <a:endParaRPr lang="ru-RU" sz="2800" dirty="0" smtClean="0">
              <a:solidFill>
                <a:schemeClr val="tx1"/>
              </a:solidFill>
            </a:endParaRPr>
          </a:p>
          <a:p>
            <a:r>
              <a:rPr lang="ru-RU" sz="2800" dirty="0" smtClean="0">
                <a:solidFill>
                  <a:schemeClr val="tx1"/>
                </a:solidFill>
              </a:rPr>
              <a:t>экзотермические </a:t>
            </a:r>
            <a:r>
              <a:rPr lang="ru-RU" sz="2800" dirty="0">
                <a:solidFill>
                  <a:schemeClr val="tx1"/>
                </a:solidFill>
              </a:rPr>
              <a:t>и эндотермические реакции, </a:t>
            </a:r>
            <a:endParaRPr lang="ru-RU" sz="2800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Реакции: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>
                <a:solidFill>
                  <a:schemeClr val="tx1"/>
                </a:solidFill>
              </a:rPr>
              <a:t>соединения, </a:t>
            </a:r>
            <a:endParaRPr lang="ru-RU" sz="2800" dirty="0" smtClean="0">
              <a:solidFill>
                <a:schemeClr val="tx1"/>
              </a:solidFill>
            </a:endParaRPr>
          </a:p>
          <a:p>
            <a:r>
              <a:rPr lang="ru-RU" sz="2800" dirty="0">
                <a:solidFill>
                  <a:schemeClr val="tx1"/>
                </a:solidFill>
              </a:rPr>
              <a:t>р</a:t>
            </a:r>
            <a:r>
              <a:rPr lang="ru-RU" sz="2800" dirty="0" smtClean="0">
                <a:solidFill>
                  <a:schemeClr val="tx1"/>
                </a:solidFill>
              </a:rPr>
              <a:t>азложения,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>
                <a:solidFill>
                  <a:schemeClr val="tx1"/>
                </a:solidFill>
              </a:rPr>
              <a:t>обмена</a:t>
            </a:r>
            <a:r>
              <a:rPr lang="ru-RU" sz="2800" dirty="0" smtClean="0">
                <a:solidFill>
                  <a:schemeClr val="tx1"/>
                </a:solidFill>
              </a:rPr>
              <a:t>,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>
                <a:solidFill>
                  <a:schemeClr val="tx1"/>
                </a:solidFill>
              </a:rPr>
              <a:t>замещения</a:t>
            </a:r>
          </a:p>
        </p:txBody>
      </p:sp>
    </p:spTree>
    <p:extLst>
      <p:ext uri="{BB962C8B-B14F-4D97-AF65-F5344CB8AC3E}">
        <p14:creationId xmlns:p14="http://schemas.microsoft.com/office/powerpoint/2010/main" val="28898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8 класс 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обобщение </a:t>
            </a:r>
            <a:r>
              <a:rPr lang="ru-RU" dirty="0">
                <a:solidFill>
                  <a:schemeClr val="tx1"/>
                </a:solidFill>
              </a:rPr>
              <a:t>по теме «Строение атома»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Найди ошибку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4" name="Рисунок 3" descr="E:\Desktop\Найди ошибку.jpg"/>
          <p:cNvPicPr/>
          <p:nvPr/>
        </p:nvPicPr>
        <p:blipFill rotWithShape="1">
          <a:blip r:embed="rId2" cstate="print"/>
          <a:srcRect l="7725" t="11926" r="40402" b="76022"/>
          <a:stretch/>
        </p:blipFill>
        <p:spPr bwMode="auto">
          <a:xfrm>
            <a:off x="1554480" y="2952206"/>
            <a:ext cx="8098971" cy="30001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8071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 класс </a:t>
            </a:r>
            <a:r>
              <a:rPr lang="ru-RU" dirty="0">
                <a:solidFill>
                  <a:schemeClr val="tx1"/>
                </a:solidFill>
              </a:rPr>
              <a:t>обобщение по теме 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«</a:t>
            </a:r>
            <a:r>
              <a:rPr lang="ru-RU" sz="4000" dirty="0" err="1">
                <a:solidFill>
                  <a:schemeClr val="tx1"/>
                </a:solidFill>
              </a:rPr>
              <a:t>Окислительно</a:t>
            </a:r>
            <a:r>
              <a:rPr lang="ru-RU" sz="4000" dirty="0">
                <a:solidFill>
                  <a:schemeClr val="tx1"/>
                </a:solidFill>
              </a:rPr>
              <a:t>-восстановительные реакции»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Найди ошибку:</a:t>
            </a:r>
          </a:p>
          <a:p>
            <a:pPr marL="45720" indent="0">
              <a:buNone/>
            </a:pPr>
            <a:r>
              <a:rPr lang="ru-RU" sz="3200" dirty="0">
                <a:solidFill>
                  <a:schemeClr val="tx1"/>
                </a:solidFill>
              </a:rPr>
              <a:t>   </a:t>
            </a:r>
            <a:r>
              <a:rPr lang="en-US" sz="3200" dirty="0">
                <a:solidFill>
                  <a:schemeClr val="tx1"/>
                </a:solidFill>
              </a:rPr>
              <a:t>N</a:t>
            </a:r>
            <a:r>
              <a:rPr lang="ru-RU" sz="3200" dirty="0">
                <a:solidFill>
                  <a:schemeClr val="tx1"/>
                </a:solidFill>
              </a:rPr>
              <a:t>Н</a:t>
            </a:r>
            <a:r>
              <a:rPr lang="ru-RU" sz="3200" baseline="-25000" dirty="0">
                <a:solidFill>
                  <a:schemeClr val="tx1"/>
                </a:solidFill>
              </a:rPr>
              <a:t>3</a:t>
            </a:r>
            <a:r>
              <a:rPr lang="ru-RU" sz="3200" dirty="0">
                <a:solidFill>
                  <a:schemeClr val="tx1"/>
                </a:solidFill>
              </a:rPr>
              <a:t> + О</a:t>
            </a:r>
            <a:r>
              <a:rPr lang="ru-RU" sz="3200" baseline="-25000" dirty="0">
                <a:solidFill>
                  <a:schemeClr val="tx1"/>
                </a:solidFill>
              </a:rPr>
              <a:t>2</a:t>
            </a:r>
            <a:r>
              <a:rPr lang="ru-RU" sz="3200" dirty="0">
                <a:solidFill>
                  <a:schemeClr val="tx1"/>
                </a:solidFill>
              </a:rPr>
              <a:t> =  </a:t>
            </a:r>
            <a:r>
              <a:rPr lang="en-US" sz="3200" dirty="0">
                <a:solidFill>
                  <a:schemeClr val="tx1"/>
                </a:solidFill>
              </a:rPr>
              <a:t>N</a:t>
            </a:r>
            <a:r>
              <a:rPr lang="ru-RU" sz="3200" dirty="0">
                <a:solidFill>
                  <a:schemeClr val="tx1"/>
                </a:solidFill>
              </a:rPr>
              <a:t>О  +  Н</a:t>
            </a:r>
            <a:r>
              <a:rPr lang="ru-RU" sz="3200" baseline="-25000" dirty="0">
                <a:solidFill>
                  <a:schemeClr val="tx1"/>
                </a:solidFill>
              </a:rPr>
              <a:t>2</a:t>
            </a:r>
            <a:r>
              <a:rPr lang="ru-RU" sz="3200" dirty="0">
                <a:solidFill>
                  <a:schemeClr val="tx1"/>
                </a:solidFill>
              </a:rPr>
              <a:t>О</a:t>
            </a:r>
          </a:p>
          <a:p>
            <a:pPr marL="45720" indent="0">
              <a:buNone/>
            </a:pPr>
            <a:r>
              <a:rPr lang="en-US" sz="3200" dirty="0">
                <a:solidFill>
                  <a:schemeClr val="tx1"/>
                </a:solidFill>
              </a:rPr>
              <a:t>N</a:t>
            </a:r>
            <a:r>
              <a:rPr lang="ru-RU" sz="3200" baseline="30000" dirty="0">
                <a:solidFill>
                  <a:schemeClr val="tx1"/>
                </a:solidFill>
              </a:rPr>
              <a:t>-2 </a:t>
            </a:r>
            <a:r>
              <a:rPr lang="ru-RU" sz="3200" dirty="0">
                <a:solidFill>
                  <a:schemeClr val="tx1"/>
                </a:solidFill>
              </a:rPr>
              <a:t>+ 4е  = </a:t>
            </a:r>
            <a:r>
              <a:rPr lang="en-US" sz="3200" dirty="0">
                <a:solidFill>
                  <a:schemeClr val="tx1"/>
                </a:solidFill>
              </a:rPr>
              <a:t>N</a:t>
            </a:r>
            <a:r>
              <a:rPr lang="ru-RU" sz="3200" baseline="30000" dirty="0">
                <a:solidFill>
                  <a:schemeClr val="tx1"/>
                </a:solidFill>
              </a:rPr>
              <a:t>+2</a:t>
            </a:r>
            <a:r>
              <a:rPr lang="ru-RU" sz="3200" dirty="0">
                <a:solidFill>
                  <a:schemeClr val="tx1"/>
                </a:solidFill>
              </a:rPr>
              <a:t>   восстановление,  </a:t>
            </a:r>
            <a:r>
              <a:rPr lang="en-US" sz="3200" dirty="0">
                <a:solidFill>
                  <a:schemeClr val="tx1"/>
                </a:solidFill>
              </a:rPr>
              <a:t>N</a:t>
            </a:r>
            <a:r>
              <a:rPr lang="ru-RU" sz="3200" baseline="30000" dirty="0">
                <a:solidFill>
                  <a:schemeClr val="tx1"/>
                </a:solidFill>
              </a:rPr>
              <a:t>-3</a:t>
            </a:r>
            <a:r>
              <a:rPr lang="ru-RU" sz="3200" dirty="0">
                <a:solidFill>
                  <a:schemeClr val="tx1"/>
                </a:solidFill>
              </a:rPr>
              <a:t>– окислитель</a:t>
            </a:r>
          </a:p>
          <a:p>
            <a:pPr marL="45720" indent="0">
              <a:buNone/>
            </a:pPr>
            <a:r>
              <a:rPr lang="ru-RU" sz="3200" dirty="0">
                <a:solidFill>
                  <a:schemeClr val="tx1"/>
                </a:solidFill>
              </a:rPr>
              <a:t>О</a:t>
            </a:r>
            <a:r>
              <a:rPr lang="ru-RU" sz="3200" baseline="-25000" dirty="0">
                <a:solidFill>
                  <a:schemeClr val="tx1"/>
                </a:solidFill>
              </a:rPr>
              <a:t>2 </a:t>
            </a:r>
            <a:r>
              <a:rPr lang="ru-RU" sz="3200" baseline="30000" dirty="0">
                <a:solidFill>
                  <a:schemeClr val="tx1"/>
                </a:solidFill>
              </a:rPr>
              <a:t>0</a:t>
            </a:r>
            <a:r>
              <a:rPr lang="ru-RU" sz="3200" baseline="-25000" dirty="0">
                <a:solidFill>
                  <a:schemeClr val="tx1"/>
                </a:solidFill>
              </a:rPr>
              <a:t> </a:t>
            </a:r>
            <a:r>
              <a:rPr lang="ru-RU" sz="3200" dirty="0">
                <a:solidFill>
                  <a:schemeClr val="tx1"/>
                </a:solidFill>
              </a:rPr>
              <a:t>– 2е =  О</a:t>
            </a:r>
            <a:r>
              <a:rPr lang="ru-RU" sz="3200" baseline="-25000" dirty="0">
                <a:solidFill>
                  <a:schemeClr val="tx1"/>
                </a:solidFill>
              </a:rPr>
              <a:t>2 </a:t>
            </a:r>
            <a:r>
              <a:rPr lang="ru-RU" sz="3200" baseline="30000" dirty="0">
                <a:solidFill>
                  <a:schemeClr val="tx1"/>
                </a:solidFill>
              </a:rPr>
              <a:t>-2</a:t>
            </a:r>
            <a:r>
              <a:rPr lang="ru-RU" sz="3200" dirty="0">
                <a:solidFill>
                  <a:schemeClr val="tx1"/>
                </a:solidFill>
              </a:rPr>
              <a:t>  окисление,  О</a:t>
            </a:r>
            <a:r>
              <a:rPr lang="ru-RU" sz="3200" baseline="-25000" dirty="0">
                <a:solidFill>
                  <a:schemeClr val="tx1"/>
                </a:solidFill>
              </a:rPr>
              <a:t>2</a:t>
            </a:r>
            <a:r>
              <a:rPr lang="ru-RU" sz="3200" baseline="30000" dirty="0">
                <a:solidFill>
                  <a:schemeClr val="tx1"/>
                </a:solidFill>
              </a:rPr>
              <a:t>0 </a:t>
            </a:r>
            <a:r>
              <a:rPr lang="ru-RU" sz="3200" dirty="0">
                <a:solidFill>
                  <a:schemeClr val="tx1"/>
                </a:solidFill>
              </a:rPr>
              <a:t> – восстановитель</a:t>
            </a:r>
          </a:p>
          <a:p>
            <a:pPr marL="45720" indent="0">
              <a:buNone/>
            </a:pPr>
            <a:r>
              <a:rPr lang="ru-RU" sz="3200" dirty="0">
                <a:solidFill>
                  <a:schemeClr val="tx1"/>
                </a:solidFill>
              </a:rPr>
              <a:t>4 </a:t>
            </a:r>
            <a:r>
              <a:rPr lang="en-US" sz="3200" dirty="0">
                <a:solidFill>
                  <a:schemeClr val="tx1"/>
                </a:solidFill>
              </a:rPr>
              <a:t>N</a:t>
            </a:r>
            <a:r>
              <a:rPr lang="ru-RU" sz="3200" baseline="30000" dirty="0">
                <a:solidFill>
                  <a:schemeClr val="tx1"/>
                </a:solidFill>
              </a:rPr>
              <a:t>-3</a:t>
            </a:r>
            <a:r>
              <a:rPr lang="ru-RU" sz="3200" dirty="0">
                <a:solidFill>
                  <a:schemeClr val="tx1"/>
                </a:solidFill>
              </a:rPr>
              <a:t>Н</a:t>
            </a:r>
            <a:r>
              <a:rPr lang="ru-RU" sz="3200" baseline="-25000" dirty="0">
                <a:solidFill>
                  <a:schemeClr val="tx1"/>
                </a:solidFill>
              </a:rPr>
              <a:t>3 </a:t>
            </a:r>
            <a:r>
              <a:rPr lang="ru-RU" sz="3200" dirty="0">
                <a:solidFill>
                  <a:schemeClr val="tx1"/>
                </a:solidFill>
              </a:rPr>
              <a:t>+ 5 О</a:t>
            </a:r>
            <a:r>
              <a:rPr lang="ru-RU" sz="3200" baseline="-25000" dirty="0">
                <a:solidFill>
                  <a:schemeClr val="tx1"/>
                </a:solidFill>
              </a:rPr>
              <a:t>2</a:t>
            </a:r>
            <a:r>
              <a:rPr lang="ru-RU" sz="3200" baseline="30000" dirty="0">
                <a:solidFill>
                  <a:schemeClr val="tx1"/>
                </a:solidFill>
              </a:rPr>
              <a:t>0 </a:t>
            </a:r>
            <a:r>
              <a:rPr lang="ru-RU" sz="3200" dirty="0">
                <a:solidFill>
                  <a:schemeClr val="tx1"/>
                </a:solidFill>
              </a:rPr>
              <a:t>= 4 </a:t>
            </a:r>
            <a:r>
              <a:rPr lang="en-US" sz="3200" dirty="0">
                <a:solidFill>
                  <a:schemeClr val="tx1"/>
                </a:solidFill>
              </a:rPr>
              <a:t>N</a:t>
            </a:r>
            <a:r>
              <a:rPr lang="ru-RU" sz="3200" baseline="30000" dirty="0">
                <a:solidFill>
                  <a:schemeClr val="tx1"/>
                </a:solidFill>
              </a:rPr>
              <a:t>+2</a:t>
            </a:r>
            <a:r>
              <a:rPr lang="ru-RU" sz="3200" dirty="0">
                <a:solidFill>
                  <a:schemeClr val="tx1"/>
                </a:solidFill>
              </a:rPr>
              <a:t>О</a:t>
            </a:r>
            <a:r>
              <a:rPr lang="ru-RU" sz="3200" baseline="30000" dirty="0">
                <a:solidFill>
                  <a:schemeClr val="tx1"/>
                </a:solidFill>
              </a:rPr>
              <a:t>-2</a:t>
            </a:r>
            <a:r>
              <a:rPr lang="ru-RU" sz="3200" dirty="0">
                <a:solidFill>
                  <a:schemeClr val="tx1"/>
                </a:solidFill>
              </a:rPr>
              <a:t>  + 6Н</a:t>
            </a:r>
            <a:r>
              <a:rPr lang="ru-RU" sz="3200" baseline="-25000" dirty="0">
                <a:solidFill>
                  <a:schemeClr val="tx1"/>
                </a:solidFill>
              </a:rPr>
              <a:t>2</a:t>
            </a:r>
            <a:r>
              <a:rPr lang="ru-RU" sz="3200" dirty="0">
                <a:solidFill>
                  <a:schemeClr val="tx1"/>
                </a:solidFill>
              </a:rPr>
              <a:t>О</a:t>
            </a:r>
            <a:r>
              <a:rPr lang="ru-RU" sz="3200" baseline="30000" dirty="0">
                <a:solidFill>
                  <a:schemeClr val="tx1"/>
                </a:solidFill>
              </a:rPr>
              <a:t>-2</a:t>
            </a:r>
            <a:r>
              <a:rPr lang="ru-RU" sz="3200" dirty="0">
                <a:solidFill>
                  <a:schemeClr val="tx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03955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9 класс  </a:t>
            </a:r>
            <a:r>
              <a:rPr lang="ru-RU" dirty="0">
                <a:solidFill>
                  <a:schemeClr val="tx1"/>
                </a:solidFill>
              </a:rPr>
              <a:t>обобщение по теме 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«</a:t>
            </a:r>
            <a:r>
              <a:rPr lang="ru-RU" sz="4000" dirty="0" err="1">
                <a:solidFill>
                  <a:schemeClr val="tx1"/>
                </a:solidFill>
              </a:rPr>
              <a:t>Окислительно</a:t>
            </a:r>
            <a:r>
              <a:rPr lang="ru-RU" sz="4000" dirty="0">
                <a:solidFill>
                  <a:schemeClr val="tx1"/>
                </a:solidFill>
              </a:rPr>
              <a:t>-восстановительные реакции»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400" dirty="0">
                <a:solidFill>
                  <a:schemeClr val="tx1"/>
                </a:solidFill>
              </a:rPr>
              <a:t>1. Используя метод электронного баланса, составьте уравнение реакции</a:t>
            </a:r>
          </a:p>
          <a:p>
            <a:pPr marL="45720" indent="0">
              <a:buNone/>
            </a:pPr>
            <a:r>
              <a:rPr lang="en-US" sz="2400" dirty="0">
                <a:solidFill>
                  <a:schemeClr val="tx1"/>
                </a:solidFill>
              </a:rPr>
              <a:t>H</a:t>
            </a:r>
            <a:r>
              <a:rPr lang="en-US" sz="2400" baseline="-25000" dirty="0">
                <a:solidFill>
                  <a:schemeClr val="tx1"/>
                </a:solidFill>
              </a:rPr>
              <a:t>2</a:t>
            </a:r>
            <a:r>
              <a:rPr lang="en-US" sz="2400" dirty="0">
                <a:solidFill>
                  <a:schemeClr val="tx1"/>
                </a:solidFill>
              </a:rPr>
              <a:t>SO</a:t>
            </a:r>
            <a:r>
              <a:rPr lang="en-US" sz="2400" baseline="-25000" dirty="0">
                <a:solidFill>
                  <a:schemeClr val="tx1"/>
                </a:solidFill>
              </a:rPr>
              <a:t>4 </a:t>
            </a:r>
            <a:r>
              <a:rPr lang="en-US" sz="2400" dirty="0">
                <a:solidFill>
                  <a:schemeClr val="tx1"/>
                </a:solidFill>
              </a:rPr>
              <a:t>+ Al → Al</a:t>
            </a:r>
            <a:r>
              <a:rPr lang="en-US" sz="2400" baseline="-25000" dirty="0">
                <a:solidFill>
                  <a:schemeClr val="tx1"/>
                </a:solidFill>
              </a:rPr>
              <a:t>2</a:t>
            </a:r>
            <a:r>
              <a:rPr lang="en-US" sz="2400" dirty="0">
                <a:solidFill>
                  <a:schemeClr val="tx1"/>
                </a:solidFill>
              </a:rPr>
              <a:t>(SO</a:t>
            </a:r>
            <a:r>
              <a:rPr lang="en-US" sz="2400" baseline="-25000" dirty="0">
                <a:solidFill>
                  <a:schemeClr val="tx1"/>
                </a:solidFill>
              </a:rPr>
              <a:t>4</a:t>
            </a:r>
            <a:r>
              <a:rPr lang="en-US" sz="2400" dirty="0">
                <a:solidFill>
                  <a:schemeClr val="tx1"/>
                </a:solidFill>
              </a:rPr>
              <a:t>)</a:t>
            </a:r>
            <a:r>
              <a:rPr lang="en-US" sz="2400" baseline="-25000" dirty="0">
                <a:solidFill>
                  <a:schemeClr val="tx1"/>
                </a:solidFill>
              </a:rPr>
              <a:t>3</a:t>
            </a:r>
            <a:r>
              <a:rPr lang="en-US" sz="2400" dirty="0">
                <a:solidFill>
                  <a:schemeClr val="tx1"/>
                </a:solidFill>
              </a:rPr>
              <a:t> + S + H</a:t>
            </a:r>
            <a:r>
              <a:rPr lang="en-US" sz="2400" baseline="-25000" dirty="0">
                <a:solidFill>
                  <a:schemeClr val="tx1"/>
                </a:solidFill>
              </a:rPr>
              <a:t>2</a:t>
            </a:r>
            <a:r>
              <a:rPr lang="en-US" sz="2400" dirty="0">
                <a:solidFill>
                  <a:schemeClr val="tx1"/>
                </a:solidFill>
              </a:rPr>
              <a:t>O</a:t>
            </a:r>
            <a:endParaRPr lang="ru-RU" sz="2400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2400" dirty="0">
                <a:solidFill>
                  <a:schemeClr val="tx1"/>
                </a:solidFill>
              </a:rPr>
              <a:t>Определите окислитель и </a:t>
            </a:r>
            <a:r>
              <a:rPr lang="ru-RU" sz="2400" dirty="0" smtClean="0">
                <a:solidFill>
                  <a:schemeClr val="tx1"/>
                </a:solidFill>
              </a:rPr>
              <a:t>восстановитель</a:t>
            </a:r>
          </a:p>
          <a:p>
            <a:pPr marL="45720" indent="0">
              <a:buNone/>
            </a:pP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dirty="0">
                <a:solidFill>
                  <a:schemeClr val="tx1"/>
                </a:solidFill>
              </a:rPr>
              <a:t>2. Используя метод электронного баланса, составьте уравнение реакции</a:t>
            </a:r>
          </a:p>
          <a:p>
            <a:r>
              <a:rPr lang="en-US" sz="2400" dirty="0" err="1">
                <a:solidFill>
                  <a:schemeClr val="tx1"/>
                </a:solidFill>
              </a:rPr>
              <a:t>HBrO</a:t>
            </a:r>
            <a:r>
              <a:rPr lang="ru-RU" sz="2400" baseline="-25000" dirty="0">
                <a:solidFill>
                  <a:schemeClr val="tx1"/>
                </a:solidFill>
              </a:rPr>
              <a:t>3</a:t>
            </a:r>
            <a:r>
              <a:rPr lang="ru-RU" sz="2400" dirty="0">
                <a:solidFill>
                  <a:schemeClr val="tx1"/>
                </a:solidFill>
              </a:rPr>
              <a:t> + </a:t>
            </a:r>
            <a:r>
              <a:rPr lang="en-US" sz="2400" dirty="0">
                <a:solidFill>
                  <a:schemeClr val="tx1"/>
                </a:solidFill>
              </a:rPr>
              <a:t>H</a:t>
            </a:r>
            <a:r>
              <a:rPr lang="ru-RU" sz="2400" baseline="-25000" dirty="0">
                <a:solidFill>
                  <a:schemeClr val="tx1"/>
                </a:solidFill>
              </a:rPr>
              <a:t>2</a:t>
            </a:r>
            <a:r>
              <a:rPr lang="en-US" sz="2400" dirty="0">
                <a:solidFill>
                  <a:schemeClr val="tx1"/>
                </a:solidFill>
              </a:rPr>
              <a:t>S</a:t>
            </a:r>
            <a:r>
              <a:rPr lang="ru-RU" sz="2400" dirty="0">
                <a:solidFill>
                  <a:schemeClr val="tx1"/>
                </a:solidFill>
              </a:rPr>
              <a:t> → </a:t>
            </a:r>
            <a:r>
              <a:rPr lang="en-US" sz="2400" dirty="0">
                <a:solidFill>
                  <a:schemeClr val="tx1"/>
                </a:solidFill>
              </a:rPr>
              <a:t>S</a:t>
            </a:r>
            <a:r>
              <a:rPr lang="ru-RU" sz="2400" dirty="0">
                <a:solidFill>
                  <a:schemeClr val="tx1"/>
                </a:solidFill>
              </a:rPr>
              <a:t> + </a:t>
            </a:r>
            <a:r>
              <a:rPr lang="en-US" sz="2400" dirty="0">
                <a:solidFill>
                  <a:schemeClr val="tx1"/>
                </a:solidFill>
              </a:rPr>
              <a:t>Br</a:t>
            </a:r>
            <a:r>
              <a:rPr lang="ru-RU" sz="2400" baseline="-25000" dirty="0">
                <a:solidFill>
                  <a:schemeClr val="tx1"/>
                </a:solidFill>
              </a:rPr>
              <a:t>2</a:t>
            </a:r>
            <a:r>
              <a:rPr lang="ru-RU" sz="2400" dirty="0">
                <a:solidFill>
                  <a:schemeClr val="tx1"/>
                </a:solidFill>
              </a:rPr>
              <a:t> + </a:t>
            </a:r>
            <a:r>
              <a:rPr lang="en-US" sz="2400" dirty="0">
                <a:solidFill>
                  <a:schemeClr val="tx1"/>
                </a:solidFill>
              </a:rPr>
              <a:t>H</a:t>
            </a:r>
            <a:r>
              <a:rPr lang="ru-RU" sz="2400" baseline="-25000" dirty="0">
                <a:solidFill>
                  <a:schemeClr val="tx1"/>
                </a:solidFill>
              </a:rPr>
              <a:t>2</a:t>
            </a:r>
            <a:r>
              <a:rPr lang="en-US" sz="2400" dirty="0">
                <a:solidFill>
                  <a:schemeClr val="tx1"/>
                </a:solidFill>
              </a:rPr>
              <a:t>O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dirty="0">
                <a:solidFill>
                  <a:schemeClr val="tx1"/>
                </a:solidFill>
              </a:rPr>
              <a:t>Определите окислитель и восстановитель.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958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класс </a:t>
            </a: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smtClean="0">
                <a:solidFill>
                  <a:schemeClr val="tx1"/>
                </a:solidFill>
              </a:rPr>
              <a:t>обобщение </a:t>
            </a:r>
            <a:r>
              <a:rPr lang="ru-RU" dirty="0">
                <a:solidFill>
                  <a:schemeClr val="tx1"/>
                </a:solidFill>
              </a:rPr>
              <a:t>по </a:t>
            </a:r>
            <a:r>
              <a:rPr lang="ru-RU" dirty="0" smtClean="0">
                <a:solidFill>
                  <a:schemeClr val="tx1"/>
                </a:solidFill>
              </a:rPr>
              <a:t>теме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«Введение. Предельные углеводороды»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задание собрать химические свойства и получение, получить таблицу: </a:t>
            </a:r>
          </a:p>
          <a:p>
            <a:pPr marL="4572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8251626"/>
              </p:ext>
            </p:extLst>
          </p:nvPr>
        </p:nvGraphicFramePr>
        <p:xfrm>
          <a:off x="1410790" y="2913017"/>
          <a:ext cx="9130936" cy="30044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32237">
                  <a:extLst>
                    <a:ext uri="{9D8B030D-6E8A-4147-A177-3AD203B41FA5}">
                      <a16:colId xmlns:a16="http://schemas.microsoft.com/office/drawing/2014/main" val="1461288267"/>
                    </a:ext>
                  </a:extLst>
                </a:gridCol>
                <a:gridCol w="2669351">
                  <a:extLst>
                    <a:ext uri="{9D8B030D-6E8A-4147-A177-3AD203B41FA5}">
                      <a16:colId xmlns:a16="http://schemas.microsoft.com/office/drawing/2014/main" val="1412611350"/>
                    </a:ext>
                  </a:extLst>
                </a:gridCol>
                <a:gridCol w="2062594">
                  <a:extLst>
                    <a:ext uri="{9D8B030D-6E8A-4147-A177-3AD203B41FA5}">
                      <a16:colId xmlns:a16="http://schemas.microsoft.com/office/drawing/2014/main" val="3563345894"/>
                    </a:ext>
                  </a:extLst>
                </a:gridCol>
                <a:gridCol w="2266754">
                  <a:extLst>
                    <a:ext uri="{9D8B030D-6E8A-4147-A177-3AD203B41FA5}">
                      <a16:colId xmlns:a16="http://schemas.microsoft.com/office/drawing/2014/main" val="1971673014"/>
                    </a:ext>
                  </a:extLst>
                </a:gridCol>
              </a:tblGrid>
              <a:tr h="10168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Название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свойства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Название реакции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 Уравнение 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Применение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80590891"/>
                  </a:ext>
                </a:extLst>
              </a:tr>
              <a:tr h="496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07956800"/>
                  </a:ext>
                </a:extLst>
              </a:tr>
              <a:tr h="496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80905522"/>
                  </a:ext>
                </a:extLst>
              </a:tr>
              <a:tr h="496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73900986"/>
                  </a:ext>
                </a:extLst>
              </a:tr>
              <a:tr h="496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07371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010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794045"/>
              </p:ext>
            </p:extLst>
          </p:nvPr>
        </p:nvGraphicFramePr>
        <p:xfrm>
          <a:off x="261256" y="38745"/>
          <a:ext cx="11717384" cy="68016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19691">
                  <a:extLst>
                    <a:ext uri="{9D8B030D-6E8A-4147-A177-3AD203B41FA5}">
                      <a16:colId xmlns:a16="http://schemas.microsoft.com/office/drawing/2014/main" val="4055941036"/>
                    </a:ext>
                  </a:extLst>
                </a:gridCol>
                <a:gridCol w="2369430">
                  <a:extLst>
                    <a:ext uri="{9D8B030D-6E8A-4147-A177-3AD203B41FA5}">
                      <a16:colId xmlns:a16="http://schemas.microsoft.com/office/drawing/2014/main" val="1487804762"/>
                    </a:ext>
                  </a:extLst>
                </a:gridCol>
                <a:gridCol w="4726219">
                  <a:extLst>
                    <a:ext uri="{9D8B030D-6E8A-4147-A177-3AD203B41FA5}">
                      <a16:colId xmlns:a16="http://schemas.microsoft.com/office/drawing/2014/main" val="1945168179"/>
                    </a:ext>
                  </a:extLst>
                </a:gridCol>
                <a:gridCol w="2602044">
                  <a:extLst>
                    <a:ext uri="{9D8B030D-6E8A-4147-A177-3AD203B41FA5}">
                      <a16:colId xmlns:a16="http://schemas.microsoft.com/office/drawing/2014/main" val="387271786"/>
                    </a:ext>
                  </a:extLst>
                </a:gridCol>
              </a:tblGrid>
              <a:tr h="3011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свойства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Название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реакции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 Уравнение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Применение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/>
                </a:tc>
                <a:extLst>
                  <a:ext uri="{0D108BD9-81ED-4DB2-BD59-A6C34878D82A}">
                    <a16:rowId xmlns:a16="http://schemas.microsoft.com/office/drawing/2014/main" val="2106685061"/>
                  </a:ext>
                </a:extLst>
              </a:tr>
              <a:tr h="763670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Замещение 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хлорирование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</a:t>
                      </a:r>
                      <a:r>
                        <a:rPr lang="en-US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hv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  </a:t>
                      </a:r>
                      <a:r>
                        <a:rPr lang="en-US" sz="12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hv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ru-RU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ru-RU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+С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ru-RU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ru-RU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ru-RU" sz="1600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  Н</a:t>
                      </a:r>
                      <a:r>
                        <a:rPr lang="ru-RU" sz="1600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+3С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ru-RU" sz="1600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ru-RU" sz="1600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ru-RU" sz="16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Получение растворителей, в медицине и т.д.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 anchor="ctr"/>
                </a:tc>
                <a:extLst>
                  <a:ext uri="{0D108BD9-81ED-4DB2-BD59-A6C34878D82A}">
                    <a16:rowId xmlns:a16="http://schemas.microsoft.com/office/drawing/2014/main" val="3622900336"/>
                  </a:ext>
                </a:extLst>
              </a:tr>
              <a:tr h="707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Нитрование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Реакция   Коновалова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en-US" sz="10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</a:t>
                      </a: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+HNO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→ C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NO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+H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Получение азотсодержащих органических веществ.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 anchor="ctr"/>
                </a:tc>
                <a:extLst>
                  <a:ext uri="{0D108BD9-81ED-4DB2-BD59-A6C34878D82A}">
                    <a16:rowId xmlns:a16="http://schemas.microsoft.com/office/drawing/2014/main" val="2314808172"/>
                  </a:ext>
                </a:extLst>
              </a:tr>
              <a:tr h="534684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Окисление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горение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2С</a:t>
                      </a:r>
                      <a:r>
                        <a:rPr lang="ru-RU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ru-RU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7O</a:t>
                      </a:r>
                      <a:r>
                        <a:rPr lang="ru-RU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→4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</a:t>
                      </a:r>
                      <a:r>
                        <a:rPr lang="ru-RU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 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6H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O+Q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получения энергии, топливо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 anchor="ctr"/>
                </a:tc>
                <a:extLst>
                  <a:ext uri="{0D108BD9-81ED-4DB2-BD59-A6C34878D82A}">
                    <a16:rowId xmlns:a16="http://schemas.microsoft.com/office/drawing/2014/main" val="3047502449"/>
                  </a:ext>
                </a:extLst>
              </a:tr>
              <a:tr h="5715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Окисление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медленное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</a:t>
                      </a:r>
                      <a:r>
                        <a:rPr lang="en-US" sz="1200" baseline="-25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Kat,t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+O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→  2CH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OH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химическом производстве.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 anchor="ctr"/>
                </a:tc>
                <a:extLst>
                  <a:ext uri="{0D108BD9-81ED-4DB2-BD59-A6C34878D82A}">
                    <a16:rowId xmlns:a16="http://schemas.microsoft.com/office/drawing/2014/main" val="2429702490"/>
                  </a:ext>
                </a:extLst>
              </a:tr>
              <a:tr h="666619">
                <a:tc row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Термические превращения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Разложение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(пиролиз)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en-US" sz="14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ru-RU" sz="14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˃1000</a:t>
                      </a:r>
                      <a:r>
                        <a:rPr lang="ru-RU" sz="14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4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</a:t>
                      </a:r>
                      <a:r>
                        <a:rPr lang="ru-RU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     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→     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ru-RU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Получение водорода и сажи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 anchor="ctr"/>
                </a:tc>
                <a:extLst>
                  <a:ext uri="{0D108BD9-81ED-4DB2-BD59-A6C34878D82A}">
                    <a16:rowId xmlns:a16="http://schemas.microsoft.com/office/drawing/2014/main" val="2705856110"/>
                  </a:ext>
                </a:extLst>
              </a:tr>
              <a:tr h="8020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Крекинг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</a:t>
                      </a:r>
                      <a:r>
                        <a:rPr lang="en-US" sz="14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</a:t>
                      </a:r>
                      <a:r>
                        <a:rPr lang="en-US" sz="14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4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C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С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Получение бензина, сырья для химической промышленности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 anchor="ctr"/>
                </a:tc>
                <a:extLst>
                  <a:ext uri="{0D108BD9-81ED-4DB2-BD59-A6C34878D82A}">
                    <a16:rowId xmlns:a16="http://schemas.microsoft.com/office/drawing/2014/main" val="1294789064"/>
                  </a:ext>
                </a:extLst>
              </a:tr>
              <a:tr h="9356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Дегидрирование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en-US" sz="14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4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4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4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ru-RU" sz="14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Cr2O3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→     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3H</a:t>
                      </a:r>
                      <a:r>
                        <a:rPr lang="ru-RU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Получение непредельных углеводородов, сырья для химической промышленности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 anchor="ctr"/>
                </a:tc>
                <a:extLst>
                  <a:ext uri="{0D108BD9-81ED-4DB2-BD59-A6C34878D82A}">
                    <a16:rowId xmlns:a16="http://schemas.microsoft.com/office/drawing/2014/main" val="3854803480"/>
                  </a:ext>
                </a:extLst>
              </a:tr>
              <a:tr h="5703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Изомеризация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        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AlCl</a:t>
                      </a:r>
                      <a:r>
                        <a:rPr lang="ru-RU" sz="12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</a:t>
                      </a:r>
                      <a:r>
                        <a:rPr lang="ru-RU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</a:t>
                      </a:r>
                      <a:r>
                        <a:rPr lang="ru-RU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</a:t>
                      </a:r>
                      <a:r>
                        <a:rPr lang="ru-RU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</a:t>
                      </a:r>
                      <a:r>
                        <a:rPr lang="ru-RU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</a:t>
                      </a:r>
                      <a:r>
                        <a:rPr lang="ru-RU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</a:t>
                      </a:r>
                      <a:r>
                        <a:rPr lang="ru-RU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→ СН</a:t>
                      </a:r>
                      <a:r>
                        <a:rPr lang="ru-RU" sz="1600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СН(СН3)СН</a:t>
                      </a:r>
                      <a:r>
                        <a:rPr lang="ru-RU" sz="1600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</a:t>
                      </a:r>
                      <a:r>
                        <a:rPr lang="ru-RU" sz="1600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</a:t>
                      </a:r>
                      <a:r>
                        <a:rPr lang="ru-RU" sz="1600" baseline="-25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Получение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алканов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разветвленного строения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 anchor="ctr"/>
                </a:tc>
                <a:extLst>
                  <a:ext uri="{0D108BD9-81ED-4DB2-BD59-A6C34878D82A}">
                    <a16:rowId xmlns:a16="http://schemas.microsoft.com/office/drawing/2014/main" val="340539752"/>
                  </a:ext>
                </a:extLst>
              </a:tr>
              <a:tr h="5715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Конверсия метана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</a:t>
                      </a:r>
                      <a:r>
                        <a:rPr lang="en-US" sz="14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Ni, t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 →  CO+3 H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Ценное химическое сырье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592" marR="29592" marT="0" marB="0" anchor="ctr"/>
                </a:tc>
                <a:extLst>
                  <a:ext uri="{0D108BD9-81ED-4DB2-BD59-A6C34878D82A}">
                    <a16:rowId xmlns:a16="http://schemas.microsoft.com/office/drawing/2014/main" val="2031250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84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TM03457444[[fn=Основа]]</Template>
  <TotalTime>46</TotalTime>
  <Words>356</Words>
  <Application>Microsoft Office PowerPoint</Application>
  <PresentationFormat>Широкоэкранный</PresentationFormat>
  <Paragraphs>115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Calibri</vt:lpstr>
      <vt:lpstr>Corbel</vt:lpstr>
      <vt:lpstr>Times New Roman</vt:lpstr>
      <vt:lpstr>Базис</vt:lpstr>
      <vt:lpstr>Формирование коммуникативных навыков у учащихся на уроках химии при проведении уроков обобщения </vt:lpstr>
      <vt:lpstr>8 класс  обобщение по теме «Строение атома» </vt:lpstr>
      <vt:lpstr> 8 класс   обобщение по теме «Классификация неорганических веществ»</vt:lpstr>
      <vt:lpstr>  8 класс         обобщение по теме «Химические реакции» </vt:lpstr>
      <vt:lpstr>8 класс  обобщение по теме «Строение атома»</vt:lpstr>
      <vt:lpstr> 9 класс обобщение по теме  «Окислительно-восстановительные реакции»</vt:lpstr>
      <vt:lpstr>9 класс  обобщение по теме  «Окислительно-восстановительные реакции» </vt:lpstr>
      <vt:lpstr>10 класс   обобщение по теме  «Введение. Предельные углеводороды»</vt:lpstr>
      <vt:lpstr>Презентация PowerPoint</vt:lpstr>
      <vt:lpstr>Спасибо 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коммуникативных навыков у учащихся на уроках химии при проведении уроков обобщения </dc:title>
  <dc:creator>Lida</dc:creator>
  <cp:lastModifiedBy>Lida</cp:lastModifiedBy>
  <cp:revision>6</cp:revision>
  <dcterms:created xsi:type="dcterms:W3CDTF">2019-03-25T06:39:31Z</dcterms:created>
  <dcterms:modified xsi:type="dcterms:W3CDTF">2019-03-27T05:08:46Z</dcterms:modified>
</cp:coreProperties>
</file>