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A6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810" y="-36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EE9A6-26AE-4BFE-B5F9-C1BCC39AA0FD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22942-796C-4F9D-AB97-65E1EF21B6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iro23.ru/plan-raboty-po-nauchno-metodicheskoy-rabote/metodicheskierekomendacii" TargetMode="External"/><Relationship Id="rId2" Type="http://schemas.openxmlformats.org/officeDocument/2006/relationships/hyperlink" Target="http://www.instrao.ru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.pinimg.com/736x/ac/e7/a9/ace7a916d4d277dee7acb93206efcd1d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301"/>
          <a:stretch>
            <a:fillRect/>
          </a:stretch>
        </p:blipFill>
        <p:spPr bwMode="auto">
          <a:xfrm>
            <a:off x="-1" y="500042"/>
            <a:ext cx="9144001" cy="635795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00364" y="1000109"/>
            <a:ext cx="5929354" cy="235745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Что должен знать учитель об организации образовательной деятельности 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 I-IV классах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r>
              <a:rPr lang="ru-RU" sz="3600" b="1" dirty="0" smtClean="0">
                <a:solidFill>
                  <a:schemeClr val="bg1"/>
                </a:solidFill>
              </a:rPr>
              <a:t>в 2021-2022 учебном году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57752" y="4643446"/>
            <a:ext cx="4129094" cy="1538286"/>
          </a:xfrm>
        </p:spPr>
        <p:txBody>
          <a:bodyPr>
            <a:normAutofit/>
          </a:bodyPr>
          <a:lstStyle/>
          <a:p>
            <a:r>
              <a:rPr lang="ru-RU" sz="2800" i="1" dirty="0" smtClean="0"/>
              <a:t>РМО </a:t>
            </a:r>
          </a:p>
          <a:p>
            <a:r>
              <a:rPr lang="ru-RU" sz="2000" i="1" dirty="0" smtClean="0"/>
              <a:t>учителей начальных классов</a:t>
            </a:r>
            <a:endParaRPr lang="ru-RU" sz="2800" i="1" dirty="0" smtClean="0"/>
          </a:p>
          <a:p>
            <a:r>
              <a:rPr lang="ru-RU" sz="2800" i="1" dirty="0" smtClean="0"/>
              <a:t>август 2021</a:t>
            </a:r>
            <a:endParaRPr lang="ru-RU" sz="2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Анализ ВПР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11133" t="14583" r="29101" b="14583"/>
          <a:stretch>
            <a:fillRect/>
          </a:stretch>
        </p:blipFill>
        <p:spPr bwMode="auto">
          <a:xfrm>
            <a:off x="714348" y="1142984"/>
            <a:ext cx="814393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500034" y="642918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smtClean="0"/>
              <a:t>формирование </a:t>
            </a:r>
            <a:r>
              <a:rPr lang="ru-RU" sz="3200" b="1" dirty="0" smtClean="0"/>
              <a:t>функциональной грамотности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43636" y="2143116"/>
            <a:ext cx="214314" cy="1928826"/>
          </a:xfrm>
          <a:prstGeom prst="rect">
            <a:avLst/>
          </a:prstGeom>
          <a:solidFill>
            <a:srgbClr val="F6FA60">
              <a:alpha val="4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Нормативно-правовые документы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5720" y="1214422"/>
            <a:ext cx="8858280" cy="485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Закон «Об образовании в РФ» от 29.12.2012 № 273-ФЗ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Закон </a:t>
            </a:r>
            <a:r>
              <a:rPr lang="ru-RU" dirty="0" err="1" smtClean="0">
                <a:solidFill>
                  <a:srgbClr val="002060"/>
                </a:solidFill>
              </a:rPr>
              <a:t>Кр</a:t>
            </a:r>
            <a:r>
              <a:rPr lang="ru-RU" dirty="0" smtClean="0">
                <a:solidFill>
                  <a:srgbClr val="002060"/>
                </a:solidFill>
              </a:rPr>
              <a:t>. </a:t>
            </a:r>
            <a:r>
              <a:rPr lang="ru-RU" dirty="0" err="1" smtClean="0">
                <a:solidFill>
                  <a:srgbClr val="002060"/>
                </a:solidFill>
              </a:rPr>
              <a:t>Кр</a:t>
            </a:r>
            <a:r>
              <a:rPr lang="ru-RU" dirty="0" smtClean="0">
                <a:solidFill>
                  <a:srgbClr val="002060"/>
                </a:solidFill>
              </a:rPr>
              <a:t>. от 16.07.2013 № 2770-КЗ «Об образовании в Краснодарском крае»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Приказ МОН РФ от 06.10.2009 № 373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Приказ МОН РФ от 19.12.2014 № 1598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Приказ МОН РФ от 19.12.2014 № 1599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Приказы МН и ВО РФ и МП РФ от 5 августа 2020 г. </a:t>
            </a:r>
            <a:r>
              <a:rPr lang="en-US" dirty="0" smtClean="0">
                <a:solidFill>
                  <a:srgbClr val="002060"/>
                </a:solidFill>
              </a:rPr>
              <a:t>N 882/391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rgbClr val="002060"/>
                </a:solidFill>
              </a:rPr>
              <a:t>Приказ МП РФ от 03.09.2019 № 465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Приказ МП РФ от 22 марта 2021 г. № 115 </a:t>
            </a:r>
            <a:r>
              <a:rPr lang="ru-RU" dirty="0" smtClean="0">
                <a:solidFill>
                  <a:srgbClr val="002060"/>
                </a:solidFill>
              </a:rPr>
              <a:t>«Об утверждении Порядка организации и осуществления образовательной деятельности по ООП – образовательным программам начального общего, основного общего и среднего общего образования» (вступает в силу с 1 сентября 2021 года).</a:t>
            </a:r>
          </a:p>
          <a:p>
            <a:pPr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</a:rPr>
              <a:t>Постановление главного государственного санитарного врача </a:t>
            </a:r>
            <a:r>
              <a:rPr lang="ru-RU" dirty="0" smtClean="0">
                <a:solidFill>
                  <a:srgbClr val="002060"/>
                </a:solidFill>
              </a:rPr>
              <a:t>РФ от 28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сентября 2020 г. № 28 «Об утверждении санитарных правил СП 2.4.3648-20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"Санитарно-эпидемиологические требования к организациям воспитания и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обучения, отдыха и оздоровления детей и молодежи" (далее - СП 2.4.3648-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20).</a:t>
            </a: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Нормативно-правовые документы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357298"/>
            <a:ext cx="5048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/>
              <a:t>Концепции по предметам</a:t>
            </a:r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857364"/>
            <a:ext cx="85011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/>
              <a:t>Примерные рабочие программы по учебным предметам, </a:t>
            </a:r>
            <a:r>
              <a:rPr lang="ru-RU" dirty="0" smtClean="0">
                <a:hlinkClick r:id="rId2"/>
              </a:rPr>
              <a:t>http://www.instrao.ru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000372"/>
            <a:ext cx="8143932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Письмо ГБОУ ИРО Краснодарского края от 02.07.2021 № 01-20/3258 «О рекомендациях по организации изучения родных языков из числа языков народов РФ, в том числе русского как родного, в 2021-2022 учебном году»  </a:t>
            </a:r>
            <a:r>
              <a:rPr lang="en-US" dirty="0" smtClean="0">
                <a:hlinkClick r:id="rId3"/>
              </a:rPr>
              <a:t>http://iro23.ru/plan-raboty-po-nauchno-metodicheskoy-rabote/metodicheskierekomendacii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Особенности организации образовательной деятельности</a:t>
            </a:r>
            <a:br>
              <a:rPr lang="ru-RU" sz="3600" b="1" dirty="0" smtClean="0"/>
            </a:br>
            <a:r>
              <a:rPr lang="ru-RU" sz="3600" b="1" dirty="0" smtClean="0"/>
              <a:t>в I-IV классах в 2021-2022 учебном году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Русский язык - </a:t>
            </a:r>
            <a:r>
              <a:rPr lang="ru-RU" sz="3600" dirty="0" smtClean="0"/>
              <a:t>не менее 4 часов в неделю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214686"/>
            <a:ext cx="80010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Окружающий мир – </a:t>
            </a:r>
            <a:r>
              <a:rPr lang="ru-RU" sz="3600" dirty="0" smtClean="0"/>
              <a:t>1, 4 класс – 1 час в неделю, 2,3 класс – 1или 2 часа в неделю. </a:t>
            </a:r>
            <a:r>
              <a:rPr lang="ru-RU" sz="3600" u="sng" dirty="0" smtClean="0"/>
              <a:t>На усмотрение ОО.</a:t>
            </a:r>
            <a:endParaRPr lang="ru-RU" sz="36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Особенности организации образовательной деятельности</a:t>
            </a:r>
            <a:br>
              <a:rPr lang="ru-RU" sz="3600" b="1" dirty="0" smtClean="0"/>
            </a:br>
            <a:r>
              <a:rPr lang="ru-RU" sz="3600" b="1" dirty="0" smtClean="0"/>
              <a:t>в I-IV классах в 2021-2022 учебном году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3582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Математика- </a:t>
            </a:r>
            <a:r>
              <a:rPr lang="ru-RU" sz="3600" dirty="0" smtClean="0"/>
              <a:t>рекомендуется </a:t>
            </a:r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-включение структурного компонента – «устный счёт/устные упражнения», не менее 6-7 видов вычислений из раздела «Нумерация»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4786322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решение заданий практической (житейской) направленности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Особенности организации образовательной деятельности</a:t>
            </a:r>
            <a:br>
              <a:rPr lang="ru-RU" sz="3600" b="1" dirty="0" smtClean="0"/>
            </a:br>
            <a:r>
              <a:rPr lang="ru-RU" sz="3600" b="1" dirty="0" smtClean="0"/>
              <a:t>в I-IV классах в 2021-2022 учебном году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928802"/>
            <a:ext cx="83582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 smtClean="0"/>
              <a:t>Кубановедение</a:t>
            </a:r>
            <a:r>
              <a:rPr lang="ru-RU" sz="3600" b="1" dirty="0" smtClean="0"/>
              <a:t>, окружающий мир -</a:t>
            </a:r>
            <a:endParaRPr lang="ru-RU" sz="3600" dirty="0" smtClean="0"/>
          </a:p>
          <a:p>
            <a:pPr>
              <a:buFont typeface="Wingdings" pitchFamily="2" charset="2"/>
              <a:buChar char="Ø"/>
            </a:pPr>
            <a:r>
              <a:rPr lang="ru-RU" sz="3600" dirty="0" smtClean="0"/>
              <a:t>-включение структурного компонента – «речевая разминка»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3643314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картографический материал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42910" y="4500570"/>
            <a:ext cx="8143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сезонные наблюдения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5286388"/>
            <a:ext cx="8143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проведение экспериментов, создание моделей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Особенности преподавания ОРКСЭ</a:t>
            </a:r>
            <a:br>
              <a:rPr lang="ru-RU" sz="3600" b="1" dirty="0" smtClean="0"/>
            </a:br>
            <a:r>
              <a:rPr lang="ru-RU" sz="3600" b="1" dirty="0" smtClean="0"/>
              <a:t>в IV классе в 2021-2022 учебном году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500174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не </a:t>
            </a:r>
            <a:r>
              <a:rPr lang="ru-RU" sz="3600" dirty="0" smtClean="0"/>
              <a:t>предусматривает обучение религии</a:t>
            </a:r>
            <a:endParaRPr lang="ru-RU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2214554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не допускается привлечение к преподаванию представителей религиозных концессий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14348" y="3857628"/>
            <a:ext cx="81439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dirty="0" smtClean="0"/>
              <a:t>не допускается включение в рабочую программу посещения религиозных организаций (культовых сооружений)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обучения основам финансовой грамотности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643050"/>
            <a:ext cx="828680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/>
              <a:t>В начальной школе «Основы финансовой грамотности» могут быть представлены самостоятельным курсом на 33(34) часа или разделом курса </a:t>
            </a:r>
            <a:r>
              <a:rPr lang="ru-RU" sz="2800" dirty="0" err="1" smtClean="0"/>
              <a:t>общеинтеллектуальной</a:t>
            </a:r>
            <a:r>
              <a:rPr lang="ru-RU" sz="2800" dirty="0" smtClean="0"/>
              <a:t> направленности. </a:t>
            </a:r>
          </a:p>
          <a:p>
            <a:pPr>
              <a:buFont typeface="Wingdings" pitchFamily="2" charset="2"/>
              <a:buChar char="Ø"/>
            </a:pPr>
            <a:r>
              <a:rPr lang="ru-RU" sz="2800" dirty="0" smtClean="0"/>
              <a:t>Начало обучения (1-4 класс) образовательная организация определяет самостоятельно.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оценивания планируемых результатов обучающихся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785926"/>
            <a:ext cx="87154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/>
              <a:t>При организации оценивания планируемых результатов рекомендуется использование </a:t>
            </a:r>
            <a:r>
              <a:rPr lang="ru-RU" sz="3200" b="1" dirty="0" smtClean="0"/>
              <a:t>универсальных кодификаторов</a:t>
            </a:r>
            <a:r>
              <a:rPr lang="ru-RU" sz="3200" dirty="0" smtClean="0"/>
              <a:t>, размещенных на сайте ФИПИ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3714752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3600" b="1" dirty="0" smtClean="0"/>
              <a:t>Русский язык 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4214818"/>
            <a:ext cx="3357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3600" b="1" dirty="0" smtClean="0"/>
              <a:t>Математика 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14282" y="4714884"/>
            <a:ext cx="5715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sz="3600" b="1" dirty="0" smtClean="0"/>
              <a:t>Окружающий мир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071934" y="3286124"/>
            <a:ext cx="5286412" cy="32861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Раздел 1. </a:t>
            </a:r>
            <a:r>
              <a:rPr lang="ru-RU" sz="2400" dirty="0" smtClean="0">
                <a:solidFill>
                  <a:srgbClr val="002060"/>
                </a:solidFill>
              </a:rPr>
              <a:t>«</a:t>
            </a:r>
            <a:r>
              <a:rPr lang="ru-RU" sz="2400" b="1" dirty="0" smtClean="0">
                <a:solidFill>
                  <a:srgbClr val="002060"/>
                </a:solidFill>
              </a:rPr>
              <a:t>Перечень</a:t>
            </a:r>
            <a:r>
              <a:rPr lang="ru-RU" sz="2400" dirty="0" smtClean="0">
                <a:solidFill>
                  <a:srgbClr val="002060"/>
                </a:solidFill>
              </a:rPr>
              <a:t> распределённых по классам </a:t>
            </a:r>
            <a:r>
              <a:rPr lang="ru-RU" sz="2400" b="1" dirty="0" smtClean="0">
                <a:solidFill>
                  <a:srgbClr val="002060"/>
                </a:solidFill>
              </a:rPr>
              <a:t>проверяемых требований </a:t>
            </a:r>
            <a:r>
              <a:rPr lang="ru-RU" sz="2400" dirty="0" smtClean="0">
                <a:solidFill>
                  <a:srgbClr val="002060"/>
                </a:solidFill>
              </a:rPr>
              <a:t>к результатам освоения ООП НОО</a:t>
            </a:r>
          </a:p>
          <a:p>
            <a:r>
              <a:rPr lang="ru-RU" sz="2400" dirty="0" smtClean="0">
                <a:solidFill>
                  <a:srgbClr val="002060"/>
                </a:solidFill>
              </a:rPr>
              <a:t>по учебному предмету»;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Раздел 2</a:t>
            </a:r>
            <a:r>
              <a:rPr lang="ru-RU" sz="2400" dirty="0" smtClean="0">
                <a:solidFill>
                  <a:srgbClr val="002060"/>
                </a:solidFill>
              </a:rPr>
              <a:t>. «</a:t>
            </a:r>
            <a:r>
              <a:rPr lang="ru-RU" sz="2400" b="1" dirty="0" smtClean="0">
                <a:solidFill>
                  <a:srgbClr val="002060"/>
                </a:solidFill>
              </a:rPr>
              <a:t>Перечень</a:t>
            </a:r>
            <a:r>
              <a:rPr lang="ru-RU" sz="2400" dirty="0" smtClean="0">
                <a:solidFill>
                  <a:srgbClr val="002060"/>
                </a:solidFill>
              </a:rPr>
              <a:t> распределённых по классам </a:t>
            </a:r>
            <a:r>
              <a:rPr lang="ru-RU" sz="2400" b="1" dirty="0" smtClean="0">
                <a:solidFill>
                  <a:srgbClr val="002060"/>
                </a:solidFill>
              </a:rPr>
              <a:t>проверяемых элементов</a:t>
            </a:r>
          </a:p>
          <a:p>
            <a:r>
              <a:rPr lang="ru-RU" sz="2400" b="1" dirty="0" smtClean="0">
                <a:solidFill>
                  <a:srgbClr val="002060"/>
                </a:solidFill>
              </a:rPr>
              <a:t>содержания</a:t>
            </a:r>
            <a:r>
              <a:rPr lang="ru-RU" sz="2400" dirty="0" smtClean="0">
                <a:solidFill>
                  <a:srgbClr val="002060"/>
                </a:solidFill>
              </a:rPr>
              <a:t> по учебному </a:t>
            </a:r>
            <a:r>
              <a:rPr lang="ru-RU" sz="2400" dirty="0" smtClean="0">
                <a:solidFill>
                  <a:srgbClr val="002060"/>
                </a:solidFill>
              </a:rPr>
              <a:t>предмету».</a:t>
            </a:r>
            <a:endParaRPr lang="ru-RU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461</Words>
  <PresentationFormat>Экран (4:3)</PresentationFormat>
  <Paragraphs>53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Что должен знать учитель об организации образовательной деятельности  в I-IV классах в 2021-2022 учебном году</vt:lpstr>
      <vt:lpstr>Нормативно-правовые документы</vt:lpstr>
      <vt:lpstr>Нормативно-правовые документы</vt:lpstr>
      <vt:lpstr>Особенности организации образовательной деятельности в I-IV классах в 2021-2022 учебном году</vt:lpstr>
      <vt:lpstr>Особенности организации образовательной деятельности в I-IV классах в 2021-2022 учебном году</vt:lpstr>
      <vt:lpstr>Особенности организации образовательной деятельности в I-IV классах в 2021-2022 учебном году</vt:lpstr>
      <vt:lpstr>Особенности преподавания ОРКСЭ в IV классе в 2021-2022 учебном году</vt:lpstr>
      <vt:lpstr>Организация обучения основам финансовой грамотности</vt:lpstr>
      <vt:lpstr>Организация оценивания планируемых результатов обучающихся</vt:lpstr>
      <vt:lpstr>Анализ ВПР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должен знать учитель об организации образовательной деятельности  в I-IV классах в 2021-2022 учебном году</dc:title>
  <dc:creator>Пользователь</dc:creator>
  <cp:lastModifiedBy>Пользователь</cp:lastModifiedBy>
  <cp:revision>12</cp:revision>
  <dcterms:created xsi:type="dcterms:W3CDTF">2021-08-28T16:53:30Z</dcterms:created>
  <dcterms:modified xsi:type="dcterms:W3CDTF">2021-08-30T07:58:13Z</dcterms:modified>
</cp:coreProperties>
</file>