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59" r:id="rId4"/>
    <p:sldId id="261" r:id="rId5"/>
    <p:sldId id="263" r:id="rId6"/>
    <p:sldId id="271" r:id="rId7"/>
    <p:sldId id="265" r:id="rId8"/>
    <p:sldId id="264" r:id="rId9"/>
    <p:sldId id="270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76672"/>
            <a:ext cx="7198568" cy="20162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Тема урока :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Воображение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Человек-человек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83381823"/>
              </p:ext>
            </p:extLst>
          </p:nvPr>
        </p:nvGraphicFramePr>
        <p:xfrm>
          <a:off x="457200" y="1052736"/>
          <a:ext cx="8363272" cy="54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3130">
                  <a:extLst>
                    <a:ext uri="{9D8B030D-6E8A-4147-A177-3AD203B41FA5}">
                      <a16:colId xmlns:a16="http://schemas.microsoft.com/office/drawing/2014/main" xmlns="" val="3020111645"/>
                    </a:ext>
                  </a:extLst>
                </a:gridCol>
                <a:gridCol w="3439348">
                  <a:extLst>
                    <a:ext uri="{9D8B030D-6E8A-4147-A177-3AD203B41FA5}">
                      <a16:colId xmlns:a16="http://schemas.microsoft.com/office/drawing/2014/main" xmlns="" val="1041154342"/>
                    </a:ext>
                  </a:extLst>
                </a:gridCol>
                <a:gridCol w="3010794">
                  <a:extLst>
                    <a:ext uri="{9D8B030D-6E8A-4147-A177-3AD203B41FA5}">
                      <a16:colId xmlns:a16="http://schemas.microsoft.com/office/drawing/2014/main" xmlns="" val="2691942319"/>
                    </a:ext>
                  </a:extLst>
                </a:gridCol>
              </a:tblGrid>
              <a:tr h="34616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профессия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Учебное</a:t>
                      </a:r>
                      <a:r>
                        <a:rPr lang="ru-RU" sz="2000" baseline="0" dirty="0" smtClean="0"/>
                        <a:t> заведение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4107560"/>
                  </a:ext>
                </a:extLst>
              </a:tr>
              <a:tr h="114500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Учитель, </a:t>
                      </a:r>
                    </a:p>
                    <a:p>
                      <a:r>
                        <a:rPr lang="ru-RU" sz="2000" dirty="0" smtClean="0"/>
                        <a:t>психолог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Армавирский</a:t>
                      </a:r>
                      <a:r>
                        <a:rPr lang="ru-RU" sz="2000" dirty="0" smtClean="0"/>
                        <a:t> педагогический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</a:t>
                      </a:r>
                      <a:r>
                        <a:rPr lang="ru-RU" sz="2000" baseline="0" dirty="0" smtClean="0"/>
                        <a:t> язык</a:t>
                      </a:r>
                    </a:p>
                    <a:p>
                      <a:r>
                        <a:rPr lang="ru-RU" sz="2000" baseline="0" dirty="0" smtClean="0"/>
                        <a:t>Литература</a:t>
                      </a:r>
                    </a:p>
                    <a:p>
                      <a:r>
                        <a:rPr lang="ru-RU" sz="2000" baseline="0" dirty="0" smtClean="0"/>
                        <a:t>Математика </a:t>
                      </a:r>
                    </a:p>
                    <a:p>
                      <a:r>
                        <a:rPr lang="ru-RU" sz="2000" baseline="0" dirty="0" smtClean="0"/>
                        <a:t>Обществознание </a:t>
                      </a:r>
                      <a:endParaRPr lang="ru-RU" sz="20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82035387"/>
                  </a:ext>
                </a:extLst>
              </a:tr>
              <a:tr h="114500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врач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Кубанский государственный медицинский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Химия</a:t>
                      </a:r>
                    </a:p>
                    <a:p>
                      <a:r>
                        <a:rPr lang="ru-RU" sz="2000" dirty="0" smtClean="0"/>
                        <a:t>Биология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15933858"/>
                  </a:ext>
                </a:extLst>
              </a:tr>
              <a:tr h="247640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юрист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Кубанский государственный университет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Краснодарский университет МВД РФ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Истрия</a:t>
                      </a:r>
                    </a:p>
                    <a:p>
                      <a:r>
                        <a:rPr lang="ru-RU" sz="2000" dirty="0" smtClean="0"/>
                        <a:t>Обществознание</a:t>
                      </a:r>
                    </a:p>
                    <a:p>
                      <a:r>
                        <a:rPr lang="ru-RU" sz="2000" dirty="0" err="1" smtClean="0"/>
                        <a:t>Физ.подготовка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66246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85457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18752509"/>
              </p:ext>
            </p:extLst>
          </p:nvPr>
        </p:nvGraphicFramePr>
        <p:xfrm>
          <a:off x="457200" y="1481138"/>
          <a:ext cx="82296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418516156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386105188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3815122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профессия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Учебные заведения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71900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агроном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Кубанский государственный аграрный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Биология</a:t>
                      </a:r>
                    </a:p>
                    <a:p>
                      <a:r>
                        <a:rPr lang="ru-RU" sz="2000" dirty="0" smtClean="0"/>
                        <a:t>Русский</a:t>
                      </a:r>
                      <a:r>
                        <a:rPr lang="ru-RU" sz="2000" baseline="0" dirty="0" smtClean="0"/>
                        <a:t> язык</a:t>
                      </a:r>
                    </a:p>
                    <a:p>
                      <a:r>
                        <a:rPr lang="ru-RU" sz="2000" baseline="0" dirty="0" smtClean="0"/>
                        <a:t>Химия, география, математика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49277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животновод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Кубанский государственный аграрный университет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Биология</a:t>
                      </a:r>
                    </a:p>
                    <a:p>
                      <a:r>
                        <a:rPr lang="ru-RU" sz="2000" dirty="0" smtClean="0"/>
                        <a:t>Русский</a:t>
                      </a:r>
                      <a:r>
                        <a:rPr lang="ru-RU" sz="2000" baseline="0" dirty="0" smtClean="0"/>
                        <a:t> язык</a:t>
                      </a:r>
                    </a:p>
                    <a:p>
                      <a:r>
                        <a:rPr lang="ru-RU" sz="2000" baseline="0" dirty="0" smtClean="0"/>
                        <a:t>Химия, математика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9341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ветеринар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Кубанский государственный аграрный университет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Биология</a:t>
                      </a:r>
                    </a:p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химия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6695288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Человек-природа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695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74466964"/>
              </p:ext>
            </p:extLst>
          </p:nvPr>
        </p:nvGraphicFramePr>
        <p:xfrm>
          <a:off x="457200" y="1481138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8199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39394896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9383212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профессия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Учебные заведения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225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архитектор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Краснодарский государственный институт культуры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Литература</a:t>
                      </a:r>
                    </a:p>
                    <a:p>
                      <a:r>
                        <a:rPr lang="ru-RU" sz="2000" dirty="0" smtClean="0"/>
                        <a:t>Черчение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655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музыкант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Краснодарский государственный институт культуры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литература</a:t>
                      </a:r>
                    </a:p>
                    <a:p>
                      <a:r>
                        <a:rPr lang="ru-RU" sz="2000" dirty="0" smtClean="0"/>
                        <a:t>Творческий номер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6564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художник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Краснодарский государственный институт культуры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 </a:t>
                      </a:r>
                    </a:p>
                    <a:p>
                      <a:r>
                        <a:rPr lang="ru-RU" sz="2000" dirty="0" smtClean="0"/>
                        <a:t>Литература</a:t>
                      </a:r>
                    </a:p>
                    <a:p>
                      <a:r>
                        <a:rPr lang="ru-RU" sz="2000" dirty="0" smtClean="0"/>
                        <a:t>рисунок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930078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Человек-художественный образ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576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2740345"/>
              </p:ext>
            </p:extLst>
          </p:nvPr>
        </p:nvGraphicFramePr>
        <p:xfrm>
          <a:off x="457200" y="1196751"/>
          <a:ext cx="8229600" cy="5256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1703969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662293235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3457491257"/>
                    </a:ext>
                  </a:extLst>
                </a:gridCol>
              </a:tblGrid>
              <a:tr h="39730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профессия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Учебное заведения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47742465"/>
                  </a:ext>
                </a:extLst>
              </a:tr>
              <a:tr h="192537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экономист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Российский экономический университет им. Г.В. Плеханова — филиал в г. Краснодар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Обществознание</a:t>
                      </a:r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3421041"/>
                  </a:ext>
                </a:extLst>
              </a:tr>
              <a:tr h="161976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программист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Академия маркетинга и социально-информационных технологий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Информатика, обществознание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5841519"/>
                  </a:ext>
                </a:extLst>
              </a:tr>
              <a:tr h="131414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Инженер-конструктор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Кубанский государственный университет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информатика</a:t>
                      </a:r>
                    </a:p>
                    <a:p>
                      <a:r>
                        <a:rPr lang="ru-RU" sz="2000" dirty="0" smtClean="0"/>
                        <a:t>физика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78911318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Человек-знаковая система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6033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28702822"/>
              </p:ext>
            </p:extLst>
          </p:nvPr>
        </p:nvGraphicFramePr>
        <p:xfrm>
          <a:off x="457200" y="1481138"/>
          <a:ext cx="822960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188235774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393983071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26552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Профессия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Учебное заведение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Экзамены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18767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Конструктор-проектировщик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Кубанский государственный технологический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Физики</a:t>
                      </a:r>
                    </a:p>
                    <a:p>
                      <a:r>
                        <a:rPr lang="ru-RU" sz="2000" dirty="0" smtClean="0"/>
                        <a:t>Информатика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153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Геофизик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Кубанский государственный аграрный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География </a:t>
                      </a:r>
                    </a:p>
                    <a:p>
                      <a:r>
                        <a:rPr lang="ru-RU" sz="2000" dirty="0" smtClean="0"/>
                        <a:t>Информатика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08089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Специалист по ремонту технических устройств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Кубанский государственный университет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Русский язык</a:t>
                      </a:r>
                    </a:p>
                    <a:p>
                      <a:r>
                        <a:rPr lang="ru-RU" sz="2000" dirty="0" smtClean="0"/>
                        <a:t>Математика</a:t>
                      </a:r>
                    </a:p>
                    <a:p>
                      <a:r>
                        <a:rPr lang="ru-RU" sz="2000" dirty="0" smtClean="0"/>
                        <a:t>Физики</a:t>
                      </a:r>
                    </a:p>
                    <a:p>
                      <a:r>
                        <a:rPr lang="ru-RU" sz="2000" dirty="0" smtClean="0"/>
                        <a:t>Информатика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6747638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6987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Человек-техника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6743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4348" y="1142984"/>
            <a:ext cx="8183880" cy="41879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Воображение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способность сознания создавать образы, представления, идеи. Воображение является основой наглядно-образного мышления, позволяющего человеку ориентироваться в ситуации и решать задачи без непосредственного вмешательства практических действий.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51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воображение?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tskoe_voobrazhe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383" y="3573016"/>
            <a:ext cx="3941848" cy="2557479"/>
          </a:xfrm>
          <a:prstGeom prst="rect">
            <a:avLst/>
          </a:prstGeom>
        </p:spPr>
      </p:pic>
      <p:pic>
        <p:nvPicPr>
          <p:cNvPr id="5" name="Рисунок 4" descr="voobr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9" y="3573015"/>
            <a:ext cx="3968467" cy="2495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3000364" y="2571744"/>
            <a:ext cx="3286148" cy="1357322"/>
            <a:chOff x="3000364" y="2571744"/>
            <a:chExt cx="3286148" cy="1357322"/>
          </a:xfrm>
        </p:grpSpPr>
        <p:sp>
          <p:nvSpPr>
            <p:cNvPr id="4" name="Овал 3"/>
            <p:cNvSpPr/>
            <p:nvPr/>
          </p:nvSpPr>
          <p:spPr>
            <a:xfrm>
              <a:off x="3000364" y="2571744"/>
              <a:ext cx="3286148" cy="1357322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43240" y="3071810"/>
              <a:ext cx="30718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Функции воображения 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00034" y="428604"/>
            <a:ext cx="2571768" cy="1785950"/>
            <a:chOff x="714348" y="642918"/>
            <a:chExt cx="2286016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14348" y="642918"/>
              <a:ext cx="2286016" cy="16430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85786" y="785794"/>
              <a:ext cx="207170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Познавательная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(способствует расширению и углублению знаний)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" name="Прямая со стрелкой 13"/>
          <p:cNvCxnSpPr/>
          <p:nvPr/>
        </p:nvCxnSpPr>
        <p:spPr>
          <a:xfrm rot="10800000">
            <a:off x="3071802" y="2214555"/>
            <a:ext cx="624122" cy="484527"/>
          </a:xfrm>
          <a:prstGeom prst="straightConnector1">
            <a:avLst/>
          </a:prstGeom>
          <a:ln w="19050" cmpd="sng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5857884" y="428604"/>
            <a:ext cx="2571768" cy="1785950"/>
            <a:chOff x="714348" y="642918"/>
            <a:chExt cx="2286016" cy="164307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714348" y="642918"/>
              <a:ext cx="2286016" cy="16430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5786" y="785794"/>
              <a:ext cx="207170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Регулирующая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(образы воображения позволяют управлять своим восприятием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1" name="Прямая со стрелкой 20"/>
          <p:cNvCxnSpPr/>
          <p:nvPr/>
        </p:nvCxnSpPr>
        <p:spPr>
          <a:xfrm flipV="1">
            <a:off x="5286380" y="2214554"/>
            <a:ext cx="571504" cy="41309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3098111" y="3831319"/>
            <a:ext cx="642942" cy="552684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5464975" y="3893347"/>
            <a:ext cx="571504" cy="500065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571472" y="4429132"/>
            <a:ext cx="2571768" cy="2585323"/>
            <a:chOff x="571472" y="4429132"/>
            <a:chExt cx="2571768" cy="258532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71472" y="4429132"/>
              <a:ext cx="2571768" cy="17859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1472" y="4429132"/>
              <a:ext cx="257176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Эмоционального воздействия 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(влияют на эмоциональную сферу)</a:t>
              </a: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929322" y="4429132"/>
            <a:ext cx="2571768" cy="1785950"/>
            <a:chOff x="5929322" y="4429132"/>
            <a:chExt cx="2571768" cy="178595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929322" y="4429132"/>
              <a:ext cx="2571768" cy="17859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29322" y="4429132"/>
              <a:ext cx="25717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Антиципирующая </a:t>
              </a:r>
            </a:p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(функция предвосхищения)</a:t>
              </a:r>
            </a:p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(образы воображений предваряют восприятия и действия)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3357554" y="3214686"/>
            <a:ext cx="2428892" cy="1143008"/>
            <a:chOff x="3428992" y="3643314"/>
            <a:chExt cx="2428892" cy="1143008"/>
          </a:xfrm>
        </p:grpSpPr>
        <p:sp>
          <p:nvSpPr>
            <p:cNvPr id="9" name="Овал 8"/>
            <p:cNvSpPr/>
            <p:nvPr/>
          </p:nvSpPr>
          <p:spPr>
            <a:xfrm>
              <a:off x="3428992" y="3643314"/>
              <a:ext cx="2286016" cy="1143008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500430" y="4000504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Виды воображения 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28596" y="500042"/>
            <a:ext cx="2643206" cy="2571768"/>
            <a:chOff x="357158" y="428604"/>
            <a:chExt cx="2214578" cy="1285884"/>
          </a:xfrm>
        </p:grpSpPr>
        <p:sp>
          <p:nvSpPr>
            <p:cNvPr id="3" name="TextBox 2"/>
            <p:cNvSpPr txBox="1"/>
            <p:nvPr/>
          </p:nvSpPr>
          <p:spPr>
            <a:xfrm>
              <a:off x="642910" y="557192"/>
              <a:ext cx="1643074" cy="1031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Активное –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человек по собственному желанию, усилием воли вызывает у себя соответствующие образы.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Рамка 10"/>
            <p:cNvSpPr/>
            <p:nvPr/>
          </p:nvSpPr>
          <p:spPr>
            <a:xfrm>
              <a:off x="357158" y="428604"/>
              <a:ext cx="2214578" cy="1285884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14678" y="500042"/>
            <a:ext cx="2643206" cy="2571768"/>
            <a:chOff x="3500430" y="357166"/>
            <a:chExt cx="2357454" cy="2714644"/>
          </a:xfrm>
        </p:grpSpPr>
        <p:sp>
          <p:nvSpPr>
            <p:cNvPr id="4" name="TextBox 3"/>
            <p:cNvSpPr txBox="1"/>
            <p:nvPr/>
          </p:nvSpPr>
          <p:spPr>
            <a:xfrm>
              <a:off x="3857620" y="714357"/>
              <a:ext cx="1643074" cy="139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Пассивное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- образы возникают спонтанно, помимо воли и желания человека.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Рамка 12"/>
            <p:cNvSpPr/>
            <p:nvPr/>
          </p:nvSpPr>
          <p:spPr>
            <a:xfrm>
              <a:off x="3500430" y="357166"/>
              <a:ext cx="2357454" cy="2714644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072198" y="428605"/>
            <a:ext cx="2714644" cy="2857520"/>
            <a:chOff x="6286512" y="467895"/>
            <a:chExt cx="2214578" cy="1285884"/>
          </a:xfrm>
        </p:grpSpPr>
        <p:sp>
          <p:nvSpPr>
            <p:cNvPr id="5" name="TextBox 4"/>
            <p:cNvSpPr txBox="1"/>
            <p:nvPr/>
          </p:nvSpPr>
          <p:spPr>
            <a:xfrm>
              <a:off x="6519625" y="642918"/>
              <a:ext cx="1757469" cy="1046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Продуктивное -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действительность сознательно конструируется человеком, а не просто механически копируется и воспроизводится.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Рамка 13"/>
            <p:cNvSpPr/>
            <p:nvPr/>
          </p:nvSpPr>
          <p:spPr>
            <a:xfrm>
              <a:off x="6286512" y="467895"/>
              <a:ext cx="2214578" cy="1285884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57158" y="3500438"/>
            <a:ext cx="2786082" cy="2714644"/>
            <a:chOff x="408267" y="2643182"/>
            <a:chExt cx="3578931" cy="1480715"/>
          </a:xfrm>
        </p:grpSpPr>
        <p:sp>
          <p:nvSpPr>
            <p:cNvPr id="7" name="TextBox 6"/>
            <p:cNvSpPr txBox="1"/>
            <p:nvPr/>
          </p:nvSpPr>
          <p:spPr>
            <a:xfrm>
              <a:off x="775336" y="2799047"/>
              <a:ext cx="2838506" cy="1124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Реалистическое –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полно и глубоко отражает  действительность, предвосхищает развитие событий и воплощает основные возможности.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Рамка 17"/>
            <p:cNvSpPr/>
            <p:nvPr/>
          </p:nvSpPr>
          <p:spPr>
            <a:xfrm>
              <a:off x="408267" y="2643182"/>
              <a:ext cx="3578931" cy="1480715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28992" y="4500570"/>
            <a:ext cx="2500330" cy="1714512"/>
            <a:chOff x="3357554" y="3071810"/>
            <a:chExt cx="2500330" cy="1714512"/>
          </a:xfrm>
        </p:grpSpPr>
        <p:sp>
          <p:nvSpPr>
            <p:cNvPr id="6" name="TextBox 5"/>
            <p:cNvSpPr txBox="1"/>
            <p:nvPr/>
          </p:nvSpPr>
          <p:spPr>
            <a:xfrm>
              <a:off x="3571868" y="3286124"/>
              <a:ext cx="20717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Репродуктивное -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ставится задача </a:t>
              </a:r>
            </a:p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воспроизвести реальность в том виде, какова она есть.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Рамка 19"/>
            <p:cNvSpPr/>
            <p:nvPr/>
          </p:nvSpPr>
          <p:spPr>
            <a:xfrm>
              <a:off x="3357554" y="3071810"/>
              <a:ext cx="2500330" cy="1714512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143637" y="3429000"/>
            <a:ext cx="2643205" cy="3071834"/>
            <a:chOff x="6143636" y="2357430"/>
            <a:chExt cx="10106238" cy="3071834"/>
          </a:xfrm>
        </p:grpSpPr>
        <p:sp>
          <p:nvSpPr>
            <p:cNvPr id="8" name="TextBox 7"/>
            <p:cNvSpPr txBox="1"/>
            <p:nvPr/>
          </p:nvSpPr>
          <p:spPr>
            <a:xfrm>
              <a:off x="7509341" y="2643182"/>
              <a:ext cx="764796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latin typeface="Times New Roman" pitchFamily="18" charset="0"/>
                  <a:cs typeface="Times New Roman" pitchFamily="18" charset="0"/>
                </a:rPr>
                <a:t>Творческое -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создает совершенно новые оригинальные образы. Социальная ценность его результатов - проникновение в сущность отображаемых сторон действительности.</a:t>
              </a:r>
              <a:endParaRPr lang="ru-RU" sz="1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Рамка 21"/>
            <p:cNvSpPr/>
            <p:nvPr/>
          </p:nvSpPr>
          <p:spPr>
            <a:xfrm>
              <a:off x="6143636" y="2357430"/>
              <a:ext cx="10106238" cy="3071834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00468" y="692696"/>
            <a:ext cx="8229600" cy="3714776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Фантазия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ситуация, не соответствующая реальности, но выражающая желания человека.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Мечта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заветное желание, исполнение которого часто делает человека счастливым.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Сновидения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процессы обработки информации мозгом человека.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Галлюцинация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продукты воображения, рождаемые измененным состоянием сознания человека.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Грезы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своеобразные мечты, которые оторваны от реальности и в принципе не осуществимы.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ез имени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757417"/>
            <a:ext cx="4086672" cy="2915066"/>
          </a:xfrm>
          <a:prstGeom prst="rect">
            <a:avLst/>
          </a:prstGeom>
        </p:spPr>
      </p:pic>
      <p:pic>
        <p:nvPicPr>
          <p:cNvPr id="5" name="Рисунок 4" descr="c3802ea1c859dbf09705491d88f7fb15.jpg"/>
          <p:cNvPicPr>
            <a:picLocks noChangeAspect="1"/>
          </p:cNvPicPr>
          <p:nvPr/>
        </p:nvPicPr>
        <p:blipFill>
          <a:blip r:embed="rId3"/>
          <a:srcRect t="6383" b="6382"/>
          <a:stretch>
            <a:fillRect/>
          </a:stretch>
        </p:blipFill>
        <p:spPr>
          <a:xfrm>
            <a:off x="4912538" y="3757417"/>
            <a:ext cx="3348388" cy="29289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244205"/>
            <a:ext cx="7361334" cy="432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воображения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 smtClean="0"/>
              <a:t>- Согласны ли Вы, что воображение-это «самая лучшая игрушка». Почему</a:t>
            </a:r>
            <a:r>
              <a:rPr lang="ru-RU" dirty="0"/>
              <a:t> </a:t>
            </a:r>
            <a:r>
              <a:rPr lang="ru-RU" dirty="0" smtClean="0"/>
              <a:t>?</a:t>
            </a:r>
          </a:p>
          <a:p>
            <a:pPr marL="109728" indent="0">
              <a:buNone/>
            </a:pPr>
            <a:endParaRPr lang="ru-RU" dirty="0"/>
          </a:p>
          <a:p>
            <a:pPr>
              <a:buFontTx/>
              <a:buChar char="-"/>
            </a:pPr>
            <a:r>
              <a:rPr lang="ru-RU" dirty="0" smtClean="0"/>
              <a:t>Что нужнее знания или воображение ?</a:t>
            </a:r>
          </a:p>
          <a:p>
            <a:pPr>
              <a:buFontTx/>
              <a:buChar char="-"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- Как и каким способом можно развить воображение </a:t>
            </a:r>
            <a:r>
              <a:rPr lang="ru-RU" dirty="0"/>
              <a:t>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фильмом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9620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3214710"/>
          </a:xfrm>
        </p:spPr>
        <p:txBody>
          <a:bodyPr>
            <a:normAutofit/>
          </a:bodyPr>
          <a:lstStyle/>
          <a:p>
            <a:r>
              <a:rPr lang="ru-RU" dirty="0" smtClean="0"/>
              <a:t>Воображение развивается в игре, где человек выполняет определенную роль.</a:t>
            </a:r>
          </a:p>
          <a:p>
            <a:endParaRPr lang="ru-RU" dirty="0" smtClean="0"/>
          </a:p>
          <a:p>
            <a:r>
              <a:rPr lang="ru-RU" dirty="0" smtClean="0"/>
              <a:t>Воображение развивается при чтении книг.</a:t>
            </a:r>
          </a:p>
          <a:p>
            <a:endParaRPr lang="ru-RU" dirty="0" smtClean="0"/>
          </a:p>
          <a:p>
            <a:r>
              <a:rPr lang="ru-RU" dirty="0" smtClean="0"/>
              <a:t>Для развития воображения важны жизненный опыт и широкий круг знаний.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развивать воображение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1.jpg"/>
          <p:cNvPicPr>
            <a:picLocks noGrp="1" noChangeAspect="1"/>
          </p:cNvPicPr>
          <p:nvPr>
            <p:ph idx="1"/>
          </p:nvPr>
        </p:nvPicPr>
        <p:blipFill>
          <a:blip r:embed="rId2"/>
          <a:srcRect l="9374" t="12500" r="11718" b="9722"/>
          <a:stretch>
            <a:fillRect/>
          </a:stretch>
        </p:blipFill>
        <p:spPr>
          <a:xfrm>
            <a:off x="642910" y="1428736"/>
            <a:ext cx="7786742" cy="4317402"/>
          </a:xfrm>
        </p:spPr>
      </p:pic>
      <p:sp>
        <p:nvSpPr>
          <p:cNvPr id="5" name="TextBox 4"/>
          <p:cNvSpPr txBox="1"/>
          <p:nvPr/>
        </p:nvSpPr>
        <p:spPr>
          <a:xfrm>
            <a:off x="285720" y="571480"/>
            <a:ext cx="545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Упражнение: </a:t>
            </a:r>
            <a:r>
              <a:rPr lang="ru-RU" dirty="0"/>
              <a:t>Что или кого Вы здесь увидели? 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3927"/>
          <a:stretch/>
        </p:blipFill>
        <p:spPr>
          <a:xfrm>
            <a:off x="4139952" y="243267"/>
            <a:ext cx="4609206" cy="66147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64967" y="119675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576885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интересы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5341881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внутренний мир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8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507</TotalTime>
  <Words>494</Words>
  <Application>Microsoft Office PowerPoint</Application>
  <PresentationFormat>Экран (4:3)</PresentationFormat>
  <Paragraphs>153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   Тема урока : Воображение </vt:lpstr>
      <vt:lpstr>Что такое воображение?</vt:lpstr>
      <vt:lpstr>Слайд 3</vt:lpstr>
      <vt:lpstr>Слайд 4</vt:lpstr>
      <vt:lpstr>Слайд 5</vt:lpstr>
      <vt:lpstr>Работа с фильмом</vt:lpstr>
      <vt:lpstr>Как развивать воображение</vt:lpstr>
      <vt:lpstr>Слайд 8</vt:lpstr>
      <vt:lpstr>Слайд 9</vt:lpstr>
      <vt:lpstr>Человек-человек</vt:lpstr>
      <vt:lpstr>Человек-природа</vt:lpstr>
      <vt:lpstr>Человек-художественный образ</vt:lpstr>
      <vt:lpstr>Человек-знаковая система</vt:lpstr>
      <vt:lpstr>Человек-техника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Воображение</dc:title>
  <dc:creator>Виктория-ПК</dc:creator>
  <cp:lastModifiedBy>Пользователь</cp:lastModifiedBy>
  <cp:revision>46</cp:revision>
  <cp:lastPrinted>2022-04-07T10:53:23Z</cp:lastPrinted>
  <dcterms:created xsi:type="dcterms:W3CDTF">2022-04-02T18:08:33Z</dcterms:created>
  <dcterms:modified xsi:type="dcterms:W3CDTF">2022-04-07T11:30:37Z</dcterms:modified>
</cp:coreProperties>
</file>