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30"/>
  </p:notesMasterIdLst>
  <p:sldIdLst>
    <p:sldId id="262" r:id="rId2"/>
    <p:sldId id="302" r:id="rId3"/>
    <p:sldId id="317" r:id="rId4"/>
    <p:sldId id="264" r:id="rId5"/>
    <p:sldId id="323" r:id="rId6"/>
    <p:sldId id="319" r:id="rId7"/>
    <p:sldId id="320" r:id="rId8"/>
    <p:sldId id="329" r:id="rId9"/>
    <p:sldId id="333" r:id="rId10"/>
    <p:sldId id="334" r:id="rId11"/>
    <p:sldId id="335" r:id="rId12"/>
    <p:sldId id="336" r:id="rId13"/>
    <p:sldId id="331" r:id="rId14"/>
    <p:sldId id="328" r:id="rId15"/>
    <p:sldId id="330" r:id="rId16"/>
    <p:sldId id="306" r:id="rId17"/>
    <p:sldId id="337" r:id="rId18"/>
    <p:sldId id="338" r:id="rId19"/>
    <p:sldId id="324" r:id="rId20"/>
    <p:sldId id="332" r:id="rId21"/>
    <p:sldId id="340" r:id="rId22"/>
    <p:sldId id="339" r:id="rId23"/>
    <p:sldId id="325" r:id="rId24"/>
    <p:sldId id="318" r:id="rId25"/>
    <p:sldId id="310" r:id="rId26"/>
    <p:sldId id="341" r:id="rId27"/>
    <p:sldId id="307" r:id="rId28"/>
    <p:sldId id="295" r:id="rId29"/>
  </p:sldIdLst>
  <p:sldSz cx="9144000" cy="5143500" type="screen16x9"/>
  <p:notesSz cx="6858000" cy="9144000"/>
  <p:embeddedFontLst>
    <p:embeddedFont>
      <p:font typeface="Montserrat ExtraBold" panose="00000900000000000000" pitchFamily="2" charset="-52"/>
      <p:bold r:id="rId31"/>
      <p:boldItalic r:id="rId32"/>
    </p:embeddedFont>
    <p:embeddedFont>
      <p:font typeface="Montserrat Light" panose="00000400000000000000" pitchFamily="2" charset="-52"/>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373EE1-90F3-4FE0-9EEE-656C0F00654E}">
  <a:tblStyle styleId="{1D373EE1-90F3-4FE0-9EEE-656C0F00654E}"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B0D5483-EFC2-4D69-8ADA-A6407E3F96A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278" autoAdjust="0"/>
  </p:normalViewPr>
  <p:slideViewPr>
    <p:cSldViewPr>
      <p:cViewPr varScale="1">
        <p:scale>
          <a:sx n="144" d="100"/>
          <a:sy n="144" d="100"/>
        </p:scale>
        <p:origin x="654"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EFE1D2-04EB-48BA-95F9-5193EF8BA988}" type="doc">
      <dgm:prSet loTypeId="urn:microsoft.com/office/officeart/2005/8/layout/hProcess9" loCatId="process" qsTypeId="urn:microsoft.com/office/officeart/2005/8/quickstyle/simple1" qsCatId="simple" csTypeId="urn:microsoft.com/office/officeart/2005/8/colors/accent1_2" csCatId="accent1" phldr="1"/>
      <dgm:spPr/>
    </dgm:pt>
    <dgm:pt modelId="{6D6638EA-DE5D-4802-8126-EFAD2D1CE893}">
      <dgm:prSet phldrT="[Текст]" custT="1"/>
      <dgm:spPr/>
      <dgm:t>
        <a:bodyPr/>
        <a:lstStyle/>
        <a:p>
          <a:r>
            <a:rPr lang="ru-RU" sz="1400" dirty="0"/>
            <a:t>Организационная встреча</a:t>
          </a:r>
        </a:p>
      </dgm:t>
    </dgm:pt>
    <dgm:pt modelId="{6A255A58-03C4-4606-B22A-1A5247834AE7}" type="parTrans" cxnId="{078DB960-2E80-4F7B-B7B1-D25DBBE49D97}">
      <dgm:prSet/>
      <dgm:spPr/>
      <dgm:t>
        <a:bodyPr/>
        <a:lstStyle/>
        <a:p>
          <a:endParaRPr lang="ru-RU"/>
        </a:p>
      </dgm:t>
    </dgm:pt>
    <dgm:pt modelId="{71DFDF45-7744-486D-B280-E9093DE8456A}" type="sibTrans" cxnId="{078DB960-2E80-4F7B-B7B1-D25DBBE49D97}">
      <dgm:prSet/>
      <dgm:spPr/>
      <dgm:t>
        <a:bodyPr/>
        <a:lstStyle/>
        <a:p>
          <a:endParaRPr lang="ru-RU"/>
        </a:p>
      </dgm:t>
    </dgm:pt>
    <dgm:pt modelId="{6CA3FD52-35E4-4614-8529-FA440BDACD76}">
      <dgm:prSet phldrT="[Текст]"/>
      <dgm:spPr/>
      <dgm:t>
        <a:bodyPr/>
        <a:lstStyle/>
        <a:p>
          <a:r>
            <a:rPr lang="ru-RU" dirty="0"/>
            <a:t>Распределение ролей</a:t>
          </a:r>
        </a:p>
      </dgm:t>
    </dgm:pt>
    <dgm:pt modelId="{C66CADEB-0452-4023-B1A7-E04C1AE90EFA}" type="parTrans" cxnId="{FB109531-1160-439F-AA81-D456EEBEB93C}">
      <dgm:prSet/>
      <dgm:spPr/>
      <dgm:t>
        <a:bodyPr/>
        <a:lstStyle/>
        <a:p>
          <a:endParaRPr lang="ru-RU"/>
        </a:p>
      </dgm:t>
    </dgm:pt>
    <dgm:pt modelId="{A826A43D-2D44-4054-A82B-6CECE12FA4B3}" type="sibTrans" cxnId="{FB109531-1160-439F-AA81-D456EEBEB93C}">
      <dgm:prSet/>
      <dgm:spPr/>
      <dgm:t>
        <a:bodyPr/>
        <a:lstStyle/>
        <a:p>
          <a:endParaRPr lang="ru-RU"/>
        </a:p>
      </dgm:t>
    </dgm:pt>
    <dgm:pt modelId="{794E6FDB-8E78-4FEF-B867-01E4F9DADDAA}">
      <dgm:prSet phldrT="[Текст]"/>
      <dgm:spPr/>
      <dgm:t>
        <a:bodyPr/>
        <a:lstStyle/>
        <a:p>
          <a:r>
            <a:rPr lang="ru-RU" dirty="0"/>
            <a:t>Планирование урока</a:t>
          </a:r>
        </a:p>
      </dgm:t>
    </dgm:pt>
    <dgm:pt modelId="{B0B8AC78-5ECB-4BB2-8A9F-9C5358F7FD31}" type="parTrans" cxnId="{840DD991-01A5-433F-873D-4A0B4D102FFF}">
      <dgm:prSet/>
      <dgm:spPr/>
      <dgm:t>
        <a:bodyPr/>
        <a:lstStyle/>
        <a:p>
          <a:endParaRPr lang="ru-RU"/>
        </a:p>
      </dgm:t>
    </dgm:pt>
    <dgm:pt modelId="{1B3426AA-D186-4480-A8BF-F00ED26AE220}" type="sibTrans" cxnId="{840DD991-01A5-433F-873D-4A0B4D102FFF}">
      <dgm:prSet/>
      <dgm:spPr/>
      <dgm:t>
        <a:bodyPr/>
        <a:lstStyle/>
        <a:p>
          <a:endParaRPr lang="ru-RU"/>
        </a:p>
      </dgm:t>
    </dgm:pt>
    <dgm:pt modelId="{786F4843-858E-4EA2-9C2E-4BE722237450}" type="pres">
      <dgm:prSet presAssocID="{4DEFE1D2-04EB-48BA-95F9-5193EF8BA988}" presName="CompostProcess" presStyleCnt="0">
        <dgm:presLayoutVars>
          <dgm:dir/>
          <dgm:resizeHandles val="exact"/>
        </dgm:presLayoutVars>
      </dgm:prSet>
      <dgm:spPr/>
    </dgm:pt>
    <dgm:pt modelId="{434D1069-F0B2-4F38-B512-0FA0EC5F7217}" type="pres">
      <dgm:prSet presAssocID="{4DEFE1D2-04EB-48BA-95F9-5193EF8BA988}" presName="arrow" presStyleLbl="bgShp" presStyleIdx="0" presStyleCnt="1" custLinFactNeighborX="1146" custLinFactNeighborY="-16199"/>
      <dgm:spPr/>
    </dgm:pt>
    <dgm:pt modelId="{03D7BBCD-516B-4BAA-B447-B187FA5332F0}" type="pres">
      <dgm:prSet presAssocID="{4DEFE1D2-04EB-48BA-95F9-5193EF8BA988}" presName="linearProcess" presStyleCnt="0"/>
      <dgm:spPr/>
    </dgm:pt>
    <dgm:pt modelId="{1F510DBA-007C-4A4A-BD0B-1CAFB60DD9A9}" type="pres">
      <dgm:prSet presAssocID="{6D6638EA-DE5D-4802-8126-EFAD2D1CE893}" presName="textNode" presStyleLbl="node1" presStyleIdx="0" presStyleCnt="3">
        <dgm:presLayoutVars>
          <dgm:bulletEnabled val="1"/>
        </dgm:presLayoutVars>
      </dgm:prSet>
      <dgm:spPr/>
    </dgm:pt>
    <dgm:pt modelId="{B33A9D52-5548-485D-AF88-73CC63E9DF2B}" type="pres">
      <dgm:prSet presAssocID="{71DFDF45-7744-486D-B280-E9093DE8456A}" presName="sibTrans" presStyleCnt="0"/>
      <dgm:spPr/>
    </dgm:pt>
    <dgm:pt modelId="{7469E1E1-22EE-485D-A852-A2C2CB71565C}" type="pres">
      <dgm:prSet presAssocID="{6CA3FD52-35E4-4614-8529-FA440BDACD76}" presName="textNode" presStyleLbl="node1" presStyleIdx="1" presStyleCnt="3">
        <dgm:presLayoutVars>
          <dgm:bulletEnabled val="1"/>
        </dgm:presLayoutVars>
      </dgm:prSet>
      <dgm:spPr/>
    </dgm:pt>
    <dgm:pt modelId="{E72A6AB3-8143-4991-A4BE-EDA517237DE9}" type="pres">
      <dgm:prSet presAssocID="{A826A43D-2D44-4054-A82B-6CECE12FA4B3}" presName="sibTrans" presStyleCnt="0"/>
      <dgm:spPr/>
    </dgm:pt>
    <dgm:pt modelId="{DBD10A64-C537-45A3-9B2B-D53B5D49012D}" type="pres">
      <dgm:prSet presAssocID="{794E6FDB-8E78-4FEF-B867-01E4F9DADDAA}" presName="textNode" presStyleLbl="node1" presStyleIdx="2" presStyleCnt="3">
        <dgm:presLayoutVars>
          <dgm:bulletEnabled val="1"/>
        </dgm:presLayoutVars>
      </dgm:prSet>
      <dgm:spPr/>
    </dgm:pt>
  </dgm:ptLst>
  <dgm:cxnLst>
    <dgm:cxn modelId="{FB109531-1160-439F-AA81-D456EEBEB93C}" srcId="{4DEFE1D2-04EB-48BA-95F9-5193EF8BA988}" destId="{6CA3FD52-35E4-4614-8529-FA440BDACD76}" srcOrd="1" destOrd="0" parTransId="{C66CADEB-0452-4023-B1A7-E04C1AE90EFA}" sibTransId="{A826A43D-2D44-4054-A82B-6CECE12FA4B3}"/>
    <dgm:cxn modelId="{078DB960-2E80-4F7B-B7B1-D25DBBE49D97}" srcId="{4DEFE1D2-04EB-48BA-95F9-5193EF8BA988}" destId="{6D6638EA-DE5D-4802-8126-EFAD2D1CE893}" srcOrd="0" destOrd="0" parTransId="{6A255A58-03C4-4606-B22A-1A5247834AE7}" sibTransId="{71DFDF45-7744-486D-B280-E9093DE8456A}"/>
    <dgm:cxn modelId="{173D8289-E68B-4FB4-A98D-C34678C2AD8E}" type="presOf" srcId="{794E6FDB-8E78-4FEF-B867-01E4F9DADDAA}" destId="{DBD10A64-C537-45A3-9B2B-D53B5D49012D}" srcOrd="0" destOrd="0" presId="urn:microsoft.com/office/officeart/2005/8/layout/hProcess9"/>
    <dgm:cxn modelId="{840DD991-01A5-433F-873D-4A0B4D102FFF}" srcId="{4DEFE1D2-04EB-48BA-95F9-5193EF8BA988}" destId="{794E6FDB-8E78-4FEF-B867-01E4F9DADDAA}" srcOrd="2" destOrd="0" parTransId="{B0B8AC78-5ECB-4BB2-8A9F-9C5358F7FD31}" sibTransId="{1B3426AA-D186-4480-A8BF-F00ED26AE220}"/>
    <dgm:cxn modelId="{2C3433B7-055F-47F1-AE16-7EB626D169DF}" type="presOf" srcId="{6D6638EA-DE5D-4802-8126-EFAD2D1CE893}" destId="{1F510DBA-007C-4A4A-BD0B-1CAFB60DD9A9}" srcOrd="0" destOrd="0" presId="urn:microsoft.com/office/officeart/2005/8/layout/hProcess9"/>
    <dgm:cxn modelId="{444FE6C3-0A4B-4D74-B48A-15009FB0CD0A}" type="presOf" srcId="{6CA3FD52-35E4-4614-8529-FA440BDACD76}" destId="{7469E1E1-22EE-485D-A852-A2C2CB71565C}" srcOrd="0" destOrd="0" presId="urn:microsoft.com/office/officeart/2005/8/layout/hProcess9"/>
    <dgm:cxn modelId="{D59F38D5-7EDF-4C8B-8CD4-541AB910B350}" type="presOf" srcId="{4DEFE1D2-04EB-48BA-95F9-5193EF8BA988}" destId="{786F4843-858E-4EA2-9C2E-4BE722237450}" srcOrd="0" destOrd="0" presId="urn:microsoft.com/office/officeart/2005/8/layout/hProcess9"/>
    <dgm:cxn modelId="{24161759-C4E8-42D9-A3E2-B453D8451326}" type="presParOf" srcId="{786F4843-858E-4EA2-9C2E-4BE722237450}" destId="{434D1069-F0B2-4F38-B512-0FA0EC5F7217}" srcOrd="0" destOrd="0" presId="urn:microsoft.com/office/officeart/2005/8/layout/hProcess9"/>
    <dgm:cxn modelId="{96B72920-7C8D-4926-8520-908AEC85485F}" type="presParOf" srcId="{786F4843-858E-4EA2-9C2E-4BE722237450}" destId="{03D7BBCD-516B-4BAA-B447-B187FA5332F0}" srcOrd="1" destOrd="0" presId="urn:microsoft.com/office/officeart/2005/8/layout/hProcess9"/>
    <dgm:cxn modelId="{5DF83C7A-79CC-40B4-9C55-7A870C8C2BAE}" type="presParOf" srcId="{03D7BBCD-516B-4BAA-B447-B187FA5332F0}" destId="{1F510DBA-007C-4A4A-BD0B-1CAFB60DD9A9}" srcOrd="0" destOrd="0" presId="urn:microsoft.com/office/officeart/2005/8/layout/hProcess9"/>
    <dgm:cxn modelId="{FB8F5FFA-A383-44DC-82CB-6418FF22DD3B}" type="presParOf" srcId="{03D7BBCD-516B-4BAA-B447-B187FA5332F0}" destId="{B33A9D52-5548-485D-AF88-73CC63E9DF2B}" srcOrd="1" destOrd="0" presId="urn:microsoft.com/office/officeart/2005/8/layout/hProcess9"/>
    <dgm:cxn modelId="{CC89D2FD-9154-4BFB-9595-8161E73FF519}" type="presParOf" srcId="{03D7BBCD-516B-4BAA-B447-B187FA5332F0}" destId="{7469E1E1-22EE-485D-A852-A2C2CB71565C}" srcOrd="2" destOrd="0" presId="urn:microsoft.com/office/officeart/2005/8/layout/hProcess9"/>
    <dgm:cxn modelId="{A3FCC8DB-A990-4E66-98D9-2C92962054CF}" type="presParOf" srcId="{03D7BBCD-516B-4BAA-B447-B187FA5332F0}" destId="{E72A6AB3-8143-4991-A4BE-EDA517237DE9}" srcOrd="3" destOrd="0" presId="urn:microsoft.com/office/officeart/2005/8/layout/hProcess9"/>
    <dgm:cxn modelId="{938A7CC3-7ADE-4211-AA12-9F81B877BB43}" type="presParOf" srcId="{03D7BBCD-516B-4BAA-B447-B187FA5332F0}" destId="{DBD10A64-C537-45A3-9B2B-D53B5D49012D}" srcOrd="4"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4D1069-F0B2-4F38-B512-0FA0EC5F7217}">
      <dsp:nvSpPr>
        <dsp:cNvPr id="0" name=""/>
        <dsp:cNvSpPr/>
      </dsp:nvSpPr>
      <dsp:spPr>
        <a:xfrm>
          <a:off x="450435" y="0"/>
          <a:ext cx="4518121" cy="311157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510DBA-007C-4A4A-BD0B-1CAFB60DD9A9}">
      <dsp:nvSpPr>
        <dsp:cNvPr id="0" name=""/>
        <dsp:cNvSpPr/>
      </dsp:nvSpPr>
      <dsp:spPr>
        <a:xfrm>
          <a:off x="5709" y="933472"/>
          <a:ext cx="1710906" cy="12446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t>Организационная встреча</a:t>
          </a:r>
        </a:p>
      </dsp:txBody>
      <dsp:txXfrm>
        <a:off x="66467" y="994230"/>
        <a:ext cx="1589390" cy="1123114"/>
      </dsp:txXfrm>
    </dsp:sp>
    <dsp:sp modelId="{7469E1E1-22EE-485D-A852-A2C2CB71565C}">
      <dsp:nvSpPr>
        <dsp:cNvPr id="0" name=""/>
        <dsp:cNvSpPr/>
      </dsp:nvSpPr>
      <dsp:spPr>
        <a:xfrm>
          <a:off x="1802265" y="933472"/>
          <a:ext cx="1710906" cy="12446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ru-RU" sz="1500" kern="1200" dirty="0"/>
            <a:t>Распределение ролей</a:t>
          </a:r>
        </a:p>
      </dsp:txBody>
      <dsp:txXfrm>
        <a:off x="1863023" y="994230"/>
        <a:ext cx="1589390" cy="1123114"/>
      </dsp:txXfrm>
    </dsp:sp>
    <dsp:sp modelId="{DBD10A64-C537-45A3-9B2B-D53B5D49012D}">
      <dsp:nvSpPr>
        <dsp:cNvPr id="0" name=""/>
        <dsp:cNvSpPr/>
      </dsp:nvSpPr>
      <dsp:spPr>
        <a:xfrm>
          <a:off x="3598820" y="933472"/>
          <a:ext cx="1710906" cy="12446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ru-RU" sz="1500" kern="1200" dirty="0"/>
            <a:t>Планирование урока</a:t>
          </a:r>
        </a:p>
      </dsp:txBody>
      <dsp:txXfrm>
        <a:off x="3659578" y="994230"/>
        <a:ext cx="1589390" cy="112311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Читают риск и с помощью карточки выбирают вариант ответа</a:t>
            </a:r>
          </a:p>
        </p:txBody>
      </p:sp>
    </p:spTree>
    <p:extLst>
      <p:ext uri="{BB962C8B-B14F-4D97-AF65-F5344CB8AC3E}">
        <p14:creationId xmlns:p14="http://schemas.microsoft.com/office/powerpoint/2010/main" val="3868030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89088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Делают общий вывод. </a:t>
            </a:r>
          </a:p>
        </p:txBody>
      </p:sp>
    </p:spTree>
    <p:extLst>
      <p:ext uri="{BB962C8B-B14F-4D97-AF65-F5344CB8AC3E}">
        <p14:creationId xmlns:p14="http://schemas.microsoft.com/office/powerpoint/2010/main" val="1073917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Подвести к мысли: начинать нужно с малого</a:t>
            </a:r>
          </a:p>
        </p:txBody>
      </p:sp>
    </p:spTree>
    <p:extLst>
      <p:ext uri="{BB962C8B-B14F-4D97-AF65-F5344CB8AC3E}">
        <p14:creationId xmlns:p14="http://schemas.microsoft.com/office/powerpoint/2010/main" val="1597761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Целесообразность деятельности команд для решения данных проблем </a:t>
            </a:r>
            <a:endParaRPr dirty="0"/>
          </a:p>
        </p:txBody>
      </p:sp>
    </p:spTree>
    <p:extLst>
      <p:ext uri="{BB962C8B-B14F-4D97-AF65-F5344CB8AC3E}">
        <p14:creationId xmlns:p14="http://schemas.microsoft.com/office/powerpoint/2010/main" val="3596739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Как Вы думаете, какой из этих вопросов должен задавать себе учитель после проведения урока? Если называю первый вопрос, то спрашиваем «А участник ПОС?» Если выбирают второй вопрос, то говорим, что это верно. Мы работаем ради успеха ребенка</a:t>
            </a:r>
          </a:p>
          <a:p>
            <a:r>
              <a:rPr lang="ru-RU" dirty="0"/>
              <a:t>Важно видеть успехи своих учеников на уроке, а в команде это делать проще</a:t>
            </a:r>
          </a:p>
        </p:txBody>
      </p:sp>
    </p:spTree>
    <p:extLst>
      <p:ext uri="{BB962C8B-B14F-4D97-AF65-F5344CB8AC3E}">
        <p14:creationId xmlns:p14="http://schemas.microsoft.com/office/powerpoint/2010/main" val="98034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Познакомимся с новой технологией</a:t>
            </a:r>
            <a:endParaRPr dirty="0"/>
          </a:p>
        </p:txBody>
      </p:sp>
    </p:spTree>
    <p:extLst>
      <p:ext uri="{BB962C8B-B14F-4D97-AF65-F5344CB8AC3E}">
        <p14:creationId xmlns:p14="http://schemas.microsoft.com/office/powerpoint/2010/main" val="3639407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Роли: модератор, учитель, который проводит урок, наблюдатели за учениками </a:t>
            </a:r>
            <a:endParaRPr dirty="0"/>
          </a:p>
        </p:txBody>
      </p:sp>
    </p:spTree>
    <p:extLst>
      <p:ext uri="{BB962C8B-B14F-4D97-AF65-F5344CB8AC3E}">
        <p14:creationId xmlns:p14="http://schemas.microsoft.com/office/powerpoint/2010/main" val="3046318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Рассмотреть схему работы команды по циклам. Сделать акцент, что должно быть не менее 3-х циклов</a:t>
            </a:r>
            <a:endParaRPr dirty="0"/>
          </a:p>
        </p:txBody>
      </p:sp>
    </p:spTree>
    <p:extLst>
      <p:ext uri="{BB962C8B-B14F-4D97-AF65-F5344CB8AC3E}">
        <p14:creationId xmlns:p14="http://schemas.microsoft.com/office/powerpoint/2010/main" val="802343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Строительство дома: Контекст – кирпич, цель – направление деятельности (планирование, проект), ожидаемый результат – продукт (дом)</a:t>
            </a:r>
          </a:p>
        </p:txBody>
      </p:sp>
    </p:spTree>
    <p:extLst>
      <p:ext uri="{BB962C8B-B14F-4D97-AF65-F5344CB8AC3E}">
        <p14:creationId xmlns:p14="http://schemas.microsoft.com/office/powerpoint/2010/main" val="3255161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Обсудить вопрос. Подвести к ответу «Да»</a:t>
            </a:r>
          </a:p>
        </p:txBody>
      </p:sp>
    </p:spTree>
    <p:extLst>
      <p:ext uri="{BB962C8B-B14F-4D97-AF65-F5344CB8AC3E}">
        <p14:creationId xmlns:p14="http://schemas.microsoft.com/office/powerpoint/2010/main" val="2312178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Проанализировать План работы группы и подвести к самостоятельной работе</a:t>
            </a:r>
          </a:p>
        </p:txBody>
      </p:sp>
    </p:spTree>
    <p:extLst>
      <p:ext uri="{BB962C8B-B14F-4D97-AF65-F5344CB8AC3E}">
        <p14:creationId xmlns:p14="http://schemas.microsoft.com/office/powerpoint/2010/main" val="728519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Самостоятельная работа в группе с последующей проверкой</a:t>
            </a:r>
          </a:p>
        </p:txBody>
      </p:sp>
    </p:spTree>
    <p:extLst>
      <p:ext uri="{BB962C8B-B14F-4D97-AF65-F5344CB8AC3E}">
        <p14:creationId xmlns:p14="http://schemas.microsoft.com/office/powerpoint/2010/main" val="1914781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Напомнить о проблемах, требующих решений</a:t>
            </a:r>
            <a:endParaRPr dirty="0"/>
          </a:p>
        </p:txBody>
      </p:sp>
    </p:spTree>
    <p:extLst>
      <p:ext uri="{BB962C8B-B14F-4D97-AF65-F5344CB8AC3E}">
        <p14:creationId xmlns:p14="http://schemas.microsoft.com/office/powerpoint/2010/main" val="3123658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ru-RU" dirty="0"/>
              <a:t>Проанализировать план наблюдений за учащимися на уроке и подвести к самостоятельной работе</a:t>
            </a:r>
          </a:p>
          <a:p>
            <a:endParaRPr lang="ru-RU" dirty="0"/>
          </a:p>
        </p:txBody>
      </p:sp>
    </p:spTree>
    <p:extLst>
      <p:ext uri="{BB962C8B-B14F-4D97-AF65-F5344CB8AC3E}">
        <p14:creationId xmlns:p14="http://schemas.microsoft.com/office/powerpoint/2010/main" val="2985771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728700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Подведение итогов. Свободные высказывания и сопоставление с высказываниями на слайдах</a:t>
            </a:r>
            <a:endParaRPr dirty="0"/>
          </a:p>
        </p:txBody>
      </p:sp>
    </p:spTree>
    <p:extLst>
      <p:ext uri="{BB962C8B-B14F-4D97-AF65-F5344CB8AC3E}">
        <p14:creationId xmlns:p14="http://schemas.microsoft.com/office/powerpoint/2010/main" val="3784290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Обсуждение рисков</a:t>
            </a:r>
            <a:endParaRPr dirty="0"/>
          </a:p>
        </p:txBody>
      </p:sp>
    </p:spTree>
    <p:extLst>
      <p:ext uri="{BB962C8B-B14F-4D97-AF65-F5344CB8AC3E}">
        <p14:creationId xmlns:p14="http://schemas.microsoft.com/office/powerpoint/2010/main" val="1374401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Домашнее задание</a:t>
            </a:r>
            <a:endParaRPr dirty="0"/>
          </a:p>
        </p:txBody>
      </p:sp>
    </p:spTree>
    <p:extLst>
      <p:ext uri="{BB962C8B-B14F-4D97-AF65-F5344CB8AC3E}">
        <p14:creationId xmlns:p14="http://schemas.microsoft.com/office/powerpoint/2010/main" val="1116956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ru-RU" dirty="0"/>
              <a:t>Обсудить вопрос. Подвести к ответу «Да»</a:t>
            </a:r>
          </a:p>
          <a:p>
            <a:r>
              <a:rPr lang="ru-RU" dirty="0"/>
              <a:t> По каким критериям можно это</a:t>
            </a:r>
            <a:r>
              <a:rPr lang="ru-RU" baseline="0" dirty="0"/>
              <a:t> определить: общие интересы, сплоченность, единая цель</a:t>
            </a:r>
            <a:endParaRPr lang="ru-RU" dirty="0"/>
          </a:p>
        </p:txBody>
      </p:sp>
    </p:spTree>
    <p:extLst>
      <p:ext uri="{BB962C8B-B14F-4D97-AF65-F5344CB8AC3E}">
        <p14:creationId xmlns:p14="http://schemas.microsoft.com/office/powerpoint/2010/main" val="2733640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Подтвердились ли предположения предыдущего слайда? Обсудить определение</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Ознакомиться и обсудить</a:t>
            </a:r>
          </a:p>
        </p:txBody>
      </p:sp>
    </p:spTree>
    <p:extLst>
      <p:ext uri="{BB962C8B-B14F-4D97-AF65-F5344CB8AC3E}">
        <p14:creationId xmlns:p14="http://schemas.microsoft.com/office/powerpoint/2010/main" val="4269081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Игра на ассоциации. 1. Обсудить заголовок слайда. 2. На листах написать свои ассоциации (работа в парах). 3. Составить «Облако тэгов» (прикрепить на доску или живая открытка)</a:t>
            </a:r>
            <a:endParaRPr dirty="0"/>
          </a:p>
        </p:txBody>
      </p:sp>
    </p:spTree>
    <p:extLst>
      <p:ext uri="{BB962C8B-B14F-4D97-AF65-F5344CB8AC3E}">
        <p14:creationId xmlns:p14="http://schemas.microsoft.com/office/powerpoint/2010/main" val="1277417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Обсудить определение. Для перехода на следующий слайд задать вопрос: какие риски работы в команде вы видите? Предлагаю обсудить риски</a:t>
            </a:r>
            <a:endParaRPr dirty="0"/>
          </a:p>
        </p:txBody>
      </p:sp>
    </p:spTree>
    <p:extLst>
      <p:ext uri="{BB962C8B-B14F-4D97-AF65-F5344CB8AC3E}">
        <p14:creationId xmlns:p14="http://schemas.microsoft.com/office/powerpoint/2010/main" val="3788801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У участников семинара на столе разноцветные карточки. Читают риск и с помощью карточки выбирают вариант ответа</a:t>
            </a:r>
          </a:p>
        </p:txBody>
      </p:sp>
    </p:spTree>
    <p:extLst>
      <p:ext uri="{BB962C8B-B14F-4D97-AF65-F5344CB8AC3E}">
        <p14:creationId xmlns:p14="http://schemas.microsoft.com/office/powerpoint/2010/main" val="953659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r>
              <a:rPr lang="ru-RU" dirty="0"/>
              <a:t>Читают риск и с помощью карточки выбирают вариант ответа</a:t>
            </a:r>
          </a:p>
        </p:txBody>
      </p:sp>
    </p:spTree>
    <p:extLst>
      <p:ext uri="{BB962C8B-B14F-4D97-AF65-F5344CB8AC3E}">
        <p14:creationId xmlns:p14="http://schemas.microsoft.com/office/powerpoint/2010/main" val="4264395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gradFill>
          <a:gsLst>
            <a:gs pos="0">
              <a:srgbClr val="E61E7F"/>
            </a:gs>
            <a:gs pos="100000">
              <a:srgbClr val="FF9900"/>
            </a:gs>
          </a:gsLst>
          <a:lin ang="5400700" scaled="0"/>
        </a:gradFill>
        <a:effectLst/>
      </p:bgPr>
    </p:bg>
    <p:spTree>
      <p:nvGrpSpPr>
        <p:cNvPr id="1" name="Shape 37"/>
        <p:cNvGrpSpPr/>
        <p:nvPr/>
      </p:nvGrpSpPr>
      <p:grpSpPr>
        <a:xfrm>
          <a:off x="0" y="0"/>
          <a:ext cx="0" cy="0"/>
          <a:chOff x="0" y="0"/>
          <a:chExt cx="0" cy="0"/>
        </a:xfrm>
      </p:grpSpPr>
      <p:pic>
        <p:nvPicPr>
          <p:cNvPr id="38" name="Google Shape;38;p8"/>
          <p:cNvPicPr preferRelativeResize="0"/>
          <p:nvPr/>
        </p:nvPicPr>
        <p:blipFill>
          <a:blip r:embed="rId2">
            <a:alphaModFix/>
          </a:blip>
          <a:stretch>
            <a:fillRect/>
          </a:stretch>
        </p:blipFill>
        <p:spPr>
          <a:xfrm>
            <a:off x="0" y="0"/>
            <a:ext cx="9144000" cy="5143500"/>
          </a:xfrm>
          <a:prstGeom prst="rect">
            <a:avLst/>
          </a:prstGeom>
          <a:noFill/>
          <a:ln>
            <a:noFill/>
          </a:ln>
        </p:spPr>
      </p:pic>
      <p:sp>
        <p:nvSpPr>
          <p:cNvPr id="39" name="Google Shape;39;p8"/>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40" name="Google Shape;40;p8"/>
          <p:cNvSpPr txBox="1">
            <a:spLocks noGrp="1"/>
          </p:cNvSpPr>
          <p:nvPr>
            <p:ph type="body" idx="1"/>
          </p:nvPr>
        </p:nvSpPr>
        <p:spPr>
          <a:xfrm>
            <a:off x="3844325"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1" name="Google Shape;41;p8"/>
          <p:cNvSpPr txBox="1">
            <a:spLocks noGrp="1"/>
          </p:cNvSpPr>
          <p:nvPr>
            <p:ph type="body" idx="2"/>
          </p:nvPr>
        </p:nvSpPr>
        <p:spPr>
          <a:xfrm>
            <a:off x="5524777"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2" name="Google Shape;42;p8"/>
          <p:cNvSpPr txBox="1">
            <a:spLocks noGrp="1"/>
          </p:cNvSpPr>
          <p:nvPr>
            <p:ph type="body" idx="3"/>
          </p:nvPr>
        </p:nvSpPr>
        <p:spPr>
          <a:xfrm>
            <a:off x="7205229"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3" name="Google Shape;43;p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gradFill>
          <a:gsLst>
            <a:gs pos="0">
              <a:srgbClr val="E61E7F"/>
            </a:gs>
            <a:gs pos="100000">
              <a:srgbClr val="FF9900"/>
            </a:gs>
          </a:gsLst>
          <a:lin ang="5400700" scaled="0"/>
        </a:gradFill>
        <a:effectLst/>
      </p:bgPr>
    </p:bg>
    <p:spTree>
      <p:nvGrpSpPr>
        <p:cNvPr id="1" name="Shape 52"/>
        <p:cNvGrpSpPr/>
        <p:nvPr/>
      </p:nvGrpSpPr>
      <p:grpSpPr>
        <a:xfrm>
          <a:off x="0" y="0"/>
          <a:ext cx="0" cy="0"/>
          <a:chOff x="0" y="0"/>
          <a:chExt cx="0" cy="0"/>
        </a:xfrm>
      </p:grpSpPr>
      <p:sp>
        <p:nvSpPr>
          <p:cNvPr id="53" name="Google Shape;53;p1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pic>
        <p:nvPicPr>
          <p:cNvPr id="54" name="Google Shape;54;p11"/>
          <p:cNvPicPr preferRelativeResize="0"/>
          <p:nvPr/>
        </p:nvPicPr>
        <p:blipFill>
          <a:blip r:embed="rId2">
            <a:alphaModFix/>
          </a:blip>
          <a:stretch>
            <a:fillRect/>
          </a:stretch>
        </p:blipFill>
        <p:spPr>
          <a:xfrm>
            <a:off x="0" y="0"/>
            <a:ext cx="9144000" cy="51435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gradFill>
          <a:gsLst>
            <a:gs pos="0">
              <a:srgbClr val="3C78D8"/>
            </a:gs>
            <a:gs pos="100000">
              <a:srgbClr val="00FFFF"/>
            </a:gs>
          </a:gsLst>
          <a:lin ang="5400700"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9000" y="911700"/>
            <a:ext cx="2020800" cy="3327600"/>
          </a:xfrm>
          <a:prstGeom prst="rect">
            <a:avLst/>
          </a:prstGeom>
          <a:noFill/>
          <a:ln>
            <a:noFill/>
          </a:ln>
          <a:effectLst>
            <a:outerShdw blurRad="42863" dist="9525" dir="5400000" algn="bl" rotWithShape="0">
              <a:srgbClr val="000000">
                <a:alpha val="20000"/>
              </a:srgbClr>
            </a:outerShdw>
          </a:effectLst>
        </p:spPr>
        <p:txBody>
          <a:bodyPr spcFirstLastPara="1" wrap="square" lIns="0" tIns="0" rIns="0" bIns="0" anchor="ctr" anchorCtr="0">
            <a:noAutofit/>
          </a:bodyPr>
          <a:lstStyle>
            <a:lvl1pPr lvl="0">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2pPr>
            <a:lvl3pPr lvl="2">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3pPr>
            <a:lvl4pPr lvl="3">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4pPr>
            <a:lvl5pPr lvl="4">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5pPr>
            <a:lvl6pPr lvl="5">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6pPr>
            <a:lvl7pPr lvl="6">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7pPr>
            <a:lvl8pPr lvl="7">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8pPr>
            <a:lvl9pPr lvl="8">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9pPr>
          </a:lstStyle>
          <a:p>
            <a:endParaRPr/>
          </a:p>
        </p:txBody>
      </p:sp>
      <p:sp>
        <p:nvSpPr>
          <p:cNvPr id="7" name="Google Shape;7;p1"/>
          <p:cNvSpPr txBox="1">
            <a:spLocks noGrp="1"/>
          </p:cNvSpPr>
          <p:nvPr>
            <p:ph type="body" idx="1"/>
          </p:nvPr>
        </p:nvSpPr>
        <p:spPr>
          <a:xfrm>
            <a:off x="3844325" y="805325"/>
            <a:ext cx="4842600" cy="3548100"/>
          </a:xfrm>
          <a:prstGeom prst="rect">
            <a:avLst/>
          </a:prstGeom>
          <a:noFill/>
          <a:ln>
            <a:noFill/>
          </a:ln>
        </p:spPr>
        <p:txBody>
          <a:bodyPr spcFirstLastPara="1" wrap="square" lIns="0" tIns="0" rIns="0" bIns="0" anchor="ctr" anchorCtr="0">
            <a:noAutofit/>
          </a:bodyPr>
          <a:lstStyle>
            <a:lvl1pPr marL="457200" lvl="0" indent="-368300">
              <a:lnSpc>
                <a:spcPct val="115000"/>
              </a:lnSpc>
              <a:spcBef>
                <a:spcPts val="6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1pPr>
            <a:lvl2pPr marL="914400" lvl="1"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2pPr>
            <a:lvl3pPr marL="1371600" lvl="2"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3pPr>
            <a:lvl4pPr marL="1828800" lvl="3"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4pPr>
            <a:lvl5pPr marL="2286000" lvl="4"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5pPr>
            <a:lvl6pPr marL="2743200" lvl="5"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6pPr>
            <a:lvl7pPr marL="3200400" lvl="6"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7pPr>
            <a:lvl8pPr marL="3657600" lvl="7"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8pPr>
            <a:lvl9pPr marL="4114800" lvl="8" indent="-368300">
              <a:lnSpc>
                <a:spcPct val="115000"/>
              </a:lnSpc>
              <a:spcBef>
                <a:spcPts val="1000"/>
              </a:spcBef>
              <a:spcAft>
                <a:spcPts val="100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p:spPr>
        <p:txBody>
          <a:bodyPr spcFirstLastPara="1" wrap="square" lIns="0" tIns="0" rIns="0" bIns="0" anchor="ctr" anchorCtr="0">
            <a:noAutofit/>
          </a:bodyPr>
          <a:lstStyle>
            <a:lvl1pPr lvl="0" algn="r">
              <a:buNone/>
              <a:defRPr sz="1200">
                <a:solidFill>
                  <a:schemeClr val="dk2"/>
                </a:solidFill>
                <a:latin typeface="Montserrat Light"/>
                <a:ea typeface="Montserrat Light"/>
                <a:cs typeface="Montserrat Light"/>
                <a:sym typeface="Montserrat Light"/>
              </a:defRPr>
            </a:lvl1pPr>
            <a:lvl2pPr lvl="1" algn="r">
              <a:buNone/>
              <a:defRPr sz="1200">
                <a:solidFill>
                  <a:schemeClr val="dk2"/>
                </a:solidFill>
                <a:latin typeface="Montserrat Light"/>
                <a:ea typeface="Montserrat Light"/>
                <a:cs typeface="Montserrat Light"/>
                <a:sym typeface="Montserrat Light"/>
              </a:defRPr>
            </a:lvl2pPr>
            <a:lvl3pPr lvl="2" algn="r">
              <a:buNone/>
              <a:defRPr sz="1200">
                <a:solidFill>
                  <a:schemeClr val="dk2"/>
                </a:solidFill>
                <a:latin typeface="Montserrat Light"/>
                <a:ea typeface="Montserrat Light"/>
                <a:cs typeface="Montserrat Light"/>
                <a:sym typeface="Montserrat Light"/>
              </a:defRPr>
            </a:lvl3pPr>
            <a:lvl4pPr lvl="3" algn="r">
              <a:buNone/>
              <a:defRPr sz="1200">
                <a:solidFill>
                  <a:schemeClr val="dk2"/>
                </a:solidFill>
                <a:latin typeface="Montserrat Light"/>
                <a:ea typeface="Montserrat Light"/>
                <a:cs typeface="Montserrat Light"/>
                <a:sym typeface="Montserrat Light"/>
              </a:defRPr>
            </a:lvl4pPr>
            <a:lvl5pPr lvl="4" algn="r">
              <a:buNone/>
              <a:defRPr sz="1200">
                <a:solidFill>
                  <a:schemeClr val="dk2"/>
                </a:solidFill>
                <a:latin typeface="Montserrat Light"/>
                <a:ea typeface="Montserrat Light"/>
                <a:cs typeface="Montserrat Light"/>
                <a:sym typeface="Montserrat Light"/>
              </a:defRPr>
            </a:lvl5pPr>
            <a:lvl6pPr lvl="5" algn="r">
              <a:buNone/>
              <a:defRPr sz="1200">
                <a:solidFill>
                  <a:schemeClr val="dk2"/>
                </a:solidFill>
                <a:latin typeface="Montserrat Light"/>
                <a:ea typeface="Montserrat Light"/>
                <a:cs typeface="Montserrat Light"/>
                <a:sym typeface="Montserrat Light"/>
              </a:defRPr>
            </a:lvl6pPr>
            <a:lvl7pPr lvl="6" algn="r">
              <a:buNone/>
              <a:defRPr sz="1200">
                <a:solidFill>
                  <a:schemeClr val="dk2"/>
                </a:solidFill>
                <a:latin typeface="Montserrat Light"/>
                <a:ea typeface="Montserrat Light"/>
                <a:cs typeface="Montserrat Light"/>
                <a:sym typeface="Montserrat Light"/>
              </a:defRPr>
            </a:lvl7pPr>
            <a:lvl8pPr lvl="7" algn="r">
              <a:buNone/>
              <a:defRPr sz="1200">
                <a:solidFill>
                  <a:schemeClr val="dk2"/>
                </a:solidFill>
                <a:latin typeface="Montserrat Light"/>
                <a:ea typeface="Montserrat Light"/>
                <a:cs typeface="Montserrat Light"/>
                <a:sym typeface="Montserrat Light"/>
              </a:defRPr>
            </a:lvl8pPr>
            <a:lvl9pPr lvl="8" algn="r">
              <a:buNone/>
              <a:defRPr sz="1200">
                <a:solidFill>
                  <a:schemeClr val="dk2"/>
                </a:solidFill>
                <a:latin typeface="Montserrat Light"/>
                <a:ea typeface="Montserrat Light"/>
                <a:cs typeface="Montserrat Light"/>
                <a:sym typeface="Montserrat Light"/>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4" r:id="rId1"/>
    <p:sldLayoutId id="2147483657"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6.png"/><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7.png"/><Relationship Id="rId4" Type="http://schemas.openxmlformats.org/officeDocument/2006/relationships/image" Target="../media/image6.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E61E7F"/>
            </a:gs>
            <a:gs pos="100000">
              <a:srgbClr val="FF9900"/>
            </a:gs>
          </a:gsLst>
          <a:lin ang="5400700" scaled="0"/>
        </a:gradFill>
        <a:effectLst/>
      </p:bgPr>
    </p:bg>
    <p:spTree>
      <p:nvGrpSpPr>
        <p:cNvPr id="1" name="Shape 102"/>
        <p:cNvGrpSpPr/>
        <p:nvPr/>
      </p:nvGrpSpPr>
      <p:grpSpPr>
        <a:xfrm>
          <a:off x="0" y="0"/>
          <a:ext cx="0" cy="0"/>
          <a:chOff x="0" y="0"/>
          <a:chExt cx="0" cy="0"/>
        </a:xfrm>
      </p:grpSpPr>
      <p:sp>
        <p:nvSpPr>
          <p:cNvPr id="109" name="Google Shape;109;p1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1</a:t>
            </a:fld>
            <a:endParaRPr/>
          </a:p>
        </p:txBody>
      </p:sp>
      <p:sp>
        <p:nvSpPr>
          <p:cNvPr id="9" name="Google Shape;62;p13"/>
          <p:cNvSpPr txBox="1">
            <a:spLocks/>
          </p:cNvSpPr>
          <p:nvPr/>
        </p:nvSpPr>
        <p:spPr>
          <a:xfrm>
            <a:off x="817377" y="1688021"/>
            <a:ext cx="5952087" cy="1572206"/>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L="0" indent="0" algn="ctr" defTabSz="914400" eaLnBrk="1" fontAlgn="auto" latinLnBrk="0" hangingPunct="1">
              <a:buSzTx/>
              <a:buNone/>
              <a:tabLst/>
              <a:defRPr sz="2400" b="1">
                <a:solidFill>
                  <a:schemeClr val="bg1"/>
                </a:solidFill>
                <a:ea typeface="Microsoft Himalaya" pitchFamily="2" charset="0"/>
                <a:cs typeface="Microsoft Himalaya" pitchFamily="2" charset="0"/>
              </a:defRPr>
            </a:lvl1pPr>
          </a:lstStyle>
          <a:p>
            <a:r>
              <a:rPr lang="ru-RU" sz="2800" dirty="0"/>
              <a:t>«Эффективные</a:t>
            </a:r>
            <a:br>
              <a:rPr lang="ru-RU" sz="2800" dirty="0"/>
            </a:br>
            <a:r>
              <a:rPr lang="ru-RU" sz="2800" dirty="0"/>
              <a:t> практики повышения качества образовательных результатов. </a:t>
            </a:r>
            <a:br>
              <a:rPr lang="ru-RU" sz="2800" dirty="0"/>
            </a:br>
            <a:r>
              <a:rPr lang="ru-RU" sz="2800" dirty="0"/>
              <a:t>Исследование урока» </a:t>
            </a:r>
          </a:p>
        </p:txBody>
      </p:sp>
      <p:grpSp>
        <p:nvGrpSpPr>
          <p:cNvPr id="10" name="Group 1"/>
          <p:cNvGrpSpPr>
            <a:grpSpLocks/>
          </p:cNvGrpSpPr>
          <p:nvPr/>
        </p:nvGrpSpPr>
        <p:grpSpPr bwMode="auto">
          <a:xfrm>
            <a:off x="7524328" y="152898"/>
            <a:ext cx="1285884" cy="1428760"/>
            <a:chOff x="7289" y="1016"/>
            <a:chExt cx="2588" cy="2706"/>
          </a:xfrm>
        </p:grpSpPr>
        <p:grpSp>
          <p:nvGrpSpPr>
            <p:cNvPr id="11" name="Group 2"/>
            <p:cNvGrpSpPr>
              <a:grpSpLocks/>
            </p:cNvGrpSpPr>
            <p:nvPr/>
          </p:nvGrpSpPr>
          <p:grpSpPr bwMode="auto">
            <a:xfrm>
              <a:off x="7289" y="1016"/>
              <a:ext cx="2588" cy="2706"/>
              <a:chOff x="7289" y="1016"/>
              <a:chExt cx="2588" cy="2706"/>
            </a:xfrm>
          </p:grpSpPr>
          <p:pic>
            <p:nvPicPr>
              <p:cNvPr id="13" name="Picture 3" descr="j0410481"/>
              <p:cNvPicPr>
                <a:picLocks noChangeAspect="1" noChangeArrowheads="1"/>
              </p:cNvPicPr>
              <p:nvPr/>
            </p:nvPicPr>
            <p:blipFill>
              <a:blip r:embed="rId3"/>
              <a:srcRect/>
              <a:stretch>
                <a:fillRect/>
              </a:stretch>
            </p:blipFill>
            <p:spPr bwMode="auto">
              <a:xfrm>
                <a:off x="7613" y="1367"/>
                <a:ext cx="1881" cy="1942"/>
              </a:xfrm>
              <a:prstGeom prst="rect">
                <a:avLst/>
              </a:prstGeom>
              <a:noFill/>
              <a:ln w="9525">
                <a:noFill/>
                <a:miter lim="800000"/>
                <a:headEnd/>
                <a:tailEnd/>
              </a:ln>
            </p:spPr>
          </p:pic>
          <p:grpSp>
            <p:nvGrpSpPr>
              <p:cNvPr id="14" name="Group 4"/>
              <p:cNvGrpSpPr>
                <a:grpSpLocks/>
              </p:cNvGrpSpPr>
              <p:nvPr/>
            </p:nvGrpSpPr>
            <p:grpSpPr bwMode="auto">
              <a:xfrm>
                <a:off x="7289" y="1016"/>
                <a:ext cx="2588" cy="2706"/>
                <a:chOff x="7289" y="1016"/>
                <a:chExt cx="2588" cy="2706"/>
              </a:xfrm>
            </p:grpSpPr>
            <p:pic>
              <p:nvPicPr>
                <p:cNvPr id="15" name="Picture 5" descr="j0370140"/>
                <p:cNvPicPr>
                  <a:picLocks noChangeAspect="1" noChangeArrowheads="1"/>
                </p:cNvPicPr>
                <p:nvPr/>
              </p:nvPicPr>
              <p:blipFill>
                <a:blip r:embed="rId4"/>
                <a:srcRect/>
                <a:stretch>
                  <a:fillRect/>
                </a:stretch>
              </p:blipFill>
              <p:spPr bwMode="auto">
                <a:xfrm>
                  <a:off x="7795" y="1367"/>
                  <a:ext cx="1316" cy="1406"/>
                </a:xfrm>
                <a:prstGeom prst="rect">
                  <a:avLst/>
                </a:prstGeom>
                <a:noFill/>
                <a:ln w="9525">
                  <a:noFill/>
                  <a:miter lim="800000"/>
                  <a:headEnd/>
                  <a:tailEnd/>
                </a:ln>
              </p:spPr>
            </p:pic>
            <p:sp>
              <p:nvSpPr>
                <p:cNvPr id="16" name="WordArt 6"/>
                <p:cNvSpPr>
                  <a:spLocks noChangeArrowheads="1" noChangeShapeType="1" noTextEdit="1"/>
                </p:cNvSpPr>
                <p:nvPr/>
              </p:nvSpPr>
              <p:spPr bwMode="auto">
                <a:xfrm>
                  <a:off x="7712" y="3113"/>
                  <a:ext cx="1698" cy="337"/>
                </a:xfrm>
                <a:prstGeom prst="rect">
                  <a:avLst/>
                </a:prstGeom>
              </p:spPr>
              <p:txBody>
                <a:bodyPr spcFirstLastPara="1" wrap="none" fromWordArt="1">
                  <a:prstTxWarp prst="textArchDown">
                    <a:avLst>
                      <a:gd name="adj" fmla="val 0"/>
                    </a:avLst>
                  </a:prstTxWarp>
                </a:bodyPr>
                <a:lstStyle/>
                <a:p>
                  <a:pPr algn="ctr"/>
                  <a:r>
                    <a:rPr lang="ru-RU" sz="3600" kern="10" spc="1800">
                      <a:ln w="9525">
                        <a:solidFill>
                          <a:srgbClr val="000000"/>
                        </a:solidFill>
                        <a:round/>
                        <a:headEnd/>
                        <a:tailEnd/>
                      </a:ln>
                      <a:solidFill>
                        <a:srgbClr val="000000"/>
                      </a:solidFill>
                      <a:latin typeface="Times New Roman"/>
                      <a:cs typeface="Times New Roman"/>
                    </a:rPr>
                    <a:t>ст.Павловская</a:t>
                  </a:r>
                </a:p>
              </p:txBody>
            </p:sp>
            <p:sp>
              <p:nvSpPr>
                <p:cNvPr id="17" name="WordArt 7"/>
                <p:cNvSpPr>
                  <a:spLocks noChangeArrowheads="1" noChangeShapeType="1" noTextEdit="1"/>
                </p:cNvSpPr>
                <p:nvPr/>
              </p:nvSpPr>
              <p:spPr bwMode="auto">
                <a:xfrm>
                  <a:off x="7505" y="1177"/>
                  <a:ext cx="2185" cy="2373"/>
                </a:xfrm>
                <a:prstGeom prst="rect">
                  <a:avLst/>
                </a:prstGeom>
              </p:spPr>
              <p:txBody>
                <a:bodyPr spcFirstLastPara="1" wrap="none" fromWordArt="1">
                  <a:prstTxWarp prst="textArchUp">
                    <a:avLst>
                      <a:gd name="adj" fmla="val 8692268"/>
                    </a:avLst>
                  </a:prstTxWarp>
                </a:bodyPr>
                <a:lstStyle/>
                <a:p>
                  <a:pPr algn="ctr"/>
                  <a:r>
                    <a:rPr lang="ru-RU" sz="1200" kern="10" spc="600" normalizeH="1" dirty="0">
                      <a:ln w="9525">
                        <a:solidFill>
                          <a:srgbClr val="000000"/>
                        </a:solidFill>
                        <a:round/>
                        <a:headEnd/>
                        <a:tailEnd/>
                      </a:ln>
                      <a:solidFill>
                        <a:srgbClr val="000000"/>
                      </a:solidFill>
                      <a:latin typeface="Arial"/>
                      <a:cs typeface="Arial"/>
                    </a:rPr>
                    <a:t>районный информационно - методический центр </a:t>
                  </a:r>
                </a:p>
              </p:txBody>
            </p:sp>
            <p:sp>
              <p:nvSpPr>
                <p:cNvPr id="18" name="WordArt 8"/>
                <p:cNvSpPr>
                  <a:spLocks noChangeArrowheads="1" noChangeShapeType="1" noTextEdit="1"/>
                </p:cNvSpPr>
                <p:nvPr/>
              </p:nvSpPr>
              <p:spPr bwMode="auto">
                <a:xfrm>
                  <a:off x="7289" y="1016"/>
                  <a:ext cx="2588" cy="2706"/>
                </a:xfrm>
                <a:prstGeom prst="rect">
                  <a:avLst/>
                </a:prstGeom>
              </p:spPr>
              <p:txBody>
                <a:bodyPr spcFirstLastPara="1" wrap="none" fromWordArt="1">
                  <a:prstTxWarp prst="textArchUp">
                    <a:avLst>
                      <a:gd name="adj" fmla="val 8753260"/>
                    </a:avLst>
                  </a:prstTxWarp>
                </a:bodyPr>
                <a:lstStyle/>
                <a:p>
                  <a:pPr algn="dist"/>
                  <a:r>
                    <a:rPr lang="ru-RU" sz="1200" kern="10" spc="600" dirty="0">
                      <a:ln w="9525">
                        <a:solidFill>
                          <a:srgbClr val="000000"/>
                        </a:solidFill>
                        <a:round/>
                        <a:headEnd/>
                        <a:tailEnd/>
                      </a:ln>
                      <a:solidFill>
                        <a:srgbClr val="000000"/>
                      </a:solidFill>
                      <a:latin typeface="Arial"/>
                      <a:cs typeface="Arial"/>
                    </a:rPr>
                    <a:t>Муниципальное казённое учреждение образования</a:t>
                  </a:r>
                </a:p>
              </p:txBody>
            </p:sp>
            <p:sp>
              <p:nvSpPr>
                <p:cNvPr id="19" name="WordArt 7"/>
                <p:cNvSpPr>
                  <a:spLocks noChangeArrowheads="1" noChangeShapeType="1" noTextEdit="1"/>
                </p:cNvSpPr>
                <p:nvPr/>
              </p:nvSpPr>
              <p:spPr bwMode="auto">
                <a:xfrm>
                  <a:off x="7530" y="1132"/>
                  <a:ext cx="2185" cy="2373"/>
                </a:xfrm>
                <a:prstGeom prst="rect">
                  <a:avLst/>
                </a:prstGeom>
              </p:spPr>
              <p:txBody>
                <a:bodyPr spcFirstLastPara="1" wrap="none" fromWordArt="1">
                  <a:prstTxWarp prst="textArchUp">
                    <a:avLst>
                      <a:gd name="adj" fmla="val 8692268"/>
                    </a:avLst>
                  </a:prstTxWarp>
                </a:bodyPr>
                <a:lstStyle/>
                <a:p>
                  <a:pPr algn="ctr"/>
                  <a:r>
                    <a:rPr lang="ru-RU" sz="1200" kern="10" spc="600" normalizeH="1" dirty="0">
                      <a:ln w="9525">
                        <a:solidFill>
                          <a:srgbClr val="000000"/>
                        </a:solidFill>
                        <a:round/>
                        <a:headEnd/>
                        <a:tailEnd/>
                      </a:ln>
                      <a:solidFill>
                        <a:srgbClr val="000000"/>
                      </a:solidFill>
                      <a:latin typeface="Arial"/>
                      <a:cs typeface="Arial"/>
                    </a:rPr>
                    <a:t>районный информационно - методический центр </a:t>
                  </a:r>
                </a:p>
              </p:txBody>
            </p:sp>
          </p:grpSp>
        </p:grpSp>
        <p:sp>
          <p:nvSpPr>
            <p:cNvPr id="12" name="WordArt 9"/>
            <p:cNvSpPr>
              <a:spLocks noChangeArrowheads="1" noChangeShapeType="1" noTextEdit="1"/>
            </p:cNvSpPr>
            <p:nvPr/>
          </p:nvSpPr>
          <p:spPr bwMode="auto">
            <a:xfrm>
              <a:off x="8044" y="2855"/>
              <a:ext cx="1155" cy="258"/>
            </a:xfrm>
            <a:prstGeom prst="rect">
              <a:avLst/>
            </a:prstGeom>
          </p:spPr>
          <p:txBody>
            <a:bodyPr wrap="none" fromWordArt="1">
              <a:prstTxWarp prst="textPlain">
                <a:avLst>
                  <a:gd name="adj" fmla="val 47116"/>
                </a:avLst>
              </a:prstTxWarp>
            </a:bodyPr>
            <a:lstStyle/>
            <a:p>
              <a:pPr algn="ctr"/>
              <a:r>
                <a:rPr lang="ru-RU" sz="3600" kern="10" dirty="0">
                  <a:ln w="9525">
                    <a:solidFill>
                      <a:srgbClr val="993300"/>
                    </a:solidFill>
                    <a:round/>
                    <a:headEnd/>
                    <a:tailEnd/>
                  </a:ln>
                  <a:solidFill>
                    <a:srgbClr val="000080"/>
                  </a:solidFill>
                  <a:effectLst>
                    <a:outerShdw dist="45791" dir="2021404" algn="ctr" rotWithShape="0">
                      <a:srgbClr val="B2B2B2">
                        <a:alpha val="79999"/>
                      </a:srgbClr>
                    </a:outerShdw>
                  </a:effectLst>
                  <a:latin typeface="Times New Roman"/>
                  <a:cs typeface="Times New Roman"/>
                </a:rPr>
                <a:t>МКУО     РИМЦ</a:t>
              </a:r>
            </a:p>
          </p:txBody>
        </p:sp>
      </p:grpSp>
      <p:sp>
        <p:nvSpPr>
          <p:cNvPr id="28" name="Подзаголовок 2"/>
          <p:cNvSpPr txBox="1">
            <a:spLocks/>
          </p:cNvSpPr>
          <p:nvPr/>
        </p:nvSpPr>
        <p:spPr>
          <a:xfrm>
            <a:off x="6572264" y="3571882"/>
            <a:ext cx="2114520" cy="1109658"/>
          </a:xfrm>
          <a:prstGeom prst="rect">
            <a:avLst/>
          </a:prstGeom>
        </p:spPr>
        <p:txBody>
          <a:bodyPr vert="horz" lIns="91440" tIns="45720" rIns="91440" bIns="45720" rtlCol="0">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ru-RU" sz="2400" b="1" i="1" u="none" strike="noStrike" kern="1200" cap="none" spc="0" normalizeH="0" baseline="0" noProof="0" dirty="0">
                <a:ln>
                  <a:noFill/>
                </a:ln>
                <a:solidFill>
                  <a:schemeClr val="tx1">
                    <a:lumMod val="50000"/>
                  </a:schemeClr>
                </a:solidFill>
                <a:effectLst/>
                <a:uLnTx/>
                <a:uFillTx/>
                <a:latin typeface="+mn-lt"/>
                <a:ea typeface="+mn-ea"/>
                <a:cs typeface="+mn-cs"/>
              </a:rPr>
              <a:t>Единый методический день</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ru-RU" sz="2400" b="1" i="1" u="none" strike="noStrike" kern="1200" cap="none" spc="0" normalizeH="0" baseline="0" noProof="0" dirty="0">
                <a:ln>
                  <a:noFill/>
                </a:ln>
                <a:solidFill>
                  <a:schemeClr val="tx1">
                    <a:lumMod val="50000"/>
                  </a:schemeClr>
                </a:solidFill>
                <a:effectLst/>
                <a:uLnTx/>
                <a:uFillTx/>
                <a:latin typeface="+mn-lt"/>
                <a:ea typeface="+mn-ea"/>
                <a:cs typeface="+mn-cs"/>
              </a:rPr>
              <a:t>27.03.2024 г.</a:t>
            </a:r>
          </a:p>
        </p:txBody>
      </p:sp>
      <p:pic>
        <p:nvPicPr>
          <p:cNvPr id="4" name="Рисунок 3">
            <a:extLst>
              <a:ext uri="{FF2B5EF4-FFF2-40B4-BE49-F238E27FC236}">
                <a16:creationId xmlns:a16="http://schemas.microsoft.com/office/drawing/2014/main" id="{DE407E1C-0BE0-466B-2570-80598FF5BA9C}"/>
              </a:ext>
            </a:extLst>
          </p:cNvPr>
          <p:cNvPicPr>
            <a:picLocks noChangeAspect="1"/>
          </p:cNvPicPr>
          <p:nvPr/>
        </p:nvPicPr>
        <p:blipFill>
          <a:blip r:embed="rId5"/>
          <a:stretch>
            <a:fillRect/>
          </a:stretch>
        </p:blipFill>
        <p:spPr>
          <a:xfrm>
            <a:off x="179512" y="130196"/>
            <a:ext cx="1696524" cy="112991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a:t>
            </a:fld>
            <a:endParaRPr lang="en"/>
          </a:p>
        </p:txBody>
      </p:sp>
      <p:pic>
        <p:nvPicPr>
          <p:cNvPr id="5" name="Рисунок 4">
            <a:extLst>
              <a:ext uri="{FF2B5EF4-FFF2-40B4-BE49-F238E27FC236}">
                <a16:creationId xmlns:a16="http://schemas.microsoft.com/office/drawing/2014/main" id="{0DB8CA73-F38F-47C0-3AA9-863939ADDE73}"/>
              </a:ext>
            </a:extLst>
          </p:cNvPr>
          <p:cNvPicPr>
            <a:picLocks noChangeAspect="1"/>
          </p:cNvPicPr>
          <p:nvPr/>
        </p:nvPicPr>
        <p:blipFill rotWithShape="1">
          <a:blip r:embed="rId3"/>
          <a:srcRect l="18499" t="13601" r="4327" b="9400"/>
          <a:stretch/>
        </p:blipFill>
        <p:spPr>
          <a:xfrm>
            <a:off x="1115616" y="591530"/>
            <a:ext cx="7056784" cy="3960440"/>
          </a:xfrm>
          <a:prstGeom prst="rect">
            <a:avLst/>
          </a:prstGeom>
        </p:spPr>
      </p:pic>
    </p:spTree>
    <p:extLst>
      <p:ext uri="{BB962C8B-B14F-4D97-AF65-F5344CB8AC3E}">
        <p14:creationId xmlns:p14="http://schemas.microsoft.com/office/powerpoint/2010/main" val="185508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a:t>
            </a:fld>
            <a:endParaRPr lang="en"/>
          </a:p>
        </p:txBody>
      </p:sp>
      <p:pic>
        <p:nvPicPr>
          <p:cNvPr id="5" name="Рисунок 4">
            <a:extLst>
              <a:ext uri="{FF2B5EF4-FFF2-40B4-BE49-F238E27FC236}">
                <a16:creationId xmlns:a16="http://schemas.microsoft.com/office/drawing/2014/main" id="{4928BB1E-3C76-1638-1750-0916C02D9B41}"/>
              </a:ext>
            </a:extLst>
          </p:cNvPr>
          <p:cNvPicPr>
            <a:picLocks noChangeAspect="1"/>
          </p:cNvPicPr>
          <p:nvPr/>
        </p:nvPicPr>
        <p:blipFill rotWithShape="1">
          <a:blip r:embed="rId3"/>
          <a:srcRect l="19287" t="13601" r="4327" b="9400"/>
          <a:stretch/>
        </p:blipFill>
        <p:spPr>
          <a:xfrm>
            <a:off x="1187624" y="591530"/>
            <a:ext cx="6984776" cy="3960440"/>
          </a:xfrm>
          <a:prstGeom prst="rect">
            <a:avLst/>
          </a:prstGeom>
        </p:spPr>
      </p:pic>
    </p:spTree>
    <p:extLst>
      <p:ext uri="{BB962C8B-B14F-4D97-AF65-F5344CB8AC3E}">
        <p14:creationId xmlns:p14="http://schemas.microsoft.com/office/powerpoint/2010/main" val="4026449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a:t>
            </a:fld>
            <a:endParaRPr lang="en"/>
          </a:p>
        </p:txBody>
      </p:sp>
      <p:pic>
        <p:nvPicPr>
          <p:cNvPr id="5" name="Рисунок 4">
            <a:extLst>
              <a:ext uri="{FF2B5EF4-FFF2-40B4-BE49-F238E27FC236}">
                <a16:creationId xmlns:a16="http://schemas.microsoft.com/office/drawing/2014/main" id="{D8AC0EA5-CFAD-0521-7958-F58ABD435F6C}"/>
              </a:ext>
            </a:extLst>
          </p:cNvPr>
          <p:cNvPicPr>
            <a:picLocks noChangeAspect="1"/>
          </p:cNvPicPr>
          <p:nvPr/>
        </p:nvPicPr>
        <p:blipFill rotWithShape="1">
          <a:blip r:embed="rId3"/>
          <a:srcRect l="18501" t="13601" r="3538" b="9400"/>
          <a:stretch/>
        </p:blipFill>
        <p:spPr>
          <a:xfrm>
            <a:off x="1115616" y="591530"/>
            <a:ext cx="7128792" cy="3960440"/>
          </a:xfrm>
          <a:prstGeom prst="rect">
            <a:avLst/>
          </a:prstGeom>
        </p:spPr>
      </p:pic>
    </p:spTree>
    <p:extLst>
      <p:ext uri="{BB962C8B-B14F-4D97-AF65-F5344CB8AC3E}">
        <p14:creationId xmlns:p14="http://schemas.microsoft.com/office/powerpoint/2010/main" val="1800416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13</a:t>
            </a:fld>
            <a:endParaRPr lang="en"/>
          </a:p>
        </p:txBody>
      </p:sp>
      <p:pic>
        <p:nvPicPr>
          <p:cNvPr id="5" name="Рисунок 4">
            <a:extLst>
              <a:ext uri="{FF2B5EF4-FFF2-40B4-BE49-F238E27FC236}">
                <a16:creationId xmlns:a16="http://schemas.microsoft.com/office/drawing/2014/main" id="{2817A37F-1703-15F2-7CB4-6CE822F3CEC6}"/>
              </a:ext>
            </a:extLst>
          </p:cNvPr>
          <p:cNvPicPr>
            <a:picLocks noChangeAspect="1"/>
          </p:cNvPicPr>
          <p:nvPr/>
        </p:nvPicPr>
        <p:blipFill rotWithShape="1">
          <a:blip r:embed="rId3"/>
          <a:srcRect l="18500" t="12201" r="4326" b="9400"/>
          <a:stretch/>
        </p:blipFill>
        <p:spPr>
          <a:xfrm>
            <a:off x="1043608" y="555526"/>
            <a:ext cx="7056784" cy="4032448"/>
          </a:xfrm>
          <a:prstGeom prst="rect">
            <a:avLst/>
          </a:prstGeom>
        </p:spPr>
      </p:pic>
    </p:spTree>
    <p:extLst>
      <p:ext uri="{BB962C8B-B14F-4D97-AF65-F5344CB8AC3E}">
        <p14:creationId xmlns:p14="http://schemas.microsoft.com/office/powerpoint/2010/main" val="300972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695397" y="916556"/>
            <a:ext cx="2232248" cy="3327600"/>
          </a:xfrm>
          <a:prstGeom prst="rect">
            <a:avLst/>
          </a:prstGeom>
        </p:spPr>
        <p:txBody>
          <a:bodyPr spcFirstLastPara="1" wrap="square" lIns="0" tIns="0" rIns="0" bIns="0" anchor="ctr" anchorCtr="0">
            <a:noAutofit/>
          </a:bodyPr>
          <a:lstStyle/>
          <a:p>
            <a:pPr lvl="0"/>
            <a:r>
              <a:rPr lang="ru-RU" sz="1600" spc="-30" dirty="0">
                <a:sym typeface="Arial"/>
              </a:rPr>
              <a:t>Проблемы, </a:t>
            </a:r>
            <a:br>
              <a:rPr lang="ru-RU" sz="1600" spc="-30" dirty="0">
                <a:sym typeface="Arial"/>
              </a:rPr>
            </a:br>
            <a:r>
              <a:rPr lang="ru-RU" sz="1600" spc="-30" dirty="0">
                <a:sym typeface="Arial"/>
              </a:rPr>
              <a:t>требующие </a:t>
            </a:r>
            <a:br>
              <a:rPr lang="ru-RU" sz="1600" spc="-30" dirty="0">
                <a:sym typeface="Arial"/>
              </a:rPr>
            </a:br>
            <a:r>
              <a:rPr lang="ru-RU" sz="1600" spc="-30" dirty="0">
                <a:sym typeface="Arial"/>
              </a:rPr>
              <a:t>решения</a:t>
            </a: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FAE6CE8C-2CDA-209F-17BE-420913D6AFD6}"/>
              </a:ext>
            </a:extLst>
          </p:cNvPr>
          <p:cNvPicPr>
            <a:picLocks noChangeAspect="1"/>
          </p:cNvPicPr>
          <p:nvPr/>
        </p:nvPicPr>
        <p:blipFill>
          <a:blip r:embed="rId3"/>
          <a:stretch>
            <a:fillRect/>
          </a:stretch>
        </p:blipFill>
        <p:spPr>
          <a:xfrm>
            <a:off x="107505" y="51470"/>
            <a:ext cx="864096" cy="576064"/>
          </a:xfrm>
          <a:prstGeom prst="rect">
            <a:avLst/>
          </a:prstGeom>
        </p:spPr>
      </p:pic>
      <p:sp>
        <p:nvSpPr>
          <p:cNvPr id="4" name="Прямоугольник 3"/>
          <p:cNvSpPr/>
          <p:nvPr/>
        </p:nvSpPr>
        <p:spPr>
          <a:xfrm>
            <a:off x="4788024" y="514748"/>
            <a:ext cx="3168352"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Низкая мотивация учащихся</a:t>
            </a:r>
          </a:p>
        </p:txBody>
      </p:sp>
      <p:sp>
        <p:nvSpPr>
          <p:cNvPr id="7" name="Прямоугольник 6"/>
          <p:cNvSpPr/>
          <p:nvPr/>
        </p:nvSpPr>
        <p:spPr>
          <a:xfrm>
            <a:off x="3636614" y="2468220"/>
            <a:ext cx="5118320"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Неумение учащихся планировать свое обучение</a:t>
            </a:r>
          </a:p>
        </p:txBody>
      </p:sp>
      <p:sp>
        <p:nvSpPr>
          <p:cNvPr id="8" name="Прямоугольник 7"/>
          <p:cNvSpPr/>
          <p:nvPr/>
        </p:nvSpPr>
        <p:spPr>
          <a:xfrm>
            <a:off x="3779912" y="1191528"/>
            <a:ext cx="4392488"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Низкая вовлеченность в урок учащихся</a:t>
            </a:r>
          </a:p>
        </p:txBody>
      </p:sp>
      <p:sp>
        <p:nvSpPr>
          <p:cNvPr id="9" name="Прямоугольник 8"/>
          <p:cNvSpPr/>
          <p:nvPr/>
        </p:nvSpPr>
        <p:spPr>
          <a:xfrm>
            <a:off x="4426525" y="1841443"/>
            <a:ext cx="4602759"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Сложности при работе с информацией</a:t>
            </a:r>
          </a:p>
        </p:txBody>
      </p:sp>
      <p:sp>
        <p:nvSpPr>
          <p:cNvPr id="10" name="Прямоугольник 9"/>
          <p:cNvSpPr/>
          <p:nvPr/>
        </p:nvSpPr>
        <p:spPr>
          <a:xfrm>
            <a:off x="4932040" y="3096958"/>
            <a:ext cx="3960440"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Асоциальное поведение на уроке</a:t>
            </a:r>
          </a:p>
        </p:txBody>
      </p:sp>
      <p:pic>
        <p:nvPicPr>
          <p:cNvPr id="5" name="Рисунок 4">
            <a:extLst>
              <a:ext uri="{FF2B5EF4-FFF2-40B4-BE49-F238E27FC236}">
                <a16:creationId xmlns:a16="http://schemas.microsoft.com/office/drawing/2014/main" id="{8F885AAF-D45D-7CED-29D1-18A351535D93}"/>
              </a:ext>
            </a:extLst>
          </p:cNvPr>
          <p:cNvPicPr>
            <a:picLocks noChangeAspect="1"/>
          </p:cNvPicPr>
          <p:nvPr/>
        </p:nvPicPr>
        <p:blipFill>
          <a:blip r:embed="rId4"/>
          <a:stretch>
            <a:fillRect/>
          </a:stretch>
        </p:blipFill>
        <p:spPr>
          <a:xfrm>
            <a:off x="1974828" y="3307257"/>
            <a:ext cx="2813196" cy="1654821"/>
          </a:xfrm>
          <a:prstGeom prst="rect">
            <a:avLst/>
          </a:prstGeom>
        </p:spPr>
      </p:pic>
    </p:spTree>
    <p:extLst>
      <p:ext uri="{BB962C8B-B14F-4D97-AF65-F5344CB8AC3E}">
        <p14:creationId xmlns:p14="http://schemas.microsoft.com/office/powerpoint/2010/main" val="1449143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15</a:t>
            </a:fld>
            <a:endParaRPr lang="en"/>
          </a:p>
        </p:txBody>
      </p:sp>
      <p:sp>
        <p:nvSpPr>
          <p:cNvPr id="7" name="Google Shape;122;p21">
            <a:extLst>
              <a:ext uri="{FF2B5EF4-FFF2-40B4-BE49-F238E27FC236}">
                <a16:creationId xmlns:a16="http://schemas.microsoft.com/office/drawing/2014/main" id="{2DB215A5-0DCD-19A2-5E58-B977FE1535E7}"/>
              </a:ext>
            </a:extLst>
          </p:cNvPr>
          <p:cNvSpPr txBox="1">
            <a:spLocks/>
          </p:cNvSpPr>
          <p:nvPr/>
        </p:nvSpPr>
        <p:spPr>
          <a:xfrm>
            <a:off x="611560" y="915566"/>
            <a:ext cx="6768752" cy="1887440"/>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ru-RU" sz="2200" b="1" dirty="0">
              <a:solidFill>
                <a:schemeClr val="bg1">
                  <a:lumMod val="95000"/>
                </a:schemeClr>
              </a:solidFill>
            </a:endParaRPr>
          </a:p>
          <a:p>
            <a:pPr algn="ctr"/>
            <a:r>
              <a:rPr lang="ru-RU" sz="2200" b="1" dirty="0">
                <a:solidFill>
                  <a:schemeClr val="bg1">
                    <a:lumMod val="95000"/>
                  </a:schemeClr>
                </a:solidFill>
              </a:rPr>
              <a:t>ГЛАВНЫЙ ВОПРОС, </a:t>
            </a:r>
            <a:br>
              <a:rPr lang="ru-RU" sz="2200" b="1" dirty="0">
                <a:solidFill>
                  <a:schemeClr val="bg1">
                    <a:lumMod val="95000"/>
                  </a:schemeClr>
                </a:solidFill>
              </a:rPr>
            </a:br>
            <a:r>
              <a:rPr lang="ru-RU" sz="2200" b="1" dirty="0">
                <a:solidFill>
                  <a:schemeClr val="bg1">
                    <a:lumMod val="95000"/>
                  </a:schemeClr>
                </a:solidFill>
              </a:rPr>
              <a:t>КОТОРЫЙ ЗАДАЕТ СЕБЕ УЧАСТНИК ПОС</a:t>
            </a:r>
          </a:p>
          <a:p>
            <a:pPr algn="ctr"/>
            <a:endParaRPr lang="ru-RU" sz="2200" b="1" dirty="0">
              <a:solidFill>
                <a:schemeClr val="bg1">
                  <a:lumMod val="95000"/>
                </a:schemeClr>
              </a:solidFill>
            </a:endParaRPr>
          </a:p>
          <a:p>
            <a:pPr algn="ctr"/>
            <a:r>
              <a:rPr lang="ru-RU" sz="2200" b="1" dirty="0">
                <a:solidFill>
                  <a:schemeClr val="bg1">
                    <a:lumMod val="95000"/>
                  </a:schemeClr>
                </a:solidFill>
              </a:rPr>
              <a:t>Как я провел сегодня урок?</a:t>
            </a:r>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sp>
        <p:nvSpPr>
          <p:cNvPr id="6" name="TextBox 5">
            <a:extLst>
              <a:ext uri="{FF2B5EF4-FFF2-40B4-BE49-F238E27FC236}">
                <a16:creationId xmlns:a16="http://schemas.microsoft.com/office/drawing/2014/main" id="{5632BA2B-E19F-4F5E-A985-AD8CE0B7CBBC}"/>
              </a:ext>
            </a:extLst>
          </p:cNvPr>
          <p:cNvSpPr txBox="1"/>
          <p:nvPr/>
        </p:nvSpPr>
        <p:spPr>
          <a:xfrm>
            <a:off x="1475656" y="3064253"/>
            <a:ext cx="7416824" cy="430887"/>
          </a:xfrm>
          <a:prstGeom prst="rect">
            <a:avLst/>
          </a:prstGeom>
          <a:noFill/>
        </p:spPr>
        <p:txBody>
          <a:bodyPr wrap="square">
            <a:spAutoFit/>
          </a:bodyPr>
          <a:lstStyle/>
          <a:p>
            <a:r>
              <a:rPr lang="ru-RU" sz="2200" b="1" dirty="0">
                <a:solidFill>
                  <a:schemeClr val="bg1">
                    <a:lumMod val="95000"/>
                  </a:schemeClr>
                </a:solidFill>
              </a:rPr>
              <a:t>Чему научились сегодня мои ученики?</a:t>
            </a:r>
          </a:p>
        </p:txBody>
      </p:sp>
    </p:spTree>
    <p:extLst>
      <p:ext uri="{BB962C8B-B14F-4D97-AF65-F5344CB8AC3E}">
        <p14:creationId xmlns:p14="http://schemas.microsoft.com/office/powerpoint/2010/main" val="1938488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539552" y="771550"/>
            <a:ext cx="2643206" cy="3327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ru-RU" sz="1800" b="1" i="0" u="none" strike="noStrike" baseline="0" dirty="0">
                <a:solidFill>
                  <a:schemeClr val="bg1"/>
                </a:solidFill>
                <a:latin typeface="Arial" panose="020B0604020202020204" pitchFamily="34" charset="0"/>
                <a:cs typeface="Arial" panose="020B0604020202020204" pitchFamily="34" charset="0"/>
              </a:rPr>
              <a:t>ТЕХНОЛОГИЯ КОЛЛЕКТИВНОГО ПЛАНИРОВАНИЯ «ИССЛЕДОВАНИЕ </a:t>
            </a:r>
            <a:br>
              <a:rPr lang="ru-RU" sz="1800" b="1" i="0" u="none" strike="noStrike" baseline="0" dirty="0">
                <a:solidFill>
                  <a:schemeClr val="bg1"/>
                </a:solidFill>
                <a:latin typeface="Arial" panose="020B0604020202020204" pitchFamily="34" charset="0"/>
                <a:cs typeface="Arial" panose="020B0604020202020204" pitchFamily="34" charset="0"/>
              </a:rPr>
            </a:br>
            <a:r>
              <a:rPr lang="ru-RU" sz="1800" b="1" i="0" u="none" strike="noStrike" baseline="0" dirty="0">
                <a:solidFill>
                  <a:schemeClr val="bg1"/>
                </a:solidFill>
                <a:latin typeface="Arial" panose="020B0604020202020204" pitchFamily="34" charset="0"/>
                <a:cs typeface="Arial" panose="020B0604020202020204" pitchFamily="34" charset="0"/>
              </a:rPr>
              <a:t>УРОКА» </a:t>
            </a:r>
            <a:endParaRPr lang="ru-RU" sz="2200" b="1" dirty="0">
              <a:solidFill>
                <a:schemeClr val="bg1"/>
              </a:solidFill>
              <a:latin typeface="Arial" panose="020B0604020202020204" pitchFamily="34" charset="0"/>
              <a:ea typeface="Arial"/>
              <a:cs typeface="Arial" panose="020B0604020202020204" pitchFamily="34" charset="0"/>
              <a:sym typeface="Arial"/>
            </a:endParaRP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25172EE8-8F71-B02F-2574-4ED103BA4B75}"/>
              </a:ext>
            </a:extLst>
          </p:cNvPr>
          <p:cNvPicPr>
            <a:picLocks noChangeAspect="1"/>
          </p:cNvPicPr>
          <p:nvPr/>
        </p:nvPicPr>
        <p:blipFill>
          <a:blip r:embed="rId3"/>
          <a:stretch>
            <a:fillRect/>
          </a:stretch>
        </p:blipFill>
        <p:spPr>
          <a:xfrm>
            <a:off x="107505" y="51470"/>
            <a:ext cx="864096" cy="576064"/>
          </a:xfrm>
          <a:prstGeom prst="rect">
            <a:avLst/>
          </a:prstGeom>
        </p:spPr>
      </p:pic>
      <p:sp>
        <p:nvSpPr>
          <p:cNvPr id="5" name="TextBox 4">
            <a:extLst>
              <a:ext uri="{FF2B5EF4-FFF2-40B4-BE49-F238E27FC236}">
                <a16:creationId xmlns:a16="http://schemas.microsoft.com/office/drawing/2014/main" id="{D43D9F23-23E0-CEF6-8AED-4E1ABE498CB3}"/>
              </a:ext>
            </a:extLst>
          </p:cNvPr>
          <p:cNvSpPr txBox="1"/>
          <p:nvPr/>
        </p:nvSpPr>
        <p:spPr>
          <a:xfrm>
            <a:off x="3851920" y="594758"/>
            <a:ext cx="4968552" cy="1938992"/>
          </a:xfrm>
          <a:prstGeom prst="rect">
            <a:avLst/>
          </a:prstGeom>
          <a:noFill/>
        </p:spPr>
        <p:txBody>
          <a:bodyPr wrap="square">
            <a:spAutoFit/>
          </a:bodyPr>
          <a:lstStyle/>
          <a:p>
            <a:r>
              <a:rPr lang="ru-RU" sz="2400" b="0" i="0" u="none" strike="noStrike" baseline="0" dirty="0">
                <a:solidFill>
                  <a:srgbClr val="C00000"/>
                </a:solidFill>
                <a:latin typeface="Calibri" panose="020F0502020204030204" pitchFamily="34" charset="0"/>
              </a:rPr>
              <a:t>Исследование урока</a:t>
            </a:r>
            <a:r>
              <a:rPr lang="ru-RU" sz="2400" b="0" i="0" u="none" strike="noStrike" baseline="0" dirty="0">
                <a:solidFill>
                  <a:srgbClr val="001F5F"/>
                </a:solidFill>
                <a:latin typeface="Calibri" panose="020F0502020204030204" pitchFamily="34" charset="0"/>
              </a:rPr>
              <a:t> (ИУ) —это совместное педагогическое исследование </a:t>
            </a:r>
            <a:r>
              <a:rPr lang="ru-RU" sz="2400" b="1" i="0" u="none" strike="noStrike" baseline="0" dirty="0">
                <a:solidFill>
                  <a:srgbClr val="001F5F"/>
                </a:solidFill>
                <a:latin typeface="Calibri" panose="020F0502020204030204" pitchFamily="34" charset="0"/>
              </a:rPr>
              <a:t>командой учителей </a:t>
            </a:r>
            <a:br>
              <a:rPr lang="ru-RU" sz="2400" b="1" i="0" u="none" strike="noStrike" baseline="0" dirty="0">
                <a:solidFill>
                  <a:srgbClr val="001F5F"/>
                </a:solidFill>
                <a:latin typeface="Calibri" panose="020F0502020204030204" pitchFamily="34" charset="0"/>
              </a:rPr>
            </a:br>
            <a:r>
              <a:rPr lang="ru-RU" sz="2400" b="0" i="0" u="none" strike="noStrike" baseline="0" dirty="0">
                <a:solidFill>
                  <a:srgbClr val="001F5F"/>
                </a:solidFill>
                <a:latin typeface="Calibri" panose="020F0502020204030204" pitchFamily="34" charset="0"/>
              </a:rPr>
              <a:t>в </a:t>
            </a:r>
            <a:r>
              <a:rPr lang="ru-RU" sz="2400" b="1" i="0" u="none" strike="noStrike" baseline="0" dirty="0">
                <a:solidFill>
                  <a:srgbClr val="001F5F"/>
                </a:solidFill>
                <a:latin typeface="Calibri" panose="020F0502020204030204" pitchFamily="34" charset="0"/>
              </a:rPr>
              <a:t>конкретном классе </a:t>
            </a:r>
            <a:r>
              <a:rPr lang="ru-RU" sz="2400" b="0" i="0" u="none" strike="noStrike" baseline="0" dirty="0">
                <a:solidFill>
                  <a:srgbClr val="001F5F"/>
                </a:solidFill>
                <a:latin typeface="Calibri" panose="020F0502020204030204" pitchFamily="34" charset="0"/>
              </a:rPr>
              <a:t>для решения </a:t>
            </a:r>
            <a:r>
              <a:rPr lang="ru-RU" sz="2400" b="1" i="0" u="none" strike="noStrike" baseline="0" dirty="0">
                <a:solidFill>
                  <a:srgbClr val="001F5F"/>
                </a:solidFill>
                <a:latin typeface="Calibri" panose="020F0502020204030204" pitchFamily="34" charset="0"/>
              </a:rPr>
              <a:t>конкретных педагогических задач</a:t>
            </a:r>
            <a:endParaRPr lang="ru-RU" sz="2400" dirty="0"/>
          </a:p>
        </p:txBody>
      </p:sp>
      <p:pic>
        <p:nvPicPr>
          <p:cNvPr id="7" name="Рисунок 6">
            <a:extLst>
              <a:ext uri="{FF2B5EF4-FFF2-40B4-BE49-F238E27FC236}">
                <a16:creationId xmlns:a16="http://schemas.microsoft.com/office/drawing/2014/main" id="{C3BF9F9E-5E59-A671-32A6-84C8C692DB23}"/>
              </a:ext>
            </a:extLst>
          </p:cNvPr>
          <p:cNvPicPr>
            <a:picLocks noChangeAspect="1"/>
          </p:cNvPicPr>
          <p:nvPr/>
        </p:nvPicPr>
        <p:blipFill>
          <a:blip r:embed="rId4"/>
          <a:stretch>
            <a:fillRect/>
          </a:stretch>
        </p:blipFill>
        <p:spPr>
          <a:xfrm rot="10800000" flipV="1">
            <a:off x="4716016" y="2696695"/>
            <a:ext cx="3024336" cy="1890210"/>
          </a:xfrm>
          <a:prstGeom prst="rect">
            <a:avLst/>
          </a:prstGeom>
        </p:spPr>
      </p:pic>
    </p:spTree>
    <p:extLst>
      <p:ext uri="{BB962C8B-B14F-4D97-AF65-F5344CB8AC3E}">
        <p14:creationId xmlns:p14="http://schemas.microsoft.com/office/powerpoint/2010/main" val="4216713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9" name="Рисунок 18">
            <a:extLst>
              <a:ext uri="{FF2B5EF4-FFF2-40B4-BE49-F238E27FC236}">
                <a16:creationId xmlns:a16="http://schemas.microsoft.com/office/drawing/2014/main" id="{4AEED2F5-3444-D239-3877-F61540F5838A}"/>
              </a:ext>
            </a:extLst>
          </p:cNvPr>
          <p:cNvPicPr>
            <a:picLocks noChangeAspect="1"/>
          </p:cNvPicPr>
          <p:nvPr/>
        </p:nvPicPr>
        <p:blipFill>
          <a:blip r:embed="rId3"/>
          <a:stretch>
            <a:fillRect/>
          </a:stretch>
        </p:blipFill>
        <p:spPr>
          <a:xfrm>
            <a:off x="380182" y="2773602"/>
            <a:ext cx="2627479" cy="1565997"/>
          </a:xfrm>
          <a:prstGeom prst="rect">
            <a:avLst/>
          </a:prstGeom>
        </p:spPr>
      </p:pic>
      <p:sp>
        <p:nvSpPr>
          <p:cNvPr id="122" name="Google Shape;122;p21"/>
          <p:cNvSpPr txBox="1">
            <a:spLocks noGrp="1"/>
          </p:cNvSpPr>
          <p:nvPr>
            <p:ph type="title"/>
          </p:nvPr>
        </p:nvSpPr>
        <p:spPr>
          <a:xfrm>
            <a:off x="663752" y="385757"/>
            <a:ext cx="2627479" cy="3327600"/>
          </a:xfrm>
          <a:prstGeom prst="rect">
            <a:avLst/>
          </a:prstGeom>
        </p:spPr>
        <p:txBody>
          <a:bodyPr spcFirstLastPara="1" wrap="square" lIns="0" tIns="0" rIns="0" bIns="0" anchor="ctr" anchorCtr="0">
            <a:noAutofit/>
          </a:bodyPr>
          <a:lstStyle/>
          <a:p>
            <a:pPr lvl="0"/>
            <a:r>
              <a:rPr lang="ru-RU" sz="1800" b="1" dirty="0">
                <a:solidFill>
                  <a:schemeClr val="bg1"/>
                </a:solidFill>
                <a:latin typeface="Arial" panose="020B0604020202020204" pitchFamily="34" charset="0"/>
                <a:cs typeface="Arial" panose="020B0604020202020204" pitchFamily="34" charset="0"/>
                <a:sym typeface="Arial"/>
              </a:rPr>
              <a:t>РАБОТА </a:t>
            </a:r>
            <a:br>
              <a:rPr lang="ru-RU" sz="1800" b="1" dirty="0">
                <a:solidFill>
                  <a:schemeClr val="bg1"/>
                </a:solidFill>
                <a:latin typeface="Arial" panose="020B0604020202020204" pitchFamily="34" charset="0"/>
                <a:cs typeface="Arial" panose="020B0604020202020204" pitchFamily="34" charset="0"/>
                <a:sym typeface="Arial"/>
              </a:rPr>
            </a:br>
            <a:r>
              <a:rPr lang="ru-RU" sz="1800" b="1" dirty="0">
                <a:solidFill>
                  <a:schemeClr val="bg1"/>
                </a:solidFill>
                <a:latin typeface="Arial" panose="020B0604020202020204" pitchFamily="34" charset="0"/>
                <a:cs typeface="Arial" panose="020B0604020202020204" pitchFamily="34" charset="0"/>
                <a:sym typeface="Arial"/>
              </a:rPr>
              <a:t>КОМАНДЫ</a:t>
            </a:r>
            <a:br>
              <a:rPr lang="ru-RU" sz="1800" b="1" dirty="0">
                <a:solidFill>
                  <a:schemeClr val="bg1"/>
                </a:solidFill>
                <a:latin typeface="Arial" panose="020B0604020202020204" pitchFamily="34" charset="0"/>
                <a:cs typeface="Arial" panose="020B0604020202020204" pitchFamily="34" charset="0"/>
                <a:sym typeface="Arial"/>
              </a:rPr>
            </a:br>
            <a:r>
              <a:rPr lang="ru-RU" sz="1400" b="1" dirty="0">
                <a:solidFill>
                  <a:schemeClr val="bg1"/>
                </a:solidFill>
                <a:latin typeface="Arial" panose="020B0604020202020204" pitchFamily="34" charset="0"/>
                <a:cs typeface="Arial" panose="020B0604020202020204" pitchFamily="34" charset="0"/>
                <a:sym typeface="Arial"/>
              </a:rPr>
              <a:t>(от 3-х до 7-ми</a:t>
            </a:r>
            <a:br>
              <a:rPr lang="ru-RU" sz="1400" b="1" dirty="0">
                <a:solidFill>
                  <a:schemeClr val="bg1"/>
                </a:solidFill>
                <a:latin typeface="Arial" panose="020B0604020202020204" pitchFamily="34" charset="0"/>
                <a:cs typeface="Arial" panose="020B0604020202020204" pitchFamily="34" charset="0"/>
                <a:sym typeface="Arial"/>
              </a:rPr>
            </a:br>
            <a:r>
              <a:rPr lang="ru-RU" sz="1400" b="1" dirty="0">
                <a:solidFill>
                  <a:schemeClr val="bg1"/>
                </a:solidFill>
                <a:latin typeface="Arial" panose="020B0604020202020204" pitchFamily="34" charset="0"/>
                <a:cs typeface="Arial" panose="020B0604020202020204" pitchFamily="34" charset="0"/>
                <a:sym typeface="Arial"/>
              </a:rPr>
              <a:t> человек)</a:t>
            </a:r>
            <a:endParaRPr lang="ru-RU" sz="1800" b="1" dirty="0">
              <a:solidFill>
                <a:schemeClr val="bg1"/>
              </a:solidFill>
              <a:latin typeface="Arial" panose="020B0604020202020204" pitchFamily="34" charset="0"/>
              <a:cs typeface="Arial" panose="020B0604020202020204" pitchFamily="34" charset="0"/>
              <a:sym typeface="Arial"/>
            </a:endParaRP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FAE6CE8C-2CDA-209F-17BE-420913D6AFD6}"/>
              </a:ext>
            </a:extLst>
          </p:cNvPr>
          <p:cNvPicPr>
            <a:picLocks noChangeAspect="1"/>
          </p:cNvPicPr>
          <p:nvPr/>
        </p:nvPicPr>
        <p:blipFill>
          <a:blip r:embed="rId4"/>
          <a:stretch>
            <a:fillRect/>
          </a:stretch>
        </p:blipFill>
        <p:spPr>
          <a:xfrm>
            <a:off x="107505" y="51470"/>
            <a:ext cx="864096" cy="576064"/>
          </a:xfrm>
          <a:prstGeom prst="rect">
            <a:avLst/>
          </a:prstGeom>
        </p:spPr>
      </p:pic>
      <p:graphicFrame>
        <p:nvGraphicFramePr>
          <p:cNvPr id="3" name="Схема 2">
            <a:extLst>
              <a:ext uri="{FF2B5EF4-FFF2-40B4-BE49-F238E27FC236}">
                <a16:creationId xmlns:a16="http://schemas.microsoft.com/office/drawing/2014/main" id="{11F2B6CA-260A-E892-97EB-B2683DBD6ABB}"/>
              </a:ext>
            </a:extLst>
          </p:cNvPr>
          <p:cNvGraphicFramePr/>
          <p:nvPr>
            <p:extLst>
              <p:ext uri="{D42A27DB-BD31-4B8C-83A1-F6EECF244321}">
                <p14:modId xmlns:p14="http://schemas.microsoft.com/office/powerpoint/2010/main" val="4181761896"/>
              </p:ext>
            </p:extLst>
          </p:nvPr>
        </p:nvGraphicFramePr>
        <p:xfrm>
          <a:off x="3574801" y="339502"/>
          <a:ext cx="5315437" cy="311157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1" name="Прямоугольник 10">
            <a:extLst>
              <a:ext uri="{FF2B5EF4-FFF2-40B4-BE49-F238E27FC236}">
                <a16:creationId xmlns:a16="http://schemas.microsoft.com/office/drawing/2014/main" id="{B3334C1C-771C-17C7-748E-43BFF6F61BA8}"/>
              </a:ext>
            </a:extLst>
          </p:cNvPr>
          <p:cNvSpPr/>
          <p:nvPr/>
        </p:nvSpPr>
        <p:spPr>
          <a:xfrm>
            <a:off x="1547664" y="4526566"/>
            <a:ext cx="3168352" cy="44656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Сотрудничество</a:t>
            </a:r>
          </a:p>
        </p:txBody>
      </p:sp>
      <p:sp>
        <p:nvSpPr>
          <p:cNvPr id="12" name="Прямоугольник 11">
            <a:extLst>
              <a:ext uri="{FF2B5EF4-FFF2-40B4-BE49-F238E27FC236}">
                <a16:creationId xmlns:a16="http://schemas.microsoft.com/office/drawing/2014/main" id="{F53B130E-F45C-8052-16C6-27671F9AFF4A}"/>
              </a:ext>
            </a:extLst>
          </p:cNvPr>
          <p:cNvSpPr/>
          <p:nvPr/>
        </p:nvSpPr>
        <p:spPr>
          <a:xfrm>
            <a:off x="5312232" y="4469079"/>
            <a:ext cx="3168352"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Равноправие</a:t>
            </a:r>
          </a:p>
        </p:txBody>
      </p:sp>
      <p:pic>
        <p:nvPicPr>
          <p:cNvPr id="20" name="Рисунок 19">
            <a:extLst>
              <a:ext uri="{FF2B5EF4-FFF2-40B4-BE49-F238E27FC236}">
                <a16:creationId xmlns:a16="http://schemas.microsoft.com/office/drawing/2014/main" id="{BB868B69-0E76-877C-ACE5-9327DF02DC2F}"/>
              </a:ext>
            </a:extLst>
          </p:cNvPr>
          <p:cNvPicPr>
            <a:picLocks noChangeAspect="1"/>
          </p:cNvPicPr>
          <p:nvPr/>
        </p:nvPicPr>
        <p:blipFill>
          <a:blip r:embed="rId10"/>
          <a:stretch>
            <a:fillRect/>
          </a:stretch>
        </p:blipFill>
        <p:spPr>
          <a:xfrm>
            <a:off x="4932040" y="2620670"/>
            <a:ext cx="2088232" cy="1566174"/>
          </a:xfrm>
          <a:prstGeom prst="rect">
            <a:avLst/>
          </a:prstGeom>
          <a:ln>
            <a:noFill/>
          </a:ln>
          <a:effectLst>
            <a:softEdge rad="112500"/>
          </a:effectLst>
        </p:spPr>
      </p:pic>
    </p:spTree>
    <p:extLst>
      <p:ext uri="{BB962C8B-B14F-4D97-AF65-F5344CB8AC3E}">
        <p14:creationId xmlns:p14="http://schemas.microsoft.com/office/powerpoint/2010/main" val="1485408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539553" y="843558"/>
            <a:ext cx="2627479" cy="3327600"/>
          </a:xfrm>
          <a:prstGeom prst="rect">
            <a:avLst/>
          </a:prstGeom>
        </p:spPr>
        <p:txBody>
          <a:bodyPr spcFirstLastPara="1" wrap="square" lIns="0" tIns="0" rIns="0" bIns="0" anchor="ctr" anchorCtr="0">
            <a:noAutofit/>
          </a:bodyPr>
          <a:lstStyle/>
          <a:p>
            <a:pPr lvl="0"/>
            <a:r>
              <a:rPr lang="ru-RU" sz="1800" b="1" dirty="0">
                <a:solidFill>
                  <a:schemeClr val="bg1"/>
                </a:solidFill>
                <a:latin typeface="Arial" panose="020B0604020202020204" pitchFamily="34" charset="0"/>
                <a:cs typeface="Arial" panose="020B0604020202020204" pitchFamily="34" charset="0"/>
                <a:sym typeface="Arial"/>
              </a:rPr>
              <a:t>Практико-исследовательская</a:t>
            </a:r>
            <a:br>
              <a:rPr lang="ru-RU" sz="1800" b="1" dirty="0">
                <a:solidFill>
                  <a:schemeClr val="bg1"/>
                </a:solidFill>
                <a:latin typeface="Arial" panose="020B0604020202020204" pitchFamily="34" charset="0"/>
                <a:cs typeface="Arial" panose="020B0604020202020204" pitchFamily="34" charset="0"/>
                <a:sym typeface="Arial"/>
              </a:rPr>
            </a:br>
            <a:r>
              <a:rPr lang="ru-RU" sz="1800" b="1" dirty="0">
                <a:solidFill>
                  <a:schemeClr val="bg1"/>
                </a:solidFill>
                <a:latin typeface="Arial" panose="020B0604020202020204" pitchFamily="34" charset="0"/>
                <a:cs typeface="Arial" panose="020B0604020202020204" pitchFamily="34" charset="0"/>
                <a:sym typeface="Arial"/>
              </a:rPr>
              <a:t>работа</a:t>
            </a:r>
            <a:br>
              <a:rPr lang="ru-RU" sz="1800" b="1" dirty="0">
                <a:solidFill>
                  <a:schemeClr val="bg1"/>
                </a:solidFill>
                <a:latin typeface="Arial" panose="020B0604020202020204" pitchFamily="34" charset="0"/>
                <a:cs typeface="Arial" panose="020B0604020202020204" pitchFamily="34" charset="0"/>
                <a:sym typeface="Arial"/>
              </a:rPr>
            </a:br>
            <a:r>
              <a:rPr lang="ru-RU" sz="1800" b="1" dirty="0">
                <a:solidFill>
                  <a:schemeClr val="bg1"/>
                </a:solidFill>
                <a:latin typeface="Arial" panose="020B0604020202020204" pitchFamily="34" charset="0"/>
                <a:cs typeface="Arial" panose="020B0604020202020204" pitchFamily="34" charset="0"/>
                <a:sym typeface="Arial"/>
              </a:rPr>
              <a:t>команды</a:t>
            </a:r>
          </a:p>
        </p:txBody>
      </p:sp>
      <p:sp>
        <p:nvSpPr>
          <p:cNvPr id="126" name="Google Shape;126;p21"/>
          <p:cNvSpPr txBox="1">
            <a:spLocks noGrp="1"/>
          </p:cNvSpPr>
          <p:nvPr>
            <p:ph type="sldNum" idx="12"/>
          </p:nvPr>
        </p:nvSpPr>
        <p:spPr>
          <a:xfrm>
            <a:off x="8485068" y="4749900"/>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FAE6CE8C-2CDA-209F-17BE-420913D6AFD6}"/>
              </a:ext>
            </a:extLst>
          </p:cNvPr>
          <p:cNvPicPr>
            <a:picLocks noChangeAspect="1"/>
          </p:cNvPicPr>
          <p:nvPr/>
        </p:nvPicPr>
        <p:blipFill>
          <a:blip r:embed="rId3"/>
          <a:stretch>
            <a:fillRect/>
          </a:stretch>
        </p:blipFill>
        <p:spPr>
          <a:xfrm>
            <a:off x="107505" y="51470"/>
            <a:ext cx="864096" cy="576064"/>
          </a:xfrm>
          <a:prstGeom prst="rect">
            <a:avLst/>
          </a:prstGeom>
        </p:spPr>
      </p:pic>
      <p:grpSp>
        <p:nvGrpSpPr>
          <p:cNvPr id="21" name="Группа 20">
            <a:extLst>
              <a:ext uri="{FF2B5EF4-FFF2-40B4-BE49-F238E27FC236}">
                <a16:creationId xmlns:a16="http://schemas.microsoft.com/office/drawing/2014/main" id="{6823E469-687F-75BC-EB62-5CDDB1380653}"/>
              </a:ext>
            </a:extLst>
          </p:cNvPr>
          <p:cNvGrpSpPr/>
          <p:nvPr/>
        </p:nvGrpSpPr>
        <p:grpSpPr>
          <a:xfrm>
            <a:off x="3104586" y="339502"/>
            <a:ext cx="5909485" cy="2681575"/>
            <a:chOff x="3119799" y="1131590"/>
            <a:chExt cx="5909485" cy="2681575"/>
          </a:xfrm>
        </p:grpSpPr>
        <p:sp>
          <p:nvSpPr>
            <p:cNvPr id="5" name="Прямоугольник: скругленные углы 4">
              <a:extLst>
                <a:ext uri="{FF2B5EF4-FFF2-40B4-BE49-F238E27FC236}">
                  <a16:creationId xmlns:a16="http://schemas.microsoft.com/office/drawing/2014/main" id="{E445C613-28C4-847D-4EAB-EEAA1B9EC1D6}"/>
                </a:ext>
              </a:extLst>
            </p:cNvPr>
            <p:cNvSpPr/>
            <p:nvPr/>
          </p:nvSpPr>
          <p:spPr>
            <a:xfrm>
              <a:off x="3386336" y="1131590"/>
              <a:ext cx="1473696"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ru-RU" sz="1600" dirty="0"/>
                <a:t>Проведение урока № 1</a:t>
              </a:r>
            </a:p>
          </p:txBody>
        </p:sp>
        <p:sp>
          <p:nvSpPr>
            <p:cNvPr id="6" name="Прямоугольник: скругленные углы 5">
              <a:extLst>
                <a:ext uri="{FF2B5EF4-FFF2-40B4-BE49-F238E27FC236}">
                  <a16:creationId xmlns:a16="http://schemas.microsoft.com/office/drawing/2014/main" id="{4C2BEBB1-FFEB-3C85-3427-1B8DE748002D}"/>
                </a:ext>
              </a:extLst>
            </p:cNvPr>
            <p:cNvSpPr/>
            <p:nvPr/>
          </p:nvSpPr>
          <p:spPr>
            <a:xfrm>
              <a:off x="5081439" y="1167594"/>
              <a:ext cx="1584176"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ru-RU" sz="1600" dirty="0"/>
                <a:t>Наблюдение</a:t>
              </a:r>
            </a:p>
          </p:txBody>
        </p:sp>
        <p:sp>
          <p:nvSpPr>
            <p:cNvPr id="8" name="Прямоугольник: скругленные углы 7">
              <a:extLst>
                <a:ext uri="{FF2B5EF4-FFF2-40B4-BE49-F238E27FC236}">
                  <a16:creationId xmlns:a16="http://schemas.microsoft.com/office/drawing/2014/main" id="{A9CC1860-C0D3-0E8A-E474-795AFADA3296}"/>
                </a:ext>
              </a:extLst>
            </p:cNvPr>
            <p:cNvSpPr/>
            <p:nvPr/>
          </p:nvSpPr>
          <p:spPr>
            <a:xfrm>
              <a:off x="4968857" y="2733045"/>
              <a:ext cx="2339447"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ru-RU" sz="1600" dirty="0"/>
                <a:t>Внесение изменений </a:t>
              </a:r>
              <a:br>
                <a:rPr lang="ru-RU" sz="1600" dirty="0"/>
              </a:br>
              <a:r>
                <a:rPr lang="ru-RU" sz="1600" dirty="0"/>
                <a:t>в методику преподавания</a:t>
              </a:r>
            </a:p>
          </p:txBody>
        </p:sp>
        <p:sp>
          <p:nvSpPr>
            <p:cNvPr id="9" name="Прямоугольник: скругленные углы 8">
              <a:extLst>
                <a:ext uri="{FF2B5EF4-FFF2-40B4-BE49-F238E27FC236}">
                  <a16:creationId xmlns:a16="http://schemas.microsoft.com/office/drawing/2014/main" id="{EC634F21-2EE8-8756-35EB-CF3ED451D356}"/>
                </a:ext>
              </a:extLst>
            </p:cNvPr>
            <p:cNvSpPr/>
            <p:nvPr/>
          </p:nvSpPr>
          <p:spPr>
            <a:xfrm>
              <a:off x="7452320" y="2733045"/>
              <a:ext cx="1575538"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sz="1600" dirty="0"/>
                <a:t>Анализ урока</a:t>
              </a:r>
            </a:p>
          </p:txBody>
        </p:sp>
        <p:sp>
          <p:nvSpPr>
            <p:cNvPr id="10" name="Прямоугольник: скругленные углы 9">
              <a:extLst>
                <a:ext uri="{FF2B5EF4-FFF2-40B4-BE49-F238E27FC236}">
                  <a16:creationId xmlns:a16="http://schemas.microsoft.com/office/drawing/2014/main" id="{3A76199E-4280-94DC-AF0A-DBF7EA868DEF}"/>
                </a:ext>
              </a:extLst>
            </p:cNvPr>
            <p:cNvSpPr/>
            <p:nvPr/>
          </p:nvSpPr>
          <p:spPr>
            <a:xfrm>
              <a:off x="6873972" y="1131590"/>
              <a:ext cx="2155312"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ru-RU" sz="1600" dirty="0"/>
                <a:t>Интервьюирование</a:t>
              </a:r>
              <a:br>
                <a:rPr lang="ru-RU" sz="1600" dirty="0"/>
              </a:br>
              <a:r>
                <a:rPr lang="ru-RU" sz="1600" dirty="0"/>
                <a:t>обучающихся</a:t>
              </a:r>
            </a:p>
          </p:txBody>
        </p:sp>
        <p:sp>
          <p:nvSpPr>
            <p:cNvPr id="13" name="Стрелка: вправо 12">
              <a:extLst>
                <a:ext uri="{FF2B5EF4-FFF2-40B4-BE49-F238E27FC236}">
                  <a16:creationId xmlns:a16="http://schemas.microsoft.com/office/drawing/2014/main" id="{634B1EE0-90C6-145C-1DC7-7D44CF1BBB37}"/>
                </a:ext>
              </a:extLst>
            </p:cNvPr>
            <p:cNvSpPr/>
            <p:nvPr/>
          </p:nvSpPr>
          <p:spPr>
            <a:xfrm>
              <a:off x="4812799" y="1491630"/>
              <a:ext cx="360040" cy="432048"/>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5" name="Стрелка: вправо 14">
              <a:extLst>
                <a:ext uri="{FF2B5EF4-FFF2-40B4-BE49-F238E27FC236}">
                  <a16:creationId xmlns:a16="http://schemas.microsoft.com/office/drawing/2014/main" id="{E11A8153-E127-ADBB-E4D4-591F52CD098F}"/>
                </a:ext>
              </a:extLst>
            </p:cNvPr>
            <p:cNvSpPr/>
            <p:nvPr/>
          </p:nvSpPr>
          <p:spPr>
            <a:xfrm rot="5400000">
              <a:off x="7987632" y="2247714"/>
              <a:ext cx="360040" cy="432048"/>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6" name="Стрелка: вправо 15">
              <a:extLst>
                <a:ext uri="{FF2B5EF4-FFF2-40B4-BE49-F238E27FC236}">
                  <a16:creationId xmlns:a16="http://schemas.microsoft.com/office/drawing/2014/main" id="{5CB4C76D-F5B2-1D04-4F27-C5CAE007C8B3}"/>
                </a:ext>
              </a:extLst>
            </p:cNvPr>
            <p:cNvSpPr/>
            <p:nvPr/>
          </p:nvSpPr>
          <p:spPr>
            <a:xfrm>
              <a:off x="6578979" y="1491630"/>
              <a:ext cx="360040" cy="432048"/>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8" name="Прямоугольник: скругленные углы 17">
              <a:extLst>
                <a:ext uri="{FF2B5EF4-FFF2-40B4-BE49-F238E27FC236}">
                  <a16:creationId xmlns:a16="http://schemas.microsoft.com/office/drawing/2014/main" id="{82E14C0B-BC42-6A67-1804-EDCB375FD67C}"/>
                </a:ext>
              </a:extLst>
            </p:cNvPr>
            <p:cNvSpPr/>
            <p:nvPr/>
          </p:nvSpPr>
          <p:spPr>
            <a:xfrm>
              <a:off x="3119799" y="2733045"/>
              <a:ext cx="1693000" cy="10801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ru-RU" sz="1600" dirty="0"/>
                <a:t>Планирование урока № 2</a:t>
              </a:r>
            </a:p>
          </p:txBody>
        </p:sp>
        <p:sp>
          <p:nvSpPr>
            <p:cNvPr id="17" name="Стрелка: вправо 16">
              <a:extLst>
                <a:ext uri="{FF2B5EF4-FFF2-40B4-BE49-F238E27FC236}">
                  <a16:creationId xmlns:a16="http://schemas.microsoft.com/office/drawing/2014/main" id="{83A2E275-64F1-785D-D095-64B8617DB72D}"/>
                </a:ext>
              </a:extLst>
            </p:cNvPr>
            <p:cNvSpPr/>
            <p:nvPr/>
          </p:nvSpPr>
          <p:spPr>
            <a:xfrm rot="10800000">
              <a:off x="4644008" y="2993901"/>
              <a:ext cx="360040" cy="432048"/>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4" name="Стрелка: вправо 13">
              <a:extLst>
                <a:ext uri="{FF2B5EF4-FFF2-40B4-BE49-F238E27FC236}">
                  <a16:creationId xmlns:a16="http://schemas.microsoft.com/office/drawing/2014/main" id="{81ED4C78-26B3-DD88-E0A4-B2E7A2B1D48E}"/>
                </a:ext>
              </a:extLst>
            </p:cNvPr>
            <p:cNvSpPr/>
            <p:nvPr/>
          </p:nvSpPr>
          <p:spPr>
            <a:xfrm rot="10800000">
              <a:off x="7164288" y="2974154"/>
              <a:ext cx="360040" cy="432048"/>
            </a:xfrm>
            <a:prstGeom prst="right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2" name="Прямоугольник 21">
            <a:extLst>
              <a:ext uri="{FF2B5EF4-FFF2-40B4-BE49-F238E27FC236}">
                <a16:creationId xmlns:a16="http://schemas.microsoft.com/office/drawing/2014/main" id="{2FBDD6C0-F6FE-4868-9FFA-B022C52DB995}"/>
              </a:ext>
            </a:extLst>
          </p:cNvPr>
          <p:cNvSpPr/>
          <p:nvPr/>
        </p:nvSpPr>
        <p:spPr>
          <a:xfrm>
            <a:off x="2489025" y="4515979"/>
            <a:ext cx="1764196"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Не менее 3-х циклов</a:t>
            </a:r>
          </a:p>
        </p:txBody>
      </p:sp>
      <p:sp>
        <p:nvSpPr>
          <p:cNvPr id="23" name="Прямоугольник 22">
            <a:extLst>
              <a:ext uri="{FF2B5EF4-FFF2-40B4-BE49-F238E27FC236}">
                <a16:creationId xmlns:a16="http://schemas.microsoft.com/office/drawing/2014/main" id="{3CA9C92F-535E-8581-05A9-CDDB5CA77A28}"/>
              </a:ext>
            </a:extLst>
          </p:cNvPr>
          <p:cNvSpPr/>
          <p:nvPr/>
        </p:nvSpPr>
        <p:spPr>
          <a:xfrm>
            <a:off x="4470489" y="4512261"/>
            <a:ext cx="1764196"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Цикл – 1 неделя</a:t>
            </a:r>
          </a:p>
        </p:txBody>
      </p:sp>
      <p:sp>
        <p:nvSpPr>
          <p:cNvPr id="24" name="Прямоугольник 23">
            <a:extLst>
              <a:ext uri="{FF2B5EF4-FFF2-40B4-BE49-F238E27FC236}">
                <a16:creationId xmlns:a16="http://schemas.microsoft.com/office/drawing/2014/main" id="{6A840777-B498-AC49-E3C9-006E28DA7ED6}"/>
              </a:ext>
            </a:extLst>
          </p:cNvPr>
          <p:cNvSpPr/>
          <p:nvPr/>
        </p:nvSpPr>
        <p:spPr>
          <a:xfrm>
            <a:off x="6389656" y="4512261"/>
            <a:ext cx="2214791"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2  месяца </a:t>
            </a:r>
            <a:br>
              <a:rPr lang="ru-RU" sz="1800" dirty="0">
                <a:solidFill>
                  <a:srgbClr val="0F243E"/>
                </a:solidFill>
                <a:latin typeface="Calibri" panose="020F0502020204030204" pitchFamily="34" charset="0"/>
              </a:rPr>
            </a:br>
            <a:r>
              <a:rPr lang="ru-RU" sz="1800" dirty="0">
                <a:solidFill>
                  <a:srgbClr val="0F243E"/>
                </a:solidFill>
                <a:latin typeface="Calibri" panose="020F0502020204030204" pitchFamily="34" charset="0"/>
              </a:rPr>
              <a:t>на исследование</a:t>
            </a:r>
          </a:p>
        </p:txBody>
      </p:sp>
    </p:spTree>
    <p:extLst>
      <p:ext uri="{BB962C8B-B14F-4D97-AF65-F5344CB8AC3E}">
        <p14:creationId xmlns:p14="http://schemas.microsoft.com/office/powerpoint/2010/main" val="1644033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19</a:t>
            </a:fld>
            <a:endParaRPr lang="en"/>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pic>
        <p:nvPicPr>
          <p:cNvPr id="5" name="Рисунок 4">
            <a:extLst>
              <a:ext uri="{FF2B5EF4-FFF2-40B4-BE49-F238E27FC236}">
                <a16:creationId xmlns:a16="http://schemas.microsoft.com/office/drawing/2014/main" id="{44C21C8D-82FA-E980-1FF2-3195ACCEDF12}"/>
              </a:ext>
            </a:extLst>
          </p:cNvPr>
          <p:cNvPicPr>
            <a:picLocks noChangeAspect="1"/>
          </p:cNvPicPr>
          <p:nvPr/>
        </p:nvPicPr>
        <p:blipFill rotWithShape="1">
          <a:blip r:embed="rId4"/>
          <a:srcRect l="27950" t="26200" r="10625" b="10800"/>
          <a:stretch/>
        </p:blipFill>
        <p:spPr>
          <a:xfrm>
            <a:off x="1547664" y="771550"/>
            <a:ext cx="5616624" cy="3240360"/>
          </a:xfrm>
          <a:prstGeom prst="rect">
            <a:avLst/>
          </a:prstGeom>
        </p:spPr>
      </p:pic>
    </p:spTree>
    <p:extLst>
      <p:ext uri="{BB962C8B-B14F-4D97-AF65-F5344CB8AC3E}">
        <p14:creationId xmlns:p14="http://schemas.microsoft.com/office/powerpoint/2010/main" val="1045071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a:t>
            </a:fld>
            <a:endParaRPr lang="en"/>
          </a:p>
        </p:txBody>
      </p:sp>
      <p:sp>
        <p:nvSpPr>
          <p:cNvPr id="7" name="Google Shape;122;p21">
            <a:extLst>
              <a:ext uri="{FF2B5EF4-FFF2-40B4-BE49-F238E27FC236}">
                <a16:creationId xmlns:a16="http://schemas.microsoft.com/office/drawing/2014/main" id="{2DB215A5-0DCD-19A2-5E58-B977FE1535E7}"/>
              </a:ext>
            </a:extLst>
          </p:cNvPr>
          <p:cNvSpPr txBox="1">
            <a:spLocks/>
          </p:cNvSpPr>
          <p:nvPr/>
        </p:nvSpPr>
        <p:spPr>
          <a:xfrm>
            <a:off x="827584" y="630118"/>
            <a:ext cx="6768752" cy="1887440"/>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ru-RU" sz="2200" b="1" dirty="0">
              <a:solidFill>
                <a:schemeClr val="bg1">
                  <a:lumMod val="95000"/>
                </a:schemeClr>
              </a:solidFill>
            </a:endParaRPr>
          </a:p>
          <a:p>
            <a:pPr algn="ctr"/>
            <a:r>
              <a:rPr lang="ru-RU" sz="2200" b="1" dirty="0">
                <a:solidFill>
                  <a:schemeClr val="bg1">
                    <a:lumMod val="95000"/>
                  </a:schemeClr>
                </a:solidFill>
              </a:rPr>
              <a:t>Обсуждают ли педагоги Вашей школы проблемы отдельного класса?</a:t>
            </a:r>
          </a:p>
          <a:p>
            <a:pPr algn="ctr"/>
            <a:endParaRPr lang="ru-RU" sz="2200" b="1" dirty="0">
              <a:solidFill>
                <a:schemeClr val="bg1">
                  <a:lumMod val="95000"/>
                </a:schemeClr>
              </a:solidFill>
            </a:endParaRPr>
          </a:p>
          <a:p>
            <a:pPr algn="ctr"/>
            <a:r>
              <a:rPr lang="ru-RU" sz="2200" b="1" dirty="0">
                <a:solidFill>
                  <a:schemeClr val="bg1">
                    <a:lumMod val="95000"/>
                  </a:schemeClr>
                </a:solidFill>
              </a:rPr>
              <a:t>Да                              Нет</a:t>
            </a:r>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sp>
        <p:nvSpPr>
          <p:cNvPr id="6" name="TextBox 5">
            <a:extLst>
              <a:ext uri="{FF2B5EF4-FFF2-40B4-BE49-F238E27FC236}">
                <a16:creationId xmlns:a16="http://schemas.microsoft.com/office/drawing/2014/main" id="{5632BA2B-E19F-4F5E-A985-AD8CE0B7CBBC}"/>
              </a:ext>
            </a:extLst>
          </p:cNvPr>
          <p:cNvSpPr txBox="1"/>
          <p:nvPr/>
        </p:nvSpPr>
        <p:spPr>
          <a:xfrm>
            <a:off x="1979712" y="2931790"/>
            <a:ext cx="7416824" cy="430887"/>
          </a:xfrm>
          <a:prstGeom prst="rect">
            <a:avLst/>
          </a:prstGeom>
          <a:noFill/>
        </p:spPr>
        <p:txBody>
          <a:bodyPr wrap="square">
            <a:spAutoFit/>
          </a:bodyPr>
          <a:lstStyle/>
          <a:p>
            <a:r>
              <a:rPr lang="ru-RU" sz="2200" b="1" dirty="0">
                <a:solidFill>
                  <a:schemeClr val="bg1">
                    <a:lumMod val="95000"/>
                  </a:schemeClr>
                </a:solidFill>
              </a:rPr>
              <a:t>Где это чаще всего происходит?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20</a:t>
            </a:fld>
            <a:endParaRPr lang="en"/>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pic>
        <p:nvPicPr>
          <p:cNvPr id="9" name="Рисунок 8">
            <a:extLst>
              <a:ext uri="{FF2B5EF4-FFF2-40B4-BE49-F238E27FC236}">
                <a16:creationId xmlns:a16="http://schemas.microsoft.com/office/drawing/2014/main" id="{D0B2C7B1-A8A7-B221-39BA-92C0E1ECD05C}"/>
              </a:ext>
            </a:extLst>
          </p:cNvPr>
          <p:cNvPicPr>
            <a:picLocks noChangeAspect="1"/>
          </p:cNvPicPr>
          <p:nvPr/>
        </p:nvPicPr>
        <p:blipFill rotWithShape="1">
          <a:blip r:embed="rId4"/>
          <a:srcRect l="34250" t="8001" r="24801" b="5201"/>
          <a:stretch/>
        </p:blipFill>
        <p:spPr>
          <a:xfrm>
            <a:off x="1115616" y="420729"/>
            <a:ext cx="3960440" cy="4722063"/>
          </a:xfrm>
          <a:prstGeom prst="rect">
            <a:avLst/>
          </a:prstGeom>
        </p:spPr>
      </p:pic>
      <p:pic>
        <p:nvPicPr>
          <p:cNvPr id="10" name="Рисунок 9">
            <a:extLst>
              <a:ext uri="{FF2B5EF4-FFF2-40B4-BE49-F238E27FC236}">
                <a16:creationId xmlns:a16="http://schemas.microsoft.com/office/drawing/2014/main" id="{1D50A3CA-39B6-22C4-DD6D-262C2C2E7BB6}"/>
              </a:ext>
            </a:extLst>
          </p:cNvPr>
          <p:cNvPicPr>
            <a:picLocks noChangeAspect="1"/>
          </p:cNvPicPr>
          <p:nvPr/>
        </p:nvPicPr>
        <p:blipFill>
          <a:blip r:embed="rId5"/>
          <a:stretch>
            <a:fillRect/>
          </a:stretch>
        </p:blipFill>
        <p:spPr>
          <a:xfrm>
            <a:off x="5220071" y="1424756"/>
            <a:ext cx="3384094" cy="2293987"/>
          </a:xfrm>
          <a:prstGeom prst="rect">
            <a:avLst/>
          </a:prstGeom>
        </p:spPr>
      </p:pic>
    </p:spTree>
    <p:extLst>
      <p:ext uri="{BB962C8B-B14F-4D97-AF65-F5344CB8AC3E}">
        <p14:creationId xmlns:p14="http://schemas.microsoft.com/office/powerpoint/2010/main" val="26504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21</a:t>
            </a:fld>
            <a:endParaRPr lang="en"/>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pic>
        <p:nvPicPr>
          <p:cNvPr id="5" name="Рисунок 4">
            <a:extLst>
              <a:ext uri="{FF2B5EF4-FFF2-40B4-BE49-F238E27FC236}">
                <a16:creationId xmlns:a16="http://schemas.microsoft.com/office/drawing/2014/main" id="{F5E0F275-1B78-3697-A389-A6A5B6A00AA9}"/>
              </a:ext>
            </a:extLst>
          </p:cNvPr>
          <p:cNvPicPr>
            <a:picLocks noChangeAspect="1"/>
          </p:cNvPicPr>
          <p:nvPr/>
        </p:nvPicPr>
        <p:blipFill rotWithShape="1">
          <a:blip r:embed="rId4"/>
          <a:srcRect l="21651" t="24801" r="40550" b="15000"/>
          <a:stretch/>
        </p:blipFill>
        <p:spPr>
          <a:xfrm>
            <a:off x="2164834" y="431932"/>
            <a:ext cx="4814331" cy="4312838"/>
          </a:xfrm>
          <a:prstGeom prst="rect">
            <a:avLst/>
          </a:prstGeom>
        </p:spPr>
      </p:pic>
    </p:spTree>
    <p:extLst>
      <p:ext uri="{BB962C8B-B14F-4D97-AF65-F5344CB8AC3E}">
        <p14:creationId xmlns:p14="http://schemas.microsoft.com/office/powerpoint/2010/main" val="151589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695397" y="916556"/>
            <a:ext cx="2232248" cy="3327600"/>
          </a:xfrm>
          <a:prstGeom prst="rect">
            <a:avLst/>
          </a:prstGeom>
        </p:spPr>
        <p:txBody>
          <a:bodyPr spcFirstLastPara="1" wrap="square" lIns="0" tIns="0" rIns="0" bIns="0" anchor="ctr" anchorCtr="0">
            <a:noAutofit/>
          </a:bodyPr>
          <a:lstStyle/>
          <a:p>
            <a:pPr lvl="0"/>
            <a:r>
              <a:rPr lang="ru-RU" sz="1600" spc="-30" dirty="0">
                <a:sym typeface="Arial"/>
              </a:rPr>
              <a:t>Проблемы, </a:t>
            </a:r>
            <a:br>
              <a:rPr lang="ru-RU" sz="1600" spc="-30" dirty="0">
                <a:sym typeface="Arial"/>
              </a:rPr>
            </a:br>
            <a:r>
              <a:rPr lang="ru-RU" sz="1600" spc="-30" dirty="0">
                <a:sym typeface="Arial"/>
              </a:rPr>
              <a:t>требующие </a:t>
            </a:r>
            <a:br>
              <a:rPr lang="ru-RU" sz="1600" spc="-30" dirty="0">
                <a:sym typeface="Arial"/>
              </a:rPr>
            </a:br>
            <a:r>
              <a:rPr lang="ru-RU" sz="1600" spc="-30" dirty="0">
                <a:sym typeface="Arial"/>
              </a:rPr>
              <a:t>решения</a:t>
            </a: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FAE6CE8C-2CDA-209F-17BE-420913D6AFD6}"/>
              </a:ext>
            </a:extLst>
          </p:cNvPr>
          <p:cNvPicPr>
            <a:picLocks noChangeAspect="1"/>
          </p:cNvPicPr>
          <p:nvPr/>
        </p:nvPicPr>
        <p:blipFill>
          <a:blip r:embed="rId3"/>
          <a:stretch>
            <a:fillRect/>
          </a:stretch>
        </p:blipFill>
        <p:spPr>
          <a:xfrm>
            <a:off x="107505" y="51470"/>
            <a:ext cx="864096" cy="576064"/>
          </a:xfrm>
          <a:prstGeom prst="rect">
            <a:avLst/>
          </a:prstGeom>
        </p:spPr>
      </p:pic>
      <p:sp>
        <p:nvSpPr>
          <p:cNvPr id="4" name="Прямоугольник 3"/>
          <p:cNvSpPr/>
          <p:nvPr/>
        </p:nvSpPr>
        <p:spPr>
          <a:xfrm>
            <a:off x="4788024" y="514748"/>
            <a:ext cx="3168352"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Низкая мотивация учащихся</a:t>
            </a:r>
          </a:p>
        </p:txBody>
      </p:sp>
      <p:sp>
        <p:nvSpPr>
          <p:cNvPr id="7" name="Прямоугольник 6"/>
          <p:cNvSpPr/>
          <p:nvPr/>
        </p:nvSpPr>
        <p:spPr>
          <a:xfrm>
            <a:off x="3636614" y="2468220"/>
            <a:ext cx="5118320"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Неумение учащихся планировать свое обучение</a:t>
            </a:r>
          </a:p>
        </p:txBody>
      </p:sp>
      <p:sp>
        <p:nvSpPr>
          <p:cNvPr id="8" name="Прямоугольник 7"/>
          <p:cNvSpPr/>
          <p:nvPr/>
        </p:nvSpPr>
        <p:spPr>
          <a:xfrm>
            <a:off x="3779912" y="1191528"/>
            <a:ext cx="4392488"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Низкая вовлеченность в урок учащихся</a:t>
            </a:r>
          </a:p>
        </p:txBody>
      </p:sp>
      <p:sp>
        <p:nvSpPr>
          <p:cNvPr id="9" name="Прямоугольник 8"/>
          <p:cNvSpPr/>
          <p:nvPr/>
        </p:nvSpPr>
        <p:spPr>
          <a:xfrm>
            <a:off x="4426525" y="1841443"/>
            <a:ext cx="4602759"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ru-RU" sz="1800" b="0" i="0" u="none" strike="noStrike" baseline="0" dirty="0">
                <a:solidFill>
                  <a:srgbClr val="0F243E"/>
                </a:solidFill>
                <a:latin typeface="Calibri" panose="020F0502020204030204" pitchFamily="34" charset="0"/>
              </a:rPr>
              <a:t>Сложности при работе с информацией</a:t>
            </a:r>
          </a:p>
        </p:txBody>
      </p:sp>
      <p:sp>
        <p:nvSpPr>
          <p:cNvPr id="10" name="Прямоугольник 9"/>
          <p:cNvSpPr/>
          <p:nvPr/>
        </p:nvSpPr>
        <p:spPr>
          <a:xfrm>
            <a:off x="4932040" y="3096958"/>
            <a:ext cx="3960440" cy="50405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800" dirty="0">
                <a:solidFill>
                  <a:srgbClr val="0F243E"/>
                </a:solidFill>
                <a:latin typeface="Calibri" panose="020F0502020204030204" pitchFamily="34" charset="0"/>
              </a:rPr>
              <a:t>Асоциальное поведение на уроке</a:t>
            </a:r>
          </a:p>
        </p:txBody>
      </p:sp>
      <p:pic>
        <p:nvPicPr>
          <p:cNvPr id="5" name="Рисунок 4">
            <a:extLst>
              <a:ext uri="{FF2B5EF4-FFF2-40B4-BE49-F238E27FC236}">
                <a16:creationId xmlns:a16="http://schemas.microsoft.com/office/drawing/2014/main" id="{8F885AAF-D45D-7CED-29D1-18A351535D93}"/>
              </a:ext>
            </a:extLst>
          </p:cNvPr>
          <p:cNvPicPr>
            <a:picLocks noChangeAspect="1"/>
          </p:cNvPicPr>
          <p:nvPr/>
        </p:nvPicPr>
        <p:blipFill>
          <a:blip r:embed="rId4"/>
          <a:stretch>
            <a:fillRect/>
          </a:stretch>
        </p:blipFill>
        <p:spPr>
          <a:xfrm>
            <a:off x="1974828" y="3307257"/>
            <a:ext cx="2813196" cy="1654821"/>
          </a:xfrm>
          <a:prstGeom prst="rect">
            <a:avLst/>
          </a:prstGeom>
        </p:spPr>
      </p:pic>
    </p:spTree>
    <p:extLst>
      <p:ext uri="{BB962C8B-B14F-4D97-AF65-F5344CB8AC3E}">
        <p14:creationId xmlns:p14="http://schemas.microsoft.com/office/powerpoint/2010/main" val="1104169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23</a:t>
            </a:fld>
            <a:endParaRPr lang="en"/>
          </a:p>
        </p:txBody>
      </p:sp>
      <p:sp>
        <p:nvSpPr>
          <p:cNvPr id="9" name="TextBox 8">
            <a:extLst>
              <a:ext uri="{FF2B5EF4-FFF2-40B4-BE49-F238E27FC236}">
                <a16:creationId xmlns:a16="http://schemas.microsoft.com/office/drawing/2014/main" id="{ED572B83-EE57-F1C9-BA77-1D218E429D1F}"/>
              </a:ext>
            </a:extLst>
          </p:cNvPr>
          <p:cNvSpPr txBox="1"/>
          <p:nvPr/>
        </p:nvSpPr>
        <p:spPr>
          <a:xfrm>
            <a:off x="2267744" y="627534"/>
            <a:ext cx="5760640" cy="461665"/>
          </a:xfrm>
          <a:prstGeom prst="rect">
            <a:avLst/>
          </a:prstGeom>
          <a:noFill/>
        </p:spPr>
        <p:txBody>
          <a:bodyPr wrap="square">
            <a:spAutoFit/>
          </a:bodyPr>
          <a:lstStyle/>
          <a:p>
            <a:pPr algn="ctr"/>
            <a:r>
              <a:rPr lang="ru-RU" sz="2400" b="1" dirty="0">
                <a:solidFill>
                  <a:schemeClr val="bg1"/>
                </a:solidFill>
              </a:rPr>
              <a:t>ПОШАГОВЫЙ ПЛАН РАБОТЫ ПО ИУ</a:t>
            </a:r>
          </a:p>
        </p:txBody>
      </p:sp>
      <p:pic>
        <p:nvPicPr>
          <p:cNvPr id="7" name="Рисунок 6">
            <a:extLst>
              <a:ext uri="{FF2B5EF4-FFF2-40B4-BE49-F238E27FC236}">
                <a16:creationId xmlns:a16="http://schemas.microsoft.com/office/drawing/2014/main" id="{5739CA9E-7BA0-65CF-1155-EF336463C442}"/>
              </a:ext>
            </a:extLst>
          </p:cNvPr>
          <p:cNvPicPr>
            <a:picLocks noChangeAspect="1"/>
          </p:cNvPicPr>
          <p:nvPr/>
        </p:nvPicPr>
        <p:blipFill rotWithShape="1">
          <a:blip r:embed="rId3"/>
          <a:srcRect l="19288" t="14519" r="13775" b="20600"/>
          <a:stretch/>
        </p:blipFill>
        <p:spPr>
          <a:xfrm>
            <a:off x="730073" y="477003"/>
            <a:ext cx="7683854" cy="4189493"/>
          </a:xfrm>
          <a:prstGeom prst="rect">
            <a:avLst/>
          </a:prstGeom>
        </p:spPr>
      </p:pic>
    </p:spTree>
    <p:extLst>
      <p:ext uri="{BB962C8B-B14F-4D97-AF65-F5344CB8AC3E}">
        <p14:creationId xmlns:p14="http://schemas.microsoft.com/office/powerpoint/2010/main" val="1562321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24</a:t>
            </a:fld>
            <a:endParaRPr lang="en"/>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pic>
        <p:nvPicPr>
          <p:cNvPr id="8" name="Рисунок 7">
            <a:extLst>
              <a:ext uri="{FF2B5EF4-FFF2-40B4-BE49-F238E27FC236}">
                <a16:creationId xmlns:a16="http://schemas.microsoft.com/office/drawing/2014/main" id="{73F142C4-0CC8-5695-AA45-0F2E00590C51}"/>
              </a:ext>
            </a:extLst>
          </p:cNvPr>
          <p:cNvPicPr>
            <a:picLocks noChangeAspect="1"/>
          </p:cNvPicPr>
          <p:nvPr/>
        </p:nvPicPr>
        <p:blipFill rotWithShape="1">
          <a:blip r:embed="rId4"/>
          <a:srcRect l="21651" t="24800" r="40549" b="9401"/>
          <a:stretch/>
        </p:blipFill>
        <p:spPr>
          <a:xfrm>
            <a:off x="2411760" y="562276"/>
            <a:ext cx="4104456" cy="4018947"/>
          </a:xfrm>
          <a:prstGeom prst="rect">
            <a:avLst/>
          </a:prstGeom>
        </p:spPr>
      </p:pic>
    </p:spTree>
    <p:extLst>
      <p:ext uri="{BB962C8B-B14F-4D97-AF65-F5344CB8AC3E}">
        <p14:creationId xmlns:p14="http://schemas.microsoft.com/office/powerpoint/2010/main" val="4199512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E61E7F"/>
            </a:gs>
            <a:gs pos="100000">
              <a:srgbClr val="FF9900"/>
            </a:gs>
          </a:gsLst>
          <a:lin ang="5400700" scaled="0"/>
        </a:gradFill>
        <a:effectLst/>
      </p:bgPr>
    </p:bg>
    <p:spTree>
      <p:nvGrpSpPr>
        <p:cNvPr id="1" name="Shape 102"/>
        <p:cNvGrpSpPr/>
        <p:nvPr/>
      </p:nvGrpSpPr>
      <p:grpSpPr>
        <a:xfrm>
          <a:off x="0" y="0"/>
          <a:ext cx="0" cy="0"/>
          <a:chOff x="0" y="0"/>
          <a:chExt cx="0" cy="0"/>
        </a:xfrm>
      </p:grpSpPr>
      <p:sp>
        <p:nvSpPr>
          <p:cNvPr id="109" name="Google Shape;109;p1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4" name="Рисунок 3">
            <a:extLst>
              <a:ext uri="{FF2B5EF4-FFF2-40B4-BE49-F238E27FC236}">
                <a16:creationId xmlns:a16="http://schemas.microsoft.com/office/drawing/2014/main" id="{DE407E1C-0BE0-466B-2570-80598FF5BA9C}"/>
              </a:ext>
            </a:extLst>
          </p:cNvPr>
          <p:cNvPicPr>
            <a:picLocks noChangeAspect="1"/>
          </p:cNvPicPr>
          <p:nvPr/>
        </p:nvPicPr>
        <p:blipFill>
          <a:blip r:embed="rId3"/>
          <a:stretch>
            <a:fillRect/>
          </a:stretch>
        </p:blipFill>
        <p:spPr>
          <a:xfrm>
            <a:off x="179512" y="130196"/>
            <a:ext cx="1696524" cy="1129912"/>
          </a:xfrm>
          <a:prstGeom prst="rect">
            <a:avLst/>
          </a:prstGeom>
        </p:spPr>
      </p:pic>
      <p:pic>
        <p:nvPicPr>
          <p:cNvPr id="3" name="Рисунок 2">
            <a:extLst>
              <a:ext uri="{FF2B5EF4-FFF2-40B4-BE49-F238E27FC236}">
                <a16:creationId xmlns:a16="http://schemas.microsoft.com/office/drawing/2014/main" id="{5B483909-AAEC-F5F5-B45B-EEA0C0BDFAA2}"/>
              </a:ext>
            </a:extLst>
          </p:cNvPr>
          <p:cNvPicPr>
            <a:picLocks noChangeAspect="1"/>
          </p:cNvPicPr>
          <p:nvPr/>
        </p:nvPicPr>
        <p:blipFill rotWithShape="1">
          <a:blip r:embed="rId4"/>
          <a:srcRect l="25587" t="8001" r="14563" b="5201"/>
          <a:stretch/>
        </p:blipFill>
        <p:spPr>
          <a:xfrm>
            <a:off x="2339752" y="195486"/>
            <a:ext cx="5566828" cy="4541360"/>
          </a:xfrm>
          <a:prstGeom prst="rect">
            <a:avLst/>
          </a:prstGeom>
        </p:spPr>
      </p:pic>
    </p:spTree>
    <p:extLst>
      <p:ext uri="{BB962C8B-B14F-4D97-AF65-F5344CB8AC3E}">
        <p14:creationId xmlns:p14="http://schemas.microsoft.com/office/powerpoint/2010/main" val="2345495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9" name="Google Shape;109;p1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4" name="Рисунок 3">
            <a:extLst>
              <a:ext uri="{FF2B5EF4-FFF2-40B4-BE49-F238E27FC236}">
                <a16:creationId xmlns:a16="http://schemas.microsoft.com/office/drawing/2014/main" id="{DE407E1C-0BE0-466B-2570-80598FF5BA9C}"/>
              </a:ext>
            </a:extLst>
          </p:cNvPr>
          <p:cNvPicPr>
            <a:picLocks noChangeAspect="1"/>
          </p:cNvPicPr>
          <p:nvPr/>
        </p:nvPicPr>
        <p:blipFill>
          <a:blip r:embed="rId3"/>
          <a:stretch>
            <a:fillRect/>
          </a:stretch>
        </p:blipFill>
        <p:spPr>
          <a:xfrm>
            <a:off x="179512" y="130196"/>
            <a:ext cx="1696524" cy="1129912"/>
          </a:xfrm>
          <a:prstGeom prst="rect">
            <a:avLst/>
          </a:prstGeom>
        </p:spPr>
      </p:pic>
      <p:pic>
        <p:nvPicPr>
          <p:cNvPr id="5" name="Рисунок 4">
            <a:extLst>
              <a:ext uri="{FF2B5EF4-FFF2-40B4-BE49-F238E27FC236}">
                <a16:creationId xmlns:a16="http://schemas.microsoft.com/office/drawing/2014/main" id="{84B8E6A4-5493-F940-1B4D-4CF4F68C6F38}"/>
              </a:ext>
            </a:extLst>
          </p:cNvPr>
          <p:cNvPicPr>
            <a:picLocks noChangeAspect="1"/>
          </p:cNvPicPr>
          <p:nvPr/>
        </p:nvPicPr>
        <p:blipFill rotWithShape="1">
          <a:blip r:embed="rId4"/>
          <a:srcRect l="30313" t="19201" r="18500" b="3800"/>
          <a:stretch/>
        </p:blipFill>
        <p:spPr>
          <a:xfrm>
            <a:off x="3702862" y="1343871"/>
            <a:ext cx="3869515" cy="3274205"/>
          </a:xfrm>
          <a:prstGeom prst="rect">
            <a:avLst/>
          </a:prstGeom>
        </p:spPr>
      </p:pic>
      <p:sp>
        <p:nvSpPr>
          <p:cNvPr id="6" name="Google Shape;122;p21">
            <a:extLst>
              <a:ext uri="{FF2B5EF4-FFF2-40B4-BE49-F238E27FC236}">
                <a16:creationId xmlns:a16="http://schemas.microsoft.com/office/drawing/2014/main" id="{4DCED9B5-7CA1-572C-A734-A436E04576D2}"/>
              </a:ext>
            </a:extLst>
          </p:cNvPr>
          <p:cNvSpPr txBox="1">
            <a:spLocks/>
          </p:cNvSpPr>
          <p:nvPr/>
        </p:nvSpPr>
        <p:spPr>
          <a:xfrm>
            <a:off x="1853291" y="470785"/>
            <a:ext cx="6768752" cy="774816"/>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ru-RU" sz="2200" b="1" i="0" u="none" strike="noStrike" kern="0" cap="none" spc="0" normalizeH="0" baseline="0" noProof="0" dirty="0">
                <a:ln>
                  <a:noFill/>
                </a:ln>
                <a:solidFill>
                  <a:srgbClr val="FFFFFF">
                    <a:lumMod val="95000"/>
                  </a:srgbClr>
                </a:solidFill>
                <a:effectLst/>
                <a:uLnTx/>
                <a:uFillTx/>
                <a:latin typeface="Arial"/>
                <a:cs typeface="Arial"/>
                <a:sym typeface="Arial"/>
              </a:rPr>
              <a:t>Риски внедрения технологии </a:t>
            </a:r>
            <a:br>
              <a:rPr kumimoji="0" lang="ru-RU" sz="2200" b="1" i="0" u="none" strike="noStrike" kern="0" cap="none" spc="0" normalizeH="0" baseline="0" noProof="0" dirty="0">
                <a:ln>
                  <a:noFill/>
                </a:ln>
                <a:solidFill>
                  <a:srgbClr val="FFFFFF">
                    <a:lumMod val="95000"/>
                  </a:srgbClr>
                </a:solidFill>
                <a:effectLst/>
                <a:uLnTx/>
                <a:uFillTx/>
                <a:latin typeface="Arial"/>
                <a:cs typeface="Arial"/>
                <a:sym typeface="Arial"/>
              </a:rPr>
            </a:br>
            <a:r>
              <a:rPr kumimoji="0" lang="ru-RU" sz="2200" b="1" i="0" u="none" strike="noStrike" kern="0" cap="none" spc="0" normalizeH="0" baseline="0" noProof="0" dirty="0">
                <a:ln>
                  <a:noFill/>
                </a:ln>
                <a:solidFill>
                  <a:srgbClr val="FFFFFF">
                    <a:lumMod val="95000"/>
                  </a:srgbClr>
                </a:solidFill>
                <a:effectLst/>
                <a:uLnTx/>
                <a:uFillTx/>
                <a:latin typeface="Arial"/>
                <a:cs typeface="Arial"/>
                <a:sym typeface="Arial"/>
              </a:rPr>
              <a:t>«Исследование урока»</a:t>
            </a:r>
          </a:p>
        </p:txBody>
      </p:sp>
    </p:spTree>
    <p:extLst>
      <p:ext uri="{BB962C8B-B14F-4D97-AF65-F5344CB8AC3E}">
        <p14:creationId xmlns:p14="http://schemas.microsoft.com/office/powerpoint/2010/main" val="3809001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4050E5"/>
            </a:gs>
            <a:gs pos="100000">
              <a:srgbClr val="C833FF"/>
            </a:gs>
          </a:gsLst>
          <a:lin ang="5400700" scaled="0"/>
        </a:gradFill>
        <a:effectLst/>
      </p:bgPr>
    </p:bg>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611560" y="771550"/>
            <a:ext cx="2627479" cy="3327600"/>
          </a:xfrm>
          <a:prstGeom prst="rect">
            <a:avLst/>
          </a:prstGeom>
        </p:spPr>
        <p:txBody>
          <a:bodyPr spcFirstLastPara="1" wrap="square" lIns="0" tIns="0" rIns="0" bIns="0" anchor="ctr" anchorCtr="0">
            <a:noAutofit/>
          </a:bodyPr>
          <a:lstStyle/>
          <a:p>
            <a:pPr lvl="0"/>
            <a:r>
              <a:rPr lang="ru-RU" sz="2000" spc="-30" dirty="0">
                <a:sym typeface="Arial"/>
              </a:rPr>
              <a:t>Домашнее </a:t>
            </a:r>
            <a:br>
              <a:rPr lang="ru-RU" sz="2000" spc="-30" dirty="0">
                <a:sym typeface="Arial"/>
              </a:rPr>
            </a:br>
            <a:r>
              <a:rPr lang="ru-RU" sz="2000" spc="-30" dirty="0">
                <a:sym typeface="Arial"/>
              </a:rPr>
              <a:t>задание</a:t>
            </a: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B7B7B7"/>
                </a:solidFill>
                <a:effectLst/>
                <a:uLnTx/>
                <a:uFillTx/>
                <a:latin typeface="Montserrat Light"/>
                <a:sym typeface="Montserrat Light"/>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200" b="0" i="0" u="none" strike="noStrike" kern="0" cap="none" spc="0" normalizeH="0" baseline="0" noProof="0">
              <a:ln>
                <a:noFill/>
              </a:ln>
              <a:solidFill>
                <a:srgbClr val="B7B7B7"/>
              </a:solidFill>
              <a:effectLst/>
              <a:uLnTx/>
              <a:uFillTx/>
              <a:latin typeface="Montserrat Light"/>
              <a:sym typeface="Montserrat Light"/>
            </a:endParaRPr>
          </a:p>
        </p:txBody>
      </p:sp>
      <p:pic>
        <p:nvPicPr>
          <p:cNvPr id="2" name="Рисунок 1">
            <a:extLst>
              <a:ext uri="{FF2B5EF4-FFF2-40B4-BE49-F238E27FC236}">
                <a16:creationId xmlns:a16="http://schemas.microsoft.com/office/drawing/2014/main" id="{FAE6CE8C-2CDA-209F-17BE-420913D6AFD6}"/>
              </a:ext>
            </a:extLst>
          </p:cNvPr>
          <p:cNvPicPr>
            <a:picLocks noChangeAspect="1"/>
          </p:cNvPicPr>
          <p:nvPr/>
        </p:nvPicPr>
        <p:blipFill>
          <a:blip r:embed="rId3"/>
          <a:stretch>
            <a:fillRect/>
          </a:stretch>
        </p:blipFill>
        <p:spPr>
          <a:xfrm>
            <a:off x="107505" y="51470"/>
            <a:ext cx="864096" cy="576064"/>
          </a:xfrm>
          <a:prstGeom prst="rect">
            <a:avLst/>
          </a:prstGeom>
        </p:spPr>
      </p:pic>
      <p:sp>
        <p:nvSpPr>
          <p:cNvPr id="5" name="TextBox 4">
            <a:extLst>
              <a:ext uri="{FF2B5EF4-FFF2-40B4-BE49-F238E27FC236}">
                <a16:creationId xmlns:a16="http://schemas.microsoft.com/office/drawing/2014/main" id="{D26839A9-2206-D3CF-8F9E-91E56F1C0D82}"/>
              </a:ext>
            </a:extLst>
          </p:cNvPr>
          <p:cNvSpPr txBox="1"/>
          <p:nvPr/>
        </p:nvSpPr>
        <p:spPr>
          <a:xfrm>
            <a:off x="3344613" y="618693"/>
            <a:ext cx="5410321" cy="4231928"/>
          </a:xfrm>
          <a:prstGeom prst="rect">
            <a:avLst/>
          </a:prstGeom>
          <a:noFill/>
        </p:spPr>
        <p:txBody>
          <a:bodyPr wrap="square">
            <a:spAutoFit/>
          </a:bodyPr>
          <a:lstStyle/>
          <a:p>
            <a:pPr algn="l"/>
            <a:endParaRPr lang="ru-RU" sz="900" b="0" i="0" u="none" strike="noStrike" baseline="0" dirty="0">
              <a:solidFill>
                <a:srgbClr val="000000"/>
              </a:solidFill>
              <a:latin typeface="Calibri" panose="020F0502020204030204" pitchFamily="34" charset="0"/>
            </a:endParaRP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Сформировать команду</a:t>
            </a: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Провести первую встречу команды</a:t>
            </a:r>
            <a:endParaRPr lang="ru-RU" sz="2000" dirty="0">
              <a:solidFill>
                <a:srgbClr val="001F5F"/>
              </a:solidFill>
              <a:latin typeface="Arial" panose="020B0604020202020204" pitchFamily="34" charset="0"/>
              <a:cs typeface="Arial" panose="020B0604020202020204" pitchFamily="34" charset="0"/>
            </a:endParaRP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Обсудить правила работы в команде</a:t>
            </a:r>
            <a:endParaRPr lang="ru-RU" sz="2000" dirty="0">
              <a:solidFill>
                <a:srgbClr val="001F5F"/>
              </a:solidFill>
              <a:latin typeface="Arial" panose="020B0604020202020204" pitchFamily="34" charset="0"/>
              <a:cs typeface="Arial" panose="020B0604020202020204" pitchFamily="34" charset="0"/>
            </a:endParaRP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Распределить учеников выбранного класса по фокусным группам, выделить «фокусных учеников», </a:t>
            </a:r>
            <a:br>
              <a:rPr lang="ru-RU" sz="2000" b="1" i="0" u="none" strike="noStrike" baseline="0" dirty="0">
                <a:solidFill>
                  <a:srgbClr val="001F5F"/>
                </a:solidFill>
                <a:latin typeface="Arial" panose="020B0604020202020204" pitchFamily="34" charset="0"/>
                <a:cs typeface="Arial" panose="020B0604020202020204" pitchFamily="34" charset="0"/>
              </a:rPr>
            </a:br>
            <a:r>
              <a:rPr lang="ru-RU" sz="2000" b="1" i="0" u="none" strike="noStrike" baseline="0" dirty="0">
                <a:solidFill>
                  <a:srgbClr val="001F5F"/>
                </a:solidFill>
                <a:latin typeface="Arial" panose="020B0604020202020204" pitchFamily="34" charset="0"/>
                <a:cs typeface="Arial" panose="020B0604020202020204" pitchFamily="34" charset="0"/>
              </a:rPr>
              <a:t>за которыми будет проводиться наблюдение</a:t>
            </a:r>
            <a:endParaRPr lang="ru-RU" sz="2000" dirty="0">
              <a:solidFill>
                <a:srgbClr val="001F5F"/>
              </a:solidFill>
              <a:latin typeface="Arial" panose="020B0604020202020204" pitchFamily="34" charset="0"/>
              <a:cs typeface="Arial" panose="020B0604020202020204" pitchFamily="34" charset="0"/>
            </a:endParaRP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Заполнить план – график работы команды (первый урок необходимо запланировать на 5 -6 апреля) </a:t>
            </a:r>
          </a:p>
          <a:p>
            <a:pPr marL="342900" indent="-342900">
              <a:buAutoNum type="arabicParenR"/>
            </a:pPr>
            <a:r>
              <a:rPr lang="ru-RU" sz="2000" b="1" i="0" u="none" strike="noStrike" baseline="0" dirty="0">
                <a:solidFill>
                  <a:srgbClr val="001F5F"/>
                </a:solidFill>
                <a:latin typeface="Arial" panose="020B0604020202020204" pitchFamily="34" charset="0"/>
                <a:cs typeface="Arial" panose="020B0604020202020204" pitchFamily="34" charset="0"/>
              </a:rPr>
              <a:t>Предоставить скан план-графика и фото  в РИМЦ до 17 мая</a:t>
            </a:r>
            <a:endParaRPr lang="ru-RU" sz="2000" b="0" i="0" u="none" strike="noStrike" baseline="0" dirty="0">
              <a:solidFill>
                <a:srgbClr val="001F5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4237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28</a:t>
            </a:fld>
            <a:endParaRPr lang="en"/>
          </a:p>
        </p:txBody>
      </p:sp>
      <p:pic>
        <p:nvPicPr>
          <p:cNvPr id="2050" name="Picture 2" descr="D:\Единый методический день 03.11.2022\РИМЦ.gif"/>
          <p:cNvPicPr>
            <a:picLocks noChangeAspect="1" noChangeArrowheads="1"/>
          </p:cNvPicPr>
          <p:nvPr/>
        </p:nvPicPr>
        <p:blipFill>
          <a:blip r:embed="rId2"/>
          <a:srcRect/>
          <a:stretch>
            <a:fillRect/>
          </a:stretch>
        </p:blipFill>
        <p:spPr bwMode="auto">
          <a:xfrm>
            <a:off x="5715010" y="1013248"/>
            <a:ext cx="1714512" cy="1714512"/>
          </a:xfrm>
          <a:prstGeom prst="rect">
            <a:avLst/>
          </a:prstGeom>
          <a:noFill/>
        </p:spPr>
      </p:pic>
      <p:sp>
        <p:nvSpPr>
          <p:cNvPr id="4" name="TextBox 3"/>
          <p:cNvSpPr txBox="1"/>
          <p:nvPr/>
        </p:nvSpPr>
        <p:spPr>
          <a:xfrm>
            <a:off x="5731778" y="2859782"/>
            <a:ext cx="1928826" cy="307777"/>
          </a:xfrm>
          <a:prstGeom prst="rect">
            <a:avLst/>
          </a:prstGeom>
          <a:noFill/>
        </p:spPr>
        <p:txBody>
          <a:bodyPr wrap="square" rtlCol="0">
            <a:spAutoFit/>
          </a:bodyPr>
          <a:lstStyle/>
          <a:p>
            <a:r>
              <a:rPr lang="ru-RU" b="1" dirty="0">
                <a:solidFill>
                  <a:schemeClr val="bg1"/>
                </a:solidFill>
              </a:rPr>
              <a:t>Сайт МКУО РИМЦ</a:t>
            </a:r>
          </a:p>
        </p:txBody>
      </p:sp>
      <p:pic>
        <p:nvPicPr>
          <p:cNvPr id="2052" name="Picture 4" descr="D:\Единый методический день 03.11.2022\УО.gif"/>
          <p:cNvPicPr>
            <a:picLocks noChangeAspect="1" noChangeArrowheads="1"/>
          </p:cNvPicPr>
          <p:nvPr/>
        </p:nvPicPr>
        <p:blipFill>
          <a:blip r:embed="rId3"/>
          <a:srcRect/>
          <a:stretch>
            <a:fillRect/>
          </a:stretch>
        </p:blipFill>
        <p:spPr bwMode="auto">
          <a:xfrm>
            <a:off x="1979712" y="941810"/>
            <a:ext cx="1785950" cy="1785950"/>
          </a:xfrm>
          <a:prstGeom prst="rect">
            <a:avLst/>
          </a:prstGeom>
          <a:noFill/>
        </p:spPr>
      </p:pic>
      <p:sp>
        <p:nvSpPr>
          <p:cNvPr id="8" name="TextBox 7"/>
          <p:cNvSpPr txBox="1"/>
          <p:nvPr/>
        </p:nvSpPr>
        <p:spPr>
          <a:xfrm>
            <a:off x="1835696" y="2931790"/>
            <a:ext cx="2214578" cy="738664"/>
          </a:xfrm>
          <a:prstGeom prst="rect">
            <a:avLst/>
          </a:prstGeom>
          <a:noFill/>
        </p:spPr>
        <p:txBody>
          <a:bodyPr wrap="square" rtlCol="0">
            <a:spAutoFit/>
          </a:bodyPr>
          <a:lstStyle/>
          <a:p>
            <a:r>
              <a:rPr lang="ru-RU" b="1" dirty="0">
                <a:solidFill>
                  <a:schemeClr val="bg1"/>
                </a:solidFill>
              </a:rPr>
              <a:t>Сайт управления образованием </a:t>
            </a:r>
            <a:br>
              <a:rPr lang="ru-RU" b="1" dirty="0">
                <a:solidFill>
                  <a:schemeClr val="bg1"/>
                </a:solidFill>
              </a:rPr>
            </a:br>
            <a:r>
              <a:rPr lang="ru-RU" b="1" dirty="0">
                <a:solidFill>
                  <a:schemeClr val="bg1"/>
                </a:solidFill>
              </a:rPr>
              <a:t>МО Павловский район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a:t>
            </a:fld>
            <a:endParaRPr lang="en"/>
          </a:p>
        </p:txBody>
      </p:sp>
      <p:sp>
        <p:nvSpPr>
          <p:cNvPr id="7" name="Google Shape;122;p21">
            <a:extLst>
              <a:ext uri="{FF2B5EF4-FFF2-40B4-BE49-F238E27FC236}">
                <a16:creationId xmlns:a16="http://schemas.microsoft.com/office/drawing/2014/main" id="{2DB215A5-0DCD-19A2-5E58-B977FE1535E7}"/>
              </a:ext>
            </a:extLst>
          </p:cNvPr>
          <p:cNvSpPr txBox="1">
            <a:spLocks/>
          </p:cNvSpPr>
          <p:nvPr/>
        </p:nvSpPr>
        <p:spPr>
          <a:xfrm>
            <a:off x="912484" y="805262"/>
            <a:ext cx="6768752" cy="1887440"/>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ru-RU" sz="2200" b="1" dirty="0">
              <a:solidFill>
                <a:schemeClr val="bg1">
                  <a:lumMod val="95000"/>
                </a:schemeClr>
              </a:solidFill>
            </a:endParaRPr>
          </a:p>
          <a:p>
            <a:pPr algn="ctr"/>
            <a:r>
              <a:rPr lang="ru-RU" sz="2200" b="1" dirty="0">
                <a:solidFill>
                  <a:schemeClr val="bg1">
                    <a:lumMod val="95000"/>
                  </a:schemeClr>
                </a:solidFill>
              </a:rPr>
              <a:t>Можете ли Вы утверждать, что в Вашей школе работает команда единомышленников?</a:t>
            </a:r>
          </a:p>
          <a:p>
            <a:pPr algn="ctr"/>
            <a:endParaRPr lang="ru-RU" sz="2200" b="1" dirty="0">
              <a:solidFill>
                <a:schemeClr val="bg1">
                  <a:lumMod val="95000"/>
                </a:schemeClr>
              </a:solidFill>
            </a:endParaRPr>
          </a:p>
          <a:p>
            <a:pPr algn="ctr"/>
            <a:r>
              <a:rPr lang="ru-RU" sz="2200" b="1" dirty="0">
                <a:solidFill>
                  <a:schemeClr val="bg1">
                    <a:lumMod val="95000"/>
                  </a:schemeClr>
                </a:solidFill>
              </a:rPr>
              <a:t>Да                              Нет</a:t>
            </a:r>
          </a:p>
          <a:p>
            <a:pPr algn="ctr"/>
            <a:endParaRPr lang="ru-RU" sz="2200" b="1" dirty="0">
              <a:solidFill>
                <a:schemeClr val="bg1">
                  <a:lumMod val="95000"/>
                </a:schemeClr>
              </a:solidFill>
            </a:endParaRPr>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sp>
        <p:nvSpPr>
          <p:cNvPr id="6" name="TextBox 5">
            <a:extLst>
              <a:ext uri="{FF2B5EF4-FFF2-40B4-BE49-F238E27FC236}">
                <a16:creationId xmlns:a16="http://schemas.microsoft.com/office/drawing/2014/main" id="{5632BA2B-E19F-4F5E-A985-AD8CE0B7CBBC}"/>
              </a:ext>
            </a:extLst>
          </p:cNvPr>
          <p:cNvSpPr txBox="1"/>
          <p:nvPr/>
        </p:nvSpPr>
        <p:spPr>
          <a:xfrm>
            <a:off x="1077599" y="2913450"/>
            <a:ext cx="7416824" cy="430887"/>
          </a:xfrm>
          <a:prstGeom prst="rect">
            <a:avLst/>
          </a:prstGeom>
          <a:noFill/>
        </p:spPr>
        <p:txBody>
          <a:bodyPr wrap="square">
            <a:spAutoFit/>
          </a:bodyPr>
          <a:lstStyle/>
          <a:p>
            <a:r>
              <a:rPr lang="ru-RU" sz="2200" b="1" dirty="0">
                <a:solidFill>
                  <a:schemeClr val="bg1">
                    <a:lumMod val="95000"/>
                  </a:schemeClr>
                </a:solidFill>
              </a:rPr>
              <a:t>По каким критериям можно это определить?</a:t>
            </a:r>
          </a:p>
        </p:txBody>
      </p:sp>
    </p:spTree>
    <p:extLst>
      <p:ext uri="{BB962C8B-B14F-4D97-AF65-F5344CB8AC3E}">
        <p14:creationId xmlns:p14="http://schemas.microsoft.com/office/powerpoint/2010/main" val="3072673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4050E5"/>
            </a:gs>
            <a:gs pos="100000">
              <a:srgbClr val="C833FF"/>
            </a:gs>
          </a:gsLst>
          <a:lin ang="5400700" scaled="0"/>
        </a:gradFill>
        <a:effectLst/>
      </p:bgPr>
    </p:bg>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539552" y="771550"/>
            <a:ext cx="2627479" cy="3327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ru-RU" sz="1800" spc="-30" dirty="0"/>
              <a:t> </a:t>
            </a:r>
            <a:r>
              <a:rPr lang="ru-RU" sz="2400" spc="-30" dirty="0"/>
              <a:t>Команда</a:t>
            </a:r>
            <a:endParaRPr lang="ru-RU" sz="1800" b="1" dirty="0">
              <a:solidFill>
                <a:schemeClr val="bg1">
                  <a:lumMod val="95000"/>
                </a:schemeClr>
              </a:solidFill>
              <a:latin typeface="Arial"/>
              <a:ea typeface="Arial"/>
              <a:cs typeface="Arial"/>
              <a:sym typeface="Arial"/>
            </a:endParaRP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4</a:t>
            </a:fld>
            <a:endParaRPr/>
          </a:p>
        </p:txBody>
      </p:sp>
      <p:sp>
        <p:nvSpPr>
          <p:cNvPr id="2" name="object 4">
            <a:extLst>
              <a:ext uri="{FF2B5EF4-FFF2-40B4-BE49-F238E27FC236}">
                <a16:creationId xmlns:a16="http://schemas.microsoft.com/office/drawing/2014/main" id="{039CF357-8293-4454-CF60-14F8DE5FD523}"/>
              </a:ext>
            </a:extLst>
          </p:cNvPr>
          <p:cNvSpPr txBox="1"/>
          <p:nvPr/>
        </p:nvSpPr>
        <p:spPr>
          <a:xfrm>
            <a:off x="3630418" y="335326"/>
            <a:ext cx="5436097" cy="1133644"/>
          </a:xfrm>
          <a:prstGeom prst="rect">
            <a:avLst/>
          </a:prstGeom>
        </p:spPr>
        <p:txBody>
          <a:bodyPr vert="horz" wrap="square" lIns="0" tIns="12700" rIns="0" bIns="0" rtlCol="0">
            <a:spAutoFit/>
          </a:bodyPr>
          <a:lstStyle/>
          <a:p>
            <a:pPr marL="12700">
              <a:lnSpc>
                <a:spcPct val="100000"/>
              </a:lnSpc>
              <a:spcBef>
                <a:spcPts val="100"/>
              </a:spcBef>
              <a:tabLst>
                <a:tab pos="1972310" algn="l"/>
              </a:tabLst>
            </a:pPr>
            <a:r>
              <a:rPr sz="1800" b="1" dirty="0">
                <a:solidFill>
                  <a:srgbClr val="002060"/>
                </a:solidFill>
                <a:latin typeface="+mn-lt"/>
                <a:sym typeface="Montserrat Light"/>
              </a:rPr>
              <a:t>«</a:t>
            </a:r>
            <a:r>
              <a:rPr lang="ru-RU" sz="1800" b="1" i="1" dirty="0">
                <a:solidFill>
                  <a:srgbClr val="C00000"/>
                </a:solidFill>
                <a:latin typeface="+mn-lt"/>
                <a:sym typeface="Montserrat Light"/>
              </a:rPr>
              <a:t>Команда</a:t>
            </a:r>
          </a:p>
          <a:p>
            <a:pPr marL="12700">
              <a:lnSpc>
                <a:spcPct val="100000"/>
              </a:lnSpc>
              <a:spcBef>
                <a:spcPts val="100"/>
              </a:spcBef>
              <a:tabLst>
                <a:tab pos="1972310" algn="l"/>
              </a:tabLst>
            </a:pPr>
            <a:r>
              <a:rPr lang="ru-RU" sz="1800" b="1" dirty="0">
                <a:solidFill>
                  <a:srgbClr val="002060"/>
                </a:solidFill>
                <a:latin typeface="+mn-lt"/>
                <a:sym typeface="Montserrat Light"/>
              </a:rPr>
              <a:t>― это группа лиц, объединённая общими мотивами, интересами, идеалами, действующая сообща</a:t>
            </a:r>
            <a:endParaRPr lang="ru-RU" sz="2800" dirty="0">
              <a:solidFill>
                <a:srgbClr val="C00000"/>
              </a:solidFill>
              <a:latin typeface="Calibri"/>
              <a:cs typeface="Calibri"/>
            </a:endParaRPr>
          </a:p>
        </p:txBody>
      </p:sp>
      <p:pic>
        <p:nvPicPr>
          <p:cNvPr id="3" name="Рисунок 2">
            <a:extLst>
              <a:ext uri="{FF2B5EF4-FFF2-40B4-BE49-F238E27FC236}">
                <a16:creationId xmlns:a16="http://schemas.microsoft.com/office/drawing/2014/main" id="{F5A3D185-F40F-EA8F-483F-1C43D2804A34}"/>
              </a:ext>
            </a:extLst>
          </p:cNvPr>
          <p:cNvPicPr>
            <a:picLocks noChangeAspect="1"/>
          </p:cNvPicPr>
          <p:nvPr/>
        </p:nvPicPr>
        <p:blipFill>
          <a:blip r:embed="rId3"/>
          <a:stretch>
            <a:fillRect/>
          </a:stretch>
        </p:blipFill>
        <p:spPr>
          <a:xfrm>
            <a:off x="107505" y="51470"/>
            <a:ext cx="864096" cy="576064"/>
          </a:xfrm>
          <a:prstGeom prst="rect">
            <a:avLst/>
          </a:prstGeom>
        </p:spPr>
      </p:pic>
      <p:pic>
        <p:nvPicPr>
          <p:cNvPr id="7" name="Рисунок 6">
            <a:extLst>
              <a:ext uri="{FF2B5EF4-FFF2-40B4-BE49-F238E27FC236}">
                <a16:creationId xmlns:a16="http://schemas.microsoft.com/office/drawing/2014/main" id="{F55C1761-5AC3-BBF7-9E7D-283C3375FD27}"/>
              </a:ext>
            </a:extLst>
          </p:cNvPr>
          <p:cNvPicPr>
            <a:picLocks noChangeAspect="1"/>
          </p:cNvPicPr>
          <p:nvPr/>
        </p:nvPicPr>
        <p:blipFill>
          <a:blip r:embed="rId4"/>
          <a:stretch>
            <a:fillRect/>
          </a:stretch>
        </p:blipFill>
        <p:spPr>
          <a:xfrm>
            <a:off x="4716016" y="1690751"/>
            <a:ext cx="3096344" cy="309634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a:t>
            </a:fld>
            <a:endParaRPr lang="en"/>
          </a:p>
        </p:txBody>
      </p:sp>
      <p:pic>
        <p:nvPicPr>
          <p:cNvPr id="3" name="Рисунок 2">
            <a:extLst>
              <a:ext uri="{FF2B5EF4-FFF2-40B4-BE49-F238E27FC236}">
                <a16:creationId xmlns:a16="http://schemas.microsoft.com/office/drawing/2014/main" id="{DC82C43C-25C0-400A-DBED-F56D9902C95F}"/>
              </a:ext>
            </a:extLst>
          </p:cNvPr>
          <p:cNvPicPr>
            <a:picLocks noChangeAspect="1"/>
          </p:cNvPicPr>
          <p:nvPr/>
        </p:nvPicPr>
        <p:blipFill>
          <a:blip r:embed="rId3"/>
          <a:stretch>
            <a:fillRect/>
          </a:stretch>
        </p:blipFill>
        <p:spPr>
          <a:xfrm>
            <a:off x="107505" y="51470"/>
            <a:ext cx="864096" cy="576064"/>
          </a:xfrm>
          <a:prstGeom prst="rect">
            <a:avLst/>
          </a:prstGeom>
        </p:spPr>
      </p:pic>
      <p:sp>
        <p:nvSpPr>
          <p:cNvPr id="4" name="Прямоугольник 3"/>
          <p:cNvSpPr/>
          <p:nvPr/>
        </p:nvSpPr>
        <p:spPr>
          <a:xfrm>
            <a:off x="467544" y="627534"/>
            <a:ext cx="7688707" cy="3231654"/>
          </a:xfrm>
          <a:prstGeom prst="rect">
            <a:avLst/>
          </a:prstGeom>
        </p:spPr>
        <p:txBody>
          <a:bodyPr wrap="square">
            <a:spAutoFit/>
          </a:bodyPr>
          <a:lstStyle/>
          <a:p>
            <a:pPr algn="ctr"/>
            <a:r>
              <a:rPr lang="ru-RU" sz="2400" b="1" dirty="0">
                <a:solidFill>
                  <a:schemeClr val="bg1"/>
                </a:solidFill>
              </a:rPr>
              <a:t>Работа в командах </a:t>
            </a:r>
          </a:p>
          <a:p>
            <a:endParaRPr lang="ru-RU" sz="1600" b="1" dirty="0">
              <a:solidFill>
                <a:schemeClr val="bg1"/>
              </a:solidFill>
            </a:endParaRPr>
          </a:p>
          <a:p>
            <a:pPr marL="285750" indent="-285750">
              <a:spcAft>
                <a:spcPts val="600"/>
              </a:spcAft>
              <a:buFont typeface="Wingdings" panose="05000000000000000000" pitchFamily="2" charset="2"/>
              <a:buChar char="q"/>
            </a:pPr>
            <a:r>
              <a:rPr lang="ru-RU" sz="1800" b="1" dirty="0">
                <a:solidFill>
                  <a:schemeClr val="bg1"/>
                </a:solidFill>
              </a:rPr>
              <a:t>развивает профессиональное самосознание и рефлексию педагогов; </a:t>
            </a:r>
          </a:p>
          <a:p>
            <a:pPr marL="285750" indent="-285750">
              <a:spcAft>
                <a:spcPts val="600"/>
              </a:spcAft>
              <a:buFont typeface="Wingdings" panose="05000000000000000000" pitchFamily="2" charset="2"/>
              <a:buChar char="q"/>
            </a:pPr>
            <a:r>
              <a:rPr lang="ru-RU" sz="1800" b="1" dirty="0">
                <a:solidFill>
                  <a:schemeClr val="bg1"/>
                </a:solidFill>
              </a:rPr>
              <a:t>выявляет трудности в деятельности педагогов; </a:t>
            </a:r>
          </a:p>
          <a:p>
            <a:pPr marL="285750" indent="-285750">
              <a:spcAft>
                <a:spcPts val="600"/>
              </a:spcAft>
              <a:buFont typeface="Wingdings" panose="05000000000000000000" pitchFamily="2" charset="2"/>
              <a:buChar char="q"/>
            </a:pPr>
            <a:r>
              <a:rPr lang="ru-RU" sz="1800" b="1" dirty="0">
                <a:solidFill>
                  <a:schemeClr val="bg1"/>
                </a:solidFill>
              </a:rPr>
              <a:t>способствует профессиональному взаимодействию всех членов команды; </a:t>
            </a:r>
          </a:p>
          <a:p>
            <a:pPr marL="285750" indent="-285750">
              <a:spcAft>
                <a:spcPts val="600"/>
              </a:spcAft>
              <a:buFont typeface="Wingdings" panose="05000000000000000000" pitchFamily="2" charset="2"/>
              <a:buChar char="q"/>
            </a:pPr>
            <a:r>
              <a:rPr lang="ru-RU" sz="1800" b="1" dirty="0">
                <a:solidFill>
                  <a:schemeClr val="bg1"/>
                </a:solidFill>
              </a:rPr>
              <a:t>предоставляет пространство для проявления потенциала, идей педагогов, развития их профессиональной мотивации; </a:t>
            </a:r>
          </a:p>
          <a:p>
            <a:pPr marL="285750" indent="-285750">
              <a:spcAft>
                <a:spcPts val="600"/>
              </a:spcAft>
              <a:buFont typeface="Wingdings" panose="05000000000000000000" pitchFamily="2" charset="2"/>
              <a:buChar char="q"/>
            </a:pPr>
            <a:r>
              <a:rPr lang="ru-RU" sz="1800" b="1" dirty="0">
                <a:solidFill>
                  <a:schemeClr val="bg1"/>
                </a:solidFill>
              </a:rPr>
              <a:t>способствует выработке новых педагогических идей</a:t>
            </a:r>
          </a:p>
        </p:txBody>
      </p:sp>
    </p:spTree>
    <p:extLst>
      <p:ext uri="{BB962C8B-B14F-4D97-AF65-F5344CB8AC3E}">
        <p14:creationId xmlns:p14="http://schemas.microsoft.com/office/powerpoint/2010/main" val="291437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539552" y="771550"/>
            <a:ext cx="2627479" cy="3327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ru-RU" sz="1600" spc="-30" dirty="0"/>
              <a:t>Профессиональное обучающееся сообщество</a:t>
            </a:r>
            <a:endParaRPr lang="ru-RU" sz="2400" spc="-30" dirty="0">
              <a:sym typeface="Arial"/>
            </a:endParaRP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6</a:t>
            </a:fld>
            <a:endParaRPr/>
          </a:p>
        </p:txBody>
      </p:sp>
      <p:sp>
        <p:nvSpPr>
          <p:cNvPr id="2" name="object 4">
            <a:extLst>
              <a:ext uri="{FF2B5EF4-FFF2-40B4-BE49-F238E27FC236}">
                <a16:creationId xmlns:a16="http://schemas.microsoft.com/office/drawing/2014/main" id="{039CF357-8293-4454-CF60-14F8DE5FD523}"/>
              </a:ext>
            </a:extLst>
          </p:cNvPr>
          <p:cNvSpPr txBox="1"/>
          <p:nvPr/>
        </p:nvSpPr>
        <p:spPr>
          <a:xfrm>
            <a:off x="4067944" y="1779662"/>
            <a:ext cx="2736305" cy="382156"/>
          </a:xfrm>
          <a:prstGeom prst="rect">
            <a:avLst/>
          </a:prstGeom>
        </p:spPr>
        <p:txBody>
          <a:bodyPr vert="horz" wrap="square" lIns="0" tIns="12700" rIns="0" bIns="0" rtlCol="0">
            <a:spAutoFit/>
          </a:bodyPr>
          <a:lstStyle/>
          <a:p>
            <a:pPr marL="12700">
              <a:lnSpc>
                <a:spcPct val="100000"/>
              </a:lnSpc>
              <a:spcBef>
                <a:spcPts val="100"/>
              </a:spcBef>
              <a:tabLst>
                <a:tab pos="1972310" algn="l"/>
              </a:tabLst>
            </a:pPr>
            <a:r>
              <a:rPr lang="ru-RU" sz="2400" b="1" i="0" u="none" strike="noStrike" baseline="0" dirty="0">
                <a:solidFill>
                  <a:srgbClr val="001F5F"/>
                </a:solidFill>
                <a:latin typeface="Calibri" panose="020F0502020204030204" pitchFamily="34" charset="0"/>
              </a:rPr>
              <a:t>Ваши ассоциации</a:t>
            </a:r>
            <a:endParaRPr lang="ru-RU" sz="3600" dirty="0">
              <a:solidFill>
                <a:srgbClr val="C00000"/>
              </a:solidFill>
              <a:latin typeface="Calibri"/>
              <a:cs typeface="Calibri"/>
            </a:endParaRPr>
          </a:p>
        </p:txBody>
      </p:sp>
      <p:pic>
        <p:nvPicPr>
          <p:cNvPr id="3" name="Рисунок 2">
            <a:extLst>
              <a:ext uri="{FF2B5EF4-FFF2-40B4-BE49-F238E27FC236}">
                <a16:creationId xmlns:a16="http://schemas.microsoft.com/office/drawing/2014/main" id="{F5A3D185-F40F-EA8F-483F-1C43D2804A34}"/>
              </a:ext>
            </a:extLst>
          </p:cNvPr>
          <p:cNvPicPr>
            <a:picLocks noChangeAspect="1"/>
          </p:cNvPicPr>
          <p:nvPr/>
        </p:nvPicPr>
        <p:blipFill>
          <a:blip r:embed="rId3"/>
          <a:stretch>
            <a:fillRect/>
          </a:stretch>
        </p:blipFill>
        <p:spPr>
          <a:xfrm>
            <a:off x="107505" y="51470"/>
            <a:ext cx="864096" cy="576064"/>
          </a:xfrm>
          <a:prstGeom prst="rect">
            <a:avLst/>
          </a:prstGeom>
        </p:spPr>
      </p:pic>
    </p:spTree>
    <p:extLst>
      <p:ext uri="{BB962C8B-B14F-4D97-AF65-F5344CB8AC3E}">
        <p14:creationId xmlns:p14="http://schemas.microsoft.com/office/powerpoint/2010/main" val="3614820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539552" y="771550"/>
            <a:ext cx="2627479" cy="3327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ru-RU" sz="1600" spc="-30" dirty="0"/>
              <a:t>Профессиональное обучающееся сообщество</a:t>
            </a:r>
            <a:endParaRPr lang="ru-RU" sz="2400" spc="-30" dirty="0">
              <a:sym typeface="Arial"/>
            </a:endParaRPr>
          </a:p>
        </p:txBody>
      </p:sp>
      <p:sp>
        <p:nvSpPr>
          <p:cNvPr id="126" name="Google Shape;126;p2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7</a:t>
            </a:fld>
            <a:endParaRPr/>
          </a:p>
        </p:txBody>
      </p:sp>
      <p:sp>
        <p:nvSpPr>
          <p:cNvPr id="2" name="object 4">
            <a:extLst>
              <a:ext uri="{FF2B5EF4-FFF2-40B4-BE49-F238E27FC236}">
                <a16:creationId xmlns:a16="http://schemas.microsoft.com/office/drawing/2014/main" id="{039CF357-8293-4454-CF60-14F8DE5FD523}"/>
              </a:ext>
            </a:extLst>
          </p:cNvPr>
          <p:cNvSpPr txBox="1"/>
          <p:nvPr/>
        </p:nvSpPr>
        <p:spPr>
          <a:xfrm>
            <a:off x="3779912" y="633568"/>
            <a:ext cx="5112568" cy="3665106"/>
          </a:xfrm>
          <a:prstGeom prst="rect">
            <a:avLst/>
          </a:prstGeom>
        </p:spPr>
        <p:txBody>
          <a:bodyPr vert="horz" wrap="square" lIns="0" tIns="12700" rIns="0" bIns="0" rtlCol="0">
            <a:spAutoFit/>
          </a:bodyPr>
          <a:lstStyle/>
          <a:p>
            <a:pPr marL="12700">
              <a:lnSpc>
                <a:spcPct val="100000"/>
              </a:lnSpc>
              <a:spcBef>
                <a:spcPts val="100"/>
              </a:spcBef>
              <a:tabLst>
                <a:tab pos="1972310" algn="l"/>
              </a:tabLst>
            </a:pPr>
            <a:r>
              <a:rPr lang="ru-RU" sz="1800" b="1" i="1" u="none" strike="noStrike" baseline="0" dirty="0">
                <a:solidFill>
                  <a:srgbClr val="C00000"/>
                </a:solidFill>
                <a:latin typeface="Calibri" panose="020F0502020204030204" pitchFamily="34" charset="0"/>
              </a:rPr>
              <a:t>Профессиональное</a:t>
            </a:r>
          </a:p>
          <a:p>
            <a:pPr marL="12700">
              <a:lnSpc>
                <a:spcPct val="100000"/>
              </a:lnSpc>
              <a:spcBef>
                <a:spcPts val="100"/>
              </a:spcBef>
              <a:tabLst>
                <a:tab pos="1972310" algn="l"/>
              </a:tabLst>
            </a:pPr>
            <a:r>
              <a:rPr lang="ru-RU" sz="1800" b="1" i="1" u="none" strike="noStrike" baseline="0" dirty="0">
                <a:solidFill>
                  <a:srgbClr val="C00000"/>
                </a:solidFill>
                <a:latin typeface="Calibri" panose="020F0502020204030204" pitchFamily="34" charset="0"/>
              </a:rPr>
              <a:t>обучающееся сообщество </a:t>
            </a:r>
            <a:r>
              <a:rPr lang="ru-RU" sz="1800" b="1" i="0" u="none" strike="noStrike" baseline="0" dirty="0">
                <a:solidFill>
                  <a:srgbClr val="001F5F"/>
                </a:solidFill>
                <a:latin typeface="Calibri" panose="020F0502020204030204" pitchFamily="34" charset="0"/>
              </a:rPr>
              <a:t>это объединение</a:t>
            </a:r>
          </a:p>
          <a:p>
            <a:pPr marL="12700">
              <a:lnSpc>
                <a:spcPct val="100000"/>
              </a:lnSpc>
              <a:spcBef>
                <a:spcPts val="100"/>
              </a:spcBef>
              <a:tabLst>
                <a:tab pos="1972310" algn="l"/>
              </a:tabLst>
            </a:pPr>
            <a:r>
              <a:rPr lang="ru-RU" sz="1800" b="1" i="0" u="none" strike="noStrike" baseline="0" dirty="0">
                <a:solidFill>
                  <a:srgbClr val="001F5F"/>
                </a:solidFill>
                <a:latin typeface="Calibri" panose="020F0502020204030204" pitchFamily="34" charset="0"/>
              </a:rPr>
              <a:t>членов административной команды, учителей </a:t>
            </a:r>
            <a:br>
              <a:rPr lang="ru-RU" sz="1800" b="1" i="0" u="none" strike="noStrike" baseline="0" dirty="0">
                <a:solidFill>
                  <a:srgbClr val="001F5F"/>
                </a:solidFill>
                <a:latin typeface="Calibri" panose="020F0502020204030204" pitchFamily="34" charset="0"/>
              </a:rPr>
            </a:br>
            <a:r>
              <a:rPr lang="ru-RU" sz="1800" b="1" i="0" u="none" strike="noStrike" baseline="0" dirty="0">
                <a:solidFill>
                  <a:srgbClr val="001F5F"/>
                </a:solidFill>
                <a:latin typeface="Calibri" panose="020F0502020204030204" pitchFamily="34" charset="0"/>
              </a:rPr>
              <a:t>и экспертов, деятельностью которого является </a:t>
            </a:r>
            <a:r>
              <a:rPr lang="ru-RU" sz="1800" b="1" i="1" u="none" strike="noStrike" baseline="0" dirty="0">
                <a:solidFill>
                  <a:srgbClr val="001F5F"/>
                </a:solidFill>
                <a:latin typeface="Calibri" panose="020F0502020204030204" pitchFamily="34" charset="0"/>
              </a:rPr>
              <a:t>решение определенных проблем </a:t>
            </a:r>
            <a:r>
              <a:rPr lang="ru-RU" sz="1800" b="1" i="0" u="none" strike="noStrike" baseline="0" dirty="0">
                <a:solidFill>
                  <a:srgbClr val="001F5F"/>
                </a:solidFill>
                <a:latin typeface="Calibri" panose="020F0502020204030204" pitchFamily="34" charset="0"/>
              </a:rPr>
              <a:t>именно на </a:t>
            </a:r>
            <a:r>
              <a:rPr lang="ru-RU" sz="1800" i="1" u="none" strike="noStrike" baseline="0" dirty="0">
                <a:solidFill>
                  <a:srgbClr val="C00000"/>
                </a:solidFill>
                <a:latin typeface="Calibri" panose="020F0502020204030204" pitchFamily="34" charset="0"/>
              </a:rPr>
              <a:t>практической</a:t>
            </a:r>
            <a:r>
              <a:rPr lang="ru-RU" sz="1800" i="0" u="none" strike="noStrike" baseline="0" dirty="0">
                <a:solidFill>
                  <a:srgbClr val="001F5F"/>
                </a:solidFill>
                <a:latin typeface="Calibri" panose="020F0502020204030204" pitchFamily="34" charset="0"/>
              </a:rPr>
              <a:t> </a:t>
            </a:r>
            <a:r>
              <a:rPr lang="ru-RU" sz="1800" b="1" i="0" u="none" strike="noStrike" baseline="0" dirty="0">
                <a:solidFill>
                  <a:srgbClr val="001F5F"/>
                </a:solidFill>
                <a:latin typeface="Calibri" panose="020F0502020204030204" pitchFamily="34" charset="0"/>
              </a:rPr>
              <a:t>почве </a:t>
            </a:r>
          </a:p>
          <a:p>
            <a:pPr marL="12700">
              <a:lnSpc>
                <a:spcPct val="100000"/>
              </a:lnSpc>
              <a:spcBef>
                <a:spcPts val="100"/>
              </a:spcBef>
              <a:tabLst>
                <a:tab pos="1972310" algn="l"/>
              </a:tabLst>
            </a:pPr>
            <a:endParaRPr lang="ru-RU" sz="1800" b="1" dirty="0">
              <a:solidFill>
                <a:srgbClr val="001F5F"/>
              </a:solidFill>
              <a:latin typeface="Calibri" panose="020F0502020204030204" pitchFamily="34" charset="0"/>
            </a:endParaRPr>
          </a:p>
          <a:p>
            <a:pPr marL="12700">
              <a:lnSpc>
                <a:spcPct val="100000"/>
              </a:lnSpc>
              <a:spcBef>
                <a:spcPts val="100"/>
              </a:spcBef>
              <a:tabLst>
                <a:tab pos="1972310" algn="l"/>
              </a:tabLst>
            </a:pPr>
            <a:r>
              <a:rPr lang="ru-RU" sz="1800" b="1" i="1" u="none" strike="noStrike" baseline="0" dirty="0">
                <a:solidFill>
                  <a:srgbClr val="C00000"/>
                </a:solidFill>
                <a:latin typeface="Calibri" panose="020F0502020204030204" pitchFamily="34" charset="0"/>
              </a:rPr>
              <a:t>Цель ПОС </a:t>
            </a:r>
            <a:r>
              <a:rPr lang="ru-RU" sz="1800" b="0" i="0" u="none" strike="noStrike" baseline="0" dirty="0">
                <a:solidFill>
                  <a:srgbClr val="0F243E"/>
                </a:solidFill>
                <a:latin typeface="Calibri" panose="020F0502020204030204" pitchFamily="34" charset="0"/>
              </a:rPr>
              <a:t>–</a:t>
            </a:r>
            <a:r>
              <a:rPr lang="ru-RU" sz="1800" b="1" dirty="0">
                <a:solidFill>
                  <a:srgbClr val="001F5F"/>
                </a:solidFill>
                <a:latin typeface="Calibri" panose="020F0502020204030204" pitchFamily="34" charset="0"/>
              </a:rPr>
              <a:t>помочь всем его членам стать </a:t>
            </a:r>
            <a:r>
              <a:rPr lang="ru-RU" sz="1800" i="1" dirty="0">
                <a:solidFill>
                  <a:srgbClr val="C00000"/>
                </a:solidFill>
                <a:latin typeface="Calibri" panose="020F0502020204030204" pitchFamily="34" charset="0"/>
              </a:rPr>
              <a:t>более осведомленными в решении</a:t>
            </a:r>
            <a:r>
              <a:rPr lang="ru-RU" sz="1800" b="1" i="1" dirty="0">
                <a:solidFill>
                  <a:srgbClr val="001F5F"/>
                </a:solidFill>
                <a:latin typeface="Calibri" panose="020F0502020204030204" pitchFamily="34" charset="0"/>
              </a:rPr>
              <a:t> профессиональной проблемы</a:t>
            </a:r>
            <a:r>
              <a:rPr lang="ru-RU" sz="1800" b="1" dirty="0">
                <a:solidFill>
                  <a:srgbClr val="001F5F"/>
                </a:solidFill>
                <a:latin typeface="Calibri" panose="020F0502020204030204" pitchFamily="34" charset="0"/>
              </a:rPr>
              <a:t> (решением которой станет улучшение образовательных результатов учеников) через групповое исследование, ход и результаты которого обсуждаются всей командой</a:t>
            </a:r>
          </a:p>
        </p:txBody>
      </p:sp>
      <p:pic>
        <p:nvPicPr>
          <p:cNvPr id="3" name="Рисунок 2">
            <a:extLst>
              <a:ext uri="{FF2B5EF4-FFF2-40B4-BE49-F238E27FC236}">
                <a16:creationId xmlns:a16="http://schemas.microsoft.com/office/drawing/2014/main" id="{F5A3D185-F40F-EA8F-483F-1C43D2804A34}"/>
              </a:ext>
            </a:extLst>
          </p:cNvPr>
          <p:cNvPicPr>
            <a:picLocks noChangeAspect="1"/>
          </p:cNvPicPr>
          <p:nvPr/>
        </p:nvPicPr>
        <p:blipFill>
          <a:blip r:embed="rId3"/>
          <a:stretch>
            <a:fillRect/>
          </a:stretch>
        </p:blipFill>
        <p:spPr>
          <a:xfrm>
            <a:off x="107505" y="51470"/>
            <a:ext cx="864096" cy="576064"/>
          </a:xfrm>
          <a:prstGeom prst="rect">
            <a:avLst/>
          </a:prstGeom>
        </p:spPr>
      </p:pic>
    </p:spTree>
    <p:extLst>
      <p:ext uri="{BB962C8B-B14F-4D97-AF65-F5344CB8AC3E}">
        <p14:creationId xmlns:p14="http://schemas.microsoft.com/office/powerpoint/2010/main" val="2991684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a:t>
            </a:fld>
            <a:endParaRPr lang="en"/>
          </a:p>
        </p:txBody>
      </p:sp>
      <p:pic>
        <p:nvPicPr>
          <p:cNvPr id="5" name="Рисунок 4">
            <a:extLst>
              <a:ext uri="{FF2B5EF4-FFF2-40B4-BE49-F238E27FC236}">
                <a16:creationId xmlns:a16="http://schemas.microsoft.com/office/drawing/2014/main" id="{448D57C2-B125-1EE5-B63E-BE8D8726E427}"/>
              </a:ext>
            </a:extLst>
          </p:cNvPr>
          <p:cNvPicPr>
            <a:picLocks noChangeAspect="1"/>
          </p:cNvPicPr>
          <p:nvPr/>
        </p:nvPicPr>
        <p:blipFill rotWithShape="1">
          <a:blip r:embed="rId3"/>
          <a:srcRect l="18501" t="12201" r="4326" b="9400"/>
          <a:stretch/>
        </p:blipFill>
        <p:spPr>
          <a:xfrm>
            <a:off x="1043608" y="555526"/>
            <a:ext cx="7056784" cy="4032448"/>
          </a:xfrm>
          <a:prstGeom prst="rect">
            <a:avLst/>
          </a:prstGeom>
        </p:spPr>
      </p:pic>
    </p:spTree>
    <p:extLst>
      <p:ext uri="{BB962C8B-B14F-4D97-AF65-F5344CB8AC3E}">
        <p14:creationId xmlns:p14="http://schemas.microsoft.com/office/powerpoint/2010/main" val="832001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a:t>
            </a:fld>
            <a:endParaRPr lang="en"/>
          </a:p>
        </p:txBody>
      </p:sp>
      <p:pic>
        <p:nvPicPr>
          <p:cNvPr id="5" name="Рисунок 4">
            <a:extLst>
              <a:ext uri="{FF2B5EF4-FFF2-40B4-BE49-F238E27FC236}">
                <a16:creationId xmlns:a16="http://schemas.microsoft.com/office/drawing/2014/main" id="{B1408A96-6AF4-F815-3E6C-5DC5F2D8F54C}"/>
              </a:ext>
            </a:extLst>
          </p:cNvPr>
          <p:cNvPicPr>
            <a:picLocks noChangeAspect="1"/>
          </p:cNvPicPr>
          <p:nvPr/>
        </p:nvPicPr>
        <p:blipFill rotWithShape="1">
          <a:blip r:embed="rId3"/>
          <a:srcRect l="18501" t="12201" r="4326" b="9400"/>
          <a:stretch/>
        </p:blipFill>
        <p:spPr>
          <a:xfrm>
            <a:off x="1115616" y="555526"/>
            <a:ext cx="7056784" cy="4032448"/>
          </a:xfrm>
          <a:prstGeom prst="rect">
            <a:avLst/>
          </a:prstGeom>
        </p:spPr>
      </p:pic>
    </p:spTree>
    <p:extLst>
      <p:ext uri="{BB962C8B-B14F-4D97-AF65-F5344CB8AC3E}">
        <p14:creationId xmlns:p14="http://schemas.microsoft.com/office/powerpoint/2010/main" val="1538439433"/>
      </p:ext>
    </p:extLst>
  </p:cSld>
  <p:clrMapOvr>
    <a:masterClrMapping/>
  </p:clrMapOvr>
</p:sld>
</file>

<file path=ppt/theme/theme1.xml><?xml version="1.0" encoding="utf-8"?>
<a:theme xmlns:a="http://schemas.openxmlformats.org/drawingml/2006/main" name="Juliet template">
  <a:themeElements>
    <a:clrScheme name="Custom 347">
      <a:dk1>
        <a:srgbClr val="666666"/>
      </a:dk1>
      <a:lt1>
        <a:srgbClr val="FFFFFF"/>
      </a:lt1>
      <a:dk2>
        <a:srgbClr val="B7B7B7"/>
      </a:dk2>
      <a:lt2>
        <a:srgbClr val="E4E4E4"/>
      </a:lt2>
      <a:accent1>
        <a:srgbClr val="5C91E6"/>
      </a:accent1>
      <a:accent2>
        <a:srgbClr val="4CD5D5"/>
      </a:accent2>
      <a:accent3>
        <a:srgbClr val="7A6DDD"/>
      </a:accent3>
      <a:accent4>
        <a:srgbClr val="EC59B6"/>
      </a:accent4>
      <a:accent5>
        <a:srgbClr val="F79E3A"/>
      </a:accent5>
      <a:accent6>
        <a:srgbClr val="EEDC14"/>
      </a:accent6>
      <a:hlink>
        <a:srgbClr val="66666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1915</TotalTime>
  <Words>803</Words>
  <Application>Microsoft Office PowerPoint</Application>
  <PresentationFormat>Экран (16:9)</PresentationFormat>
  <Paragraphs>137</Paragraphs>
  <Slides>28</Slides>
  <Notes>27</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Times New Roman</vt:lpstr>
      <vt:lpstr>Montserrat Light</vt:lpstr>
      <vt:lpstr>Montserrat ExtraBold</vt:lpstr>
      <vt:lpstr>Calibri</vt:lpstr>
      <vt:lpstr>Wingdings</vt:lpstr>
      <vt:lpstr>Arial</vt:lpstr>
      <vt:lpstr>Juliet template</vt:lpstr>
      <vt:lpstr>Презентация PowerPoint</vt:lpstr>
      <vt:lpstr>Презентация PowerPoint</vt:lpstr>
      <vt:lpstr>Презентация PowerPoint</vt:lpstr>
      <vt:lpstr> Команда</vt:lpstr>
      <vt:lpstr>Презентация PowerPoint</vt:lpstr>
      <vt:lpstr>Профессиональное обучающееся сообщество</vt:lpstr>
      <vt:lpstr>Профессиональное обучающееся сообщество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Проблемы,  требующие  решения</vt:lpstr>
      <vt:lpstr>Презентация PowerPoint</vt:lpstr>
      <vt:lpstr>ТЕХНОЛОГИЯ КОЛЛЕКТИВНОГО ПЛАНИРОВАНИЯ «ИССЛЕДОВАНИЕ  УРОКА» </vt:lpstr>
      <vt:lpstr>РАБОТА  КОМАНДЫ (от 3-х до 7-ми  человек)</vt:lpstr>
      <vt:lpstr>Практико-исследовательская работа команды</vt:lpstr>
      <vt:lpstr>Презентация PowerPoint</vt:lpstr>
      <vt:lpstr>Презентация PowerPoint</vt:lpstr>
      <vt:lpstr>Презентация PowerPoint</vt:lpstr>
      <vt:lpstr>Проблемы,  требующие  решения</vt:lpstr>
      <vt:lpstr>Презентация PowerPoint</vt:lpstr>
      <vt:lpstr>Презентация PowerPoint</vt:lpstr>
      <vt:lpstr>Презентация PowerPoint</vt:lpstr>
      <vt:lpstr>Презентация PowerPoint</vt:lpstr>
      <vt:lpstr>Домашнее  задание</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Стороженко Елена Васильевна</dc:creator>
  <cp:lastModifiedBy>Павловская Римц</cp:lastModifiedBy>
  <cp:revision>88</cp:revision>
  <dcterms:modified xsi:type="dcterms:W3CDTF">2024-03-26T17:47:00Z</dcterms:modified>
</cp:coreProperties>
</file>