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7" r:id="rId4"/>
    <p:sldId id="258" r:id="rId5"/>
    <p:sldId id="259" r:id="rId6"/>
    <p:sldId id="262" r:id="rId7"/>
    <p:sldId id="263" r:id="rId8"/>
    <p:sldId id="264" r:id="rId9"/>
    <p:sldId id="275" r:id="rId10"/>
    <p:sldId id="276" r:id="rId11"/>
    <p:sldId id="265" r:id="rId12"/>
    <p:sldId id="283" r:id="rId13"/>
    <p:sldId id="285" r:id="rId14"/>
    <p:sldId id="287" r:id="rId15"/>
    <p:sldId id="266" r:id="rId16"/>
    <p:sldId id="267" r:id="rId17"/>
    <p:sldId id="270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0" autoAdjust="0"/>
    <p:restoredTop sz="94660"/>
  </p:normalViewPr>
  <p:slideViewPr>
    <p:cSldViewPr>
      <p:cViewPr varScale="1">
        <p:scale>
          <a:sx n="69" d="100"/>
          <a:sy n="69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55576" y="1000108"/>
            <a:ext cx="7776864" cy="17088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«Формирование коммуникативной компетенции с использованием игровых методов и приемов на начальном этапе обучения английскому языку с немотивированными детьми»</a:t>
            </a:r>
            <a:endParaRPr kumimoji="0" lang="ru-RU" sz="320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4005064"/>
            <a:ext cx="4146824" cy="1728787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  <a:buNone/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Шульга Татьяна </a:t>
            </a:r>
            <a:r>
              <a:rPr lang="ru-RU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вановна,</a:t>
            </a:r>
          </a:p>
          <a:p>
            <a:pPr algn="l">
              <a:spcBef>
                <a:spcPts val="0"/>
              </a:spcBef>
              <a:buNone/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английского языка </a:t>
            </a: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СОШ№15 им.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В.И.Костина</a:t>
            </a:r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spcBef>
                <a:spcPts val="0"/>
              </a:spcBef>
              <a:buNone/>
            </a:pPr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4176464"/>
          </a:xfrm>
        </p:spPr>
        <p:txBody>
          <a:bodyPr>
            <a:normAutofit fontScale="90000"/>
          </a:bodyPr>
          <a:lstStyle/>
          <a:p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ипы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игр:     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 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· состязательные - игры, в которых игроки или команды состязаются, соревнуются за то, чтобы первыми достичь цели;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· кооперативные - игры, в которых игроки и команды идут вместе к общей цели.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054231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7786742" cy="5214974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Игры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(по целям и задачам)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языковые                        речевые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фонетические</a:t>
            </a:r>
            <a:br>
              <a:rPr lang="ru-RU" sz="3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*лексические</a:t>
            </a:r>
            <a:br>
              <a:rPr lang="ru-RU" sz="3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*грамматические</a:t>
            </a:r>
            <a:br>
              <a:rPr lang="ru-RU" sz="3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*синтаксические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rot="10800000" flipV="1">
            <a:off x="2857488" y="1571612"/>
            <a:ext cx="1357322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4500562" y="1571612"/>
            <a:ext cx="1357322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>
            <a:normAutofit fontScale="90000"/>
          </a:bodyPr>
          <a:lstStyle/>
          <a:p>
            <a:r>
              <a:rPr lang="ru-RU" dirty="0"/>
              <a:t>ОТГАДАЙ</a:t>
            </a:r>
            <a:br>
              <a:rPr lang="ru-RU" dirty="0"/>
            </a:br>
            <a:r>
              <a:rPr lang="ru-RU" dirty="0"/>
              <a:t>Заранее в классе прячется игрушка или предмет. Дети должны отгадать, что спрятано в классе и где. Вопросы задают как учащиеся, так и учитель.</a:t>
            </a:r>
            <a:br>
              <a:rPr lang="ru-RU" dirty="0"/>
            </a:br>
            <a:r>
              <a:rPr lang="ru-RU" dirty="0"/>
              <a:t>Учащиеся: </a:t>
            </a:r>
            <a:r>
              <a:rPr lang="ru-RU" dirty="0" err="1"/>
              <a:t>Is</a:t>
            </a:r>
            <a:r>
              <a:rPr lang="ru-RU" dirty="0"/>
              <a:t> </a:t>
            </a:r>
            <a:r>
              <a:rPr lang="ru-RU" dirty="0" err="1"/>
              <a:t>it</a:t>
            </a:r>
            <a:r>
              <a:rPr lang="ru-RU" dirty="0"/>
              <a:t> a </a:t>
            </a:r>
            <a:r>
              <a:rPr lang="ru-RU" dirty="0" err="1"/>
              <a:t>bear</a:t>
            </a:r>
            <a:r>
              <a:rPr lang="ru-RU" dirty="0"/>
              <a:t>? </a:t>
            </a:r>
            <a:r>
              <a:rPr lang="en-US" dirty="0"/>
              <a:t>(a book, a ball, </a:t>
            </a:r>
            <a:r>
              <a:rPr lang="en-US" dirty="0" err="1"/>
              <a:t>etc</a:t>
            </a:r>
            <a:r>
              <a:rPr lang="en-US" dirty="0"/>
              <a:t>)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Учитель</a:t>
            </a:r>
            <a:r>
              <a:rPr lang="en-US" dirty="0"/>
              <a:t>: What </a:t>
            </a:r>
            <a:r>
              <a:rPr lang="en-US" dirty="0" err="1"/>
              <a:t>colour</a:t>
            </a:r>
            <a:r>
              <a:rPr lang="en-US" dirty="0"/>
              <a:t> is it?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2717148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40768"/>
            <a:ext cx="8229600" cy="4464496"/>
          </a:xfrm>
        </p:spPr>
        <p:txBody>
          <a:bodyPr>
            <a:normAutofit fontScale="90000"/>
          </a:bodyPr>
          <a:lstStyle/>
          <a:p>
            <a:r>
              <a:rPr lang="ru-RU" dirty="0"/>
              <a:t>BUTTON</a:t>
            </a:r>
            <a:br>
              <a:rPr lang="ru-RU" dirty="0"/>
            </a:br>
            <a:r>
              <a:rPr lang="ru-RU" dirty="0"/>
              <a:t>Цель игры - тренировать детей в употреблении вопросов и ответов с глаголом </a:t>
            </a:r>
            <a:r>
              <a:rPr lang="ru-RU" dirty="0" err="1"/>
              <a:t>to</a:t>
            </a:r>
            <a:r>
              <a:rPr lang="ru-RU" dirty="0"/>
              <a:t> </a:t>
            </a:r>
            <a:r>
              <a:rPr lang="ru-RU" dirty="0" err="1"/>
              <a:t>have</a:t>
            </a:r>
            <a:r>
              <a:rPr lang="ru-RU" dirty="0"/>
              <a:t>. Ученики держат ладони лодочкой. Ведущий кладет пуговицу в руки учеников по очереди, а другой ведущий должен угадать, у кого она находится, используя вопрос “</a:t>
            </a:r>
            <a:r>
              <a:rPr lang="ru-RU" dirty="0" err="1"/>
              <a:t>Have</a:t>
            </a:r>
            <a:r>
              <a:rPr lang="ru-RU" dirty="0"/>
              <a:t> </a:t>
            </a:r>
            <a:r>
              <a:rPr lang="ru-RU" dirty="0" err="1"/>
              <a:t>you</a:t>
            </a:r>
            <a:r>
              <a:rPr lang="ru-RU" dirty="0"/>
              <a:t> </a:t>
            </a:r>
            <a:r>
              <a:rPr lang="ru-RU" dirty="0" err="1"/>
              <a:t>got</a:t>
            </a:r>
            <a:r>
              <a:rPr lang="ru-RU" dirty="0"/>
              <a:t> a </a:t>
            </a:r>
            <a:r>
              <a:rPr lang="ru-RU" dirty="0" err="1"/>
              <a:t>button</a:t>
            </a:r>
            <a:r>
              <a:rPr lang="ru-RU" dirty="0" smtClean="0"/>
              <a:t>?”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1620631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8072494" cy="521497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- FAST TRAIN;</a:t>
            </a:r>
            <a:br>
              <a:rPr lang="ru-RU" sz="3200" dirty="0" smtClean="0"/>
            </a:br>
            <a:r>
              <a:rPr lang="ru-RU" sz="3200" dirty="0" smtClean="0"/>
              <a:t>- </a:t>
            </a:r>
            <a:r>
              <a:rPr lang="en-US" sz="3200" dirty="0" smtClean="0"/>
              <a:t>TRANSLATORS</a:t>
            </a:r>
            <a:r>
              <a:rPr lang="ru-RU" sz="3200" dirty="0" smtClean="0"/>
              <a:t>;</a:t>
            </a:r>
            <a:br>
              <a:rPr lang="ru-RU" sz="3200" dirty="0" smtClean="0"/>
            </a:br>
            <a:r>
              <a:rPr lang="ru-RU" sz="3200" dirty="0" smtClean="0"/>
              <a:t>- КУБИКИ;</a:t>
            </a:r>
            <a:r>
              <a:rPr lang="ru-RU" sz="3200" dirty="0"/>
              <a:t>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- СЛЫШУ-НЕ СЛЫШУ;</a:t>
            </a:r>
            <a:br>
              <a:rPr lang="ru-RU" sz="3200" dirty="0" smtClean="0"/>
            </a:br>
            <a:r>
              <a:rPr lang="ru-RU" sz="3200" dirty="0" smtClean="0"/>
              <a:t>- </a:t>
            </a:r>
            <a:r>
              <a:rPr lang="ru-RU" sz="3200" dirty="0"/>
              <a:t>LET’S </a:t>
            </a:r>
            <a:r>
              <a:rPr lang="ru-RU" sz="3200" dirty="0" smtClean="0"/>
              <a:t>FLY;</a:t>
            </a:r>
            <a:br>
              <a:rPr lang="ru-RU" sz="3200" dirty="0" smtClean="0"/>
            </a:br>
            <a:r>
              <a:rPr lang="ru-RU" sz="3200" dirty="0" smtClean="0"/>
              <a:t>- </a:t>
            </a:r>
            <a:r>
              <a:rPr lang="en-US" sz="3200" dirty="0"/>
              <a:t>WHAT CAN I SEE?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6038632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929618" cy="5286412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Игры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(по форме проведения)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предметные 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сюжетные 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ролевые 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игры-соревнования 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интеллектуальные 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игры-взаимодействия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подвижные с вербальным компонентом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 flipV="1">
            <a:off x="2857488" y="1500174"/>
            <a:ext cx="1785950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 flipV="1">
            <a:off x="2571736" y="1500174"/>
            <a:ext cx="2357454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 flipV="1">
            <a:off x="2285984" y="1500174"/>
            <a:ext cx="2928958" cy="15716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3607587" y="1607331"/>
            <a:ext cx="1857388" cy="17859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3607587" y="1821645"/>
            <a:ext cx="2357454" cy="18573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>
            <a:off x="3893339" y="1964521"/>
            <a:ext cx="2643206" cy="18573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4250529" y="2250273"/>
            <a:ext cx="3000396" cy="16430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42"/>
            <a:ext cx="7858180" cy="5143536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        Игры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(по способу организации)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* компьютерные и некомпьютерные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* письменные и устные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* с опорами и без опор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* имитационно-моделирующие и креативные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71480"/>
            <a:ext cx="7786742" cy="4929222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Вся наша жизнь – игра!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71480"/>
            <a:ext cx="7786742" cy="4857784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714356"/>
            <a:ext cx="757242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Без игры нет и не может быть полноценного умственного развития.</a:t>
            </a:r>
          </a:p>
          <a:p>
            <a:pPr algn="ctr"/>
            <a:r>
              <a:rPr lang="ru-RU" sz="3600" dirty="0"/>
              <a:t>Игра – это искра, зажигающая огонек пытливости и любознательности.</a:t>
            </a:r>
          </a:p>
          <a:p>
            <a:pPr algn="r"/>
            <a:r>
              <a:rPr lang="ru-RU" sz="3600" smtClean="0"/>
              <a:t>В.А. </a:t>
            </a:r>
            <a:r>
              <a:rPr lang="ru-RU" sz="3600" dirty="0"/>
              <a:t>Сухомлинский</a:t>
            </a:r>
          </a:p>
          <a:p>
            <a:pPr algn="ctr"/>
            <a:endParaRPr lang="ru-RU" sz="2400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83568" y="642918"/>
            <a:ext cx="788896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dirty="0"/>
              <a:t>Компетенция - (от лат. </a:t>
            </a:r>
            <a:r>
              <a:rPr lang="ru-RU" sz="4400" dirty="0" err="1"/>
              <a:t>Competentis</a:t>
            </a:r>
            <a:r>
              <a:rPr lang="ru-RU" sz="4400" dirty="0"/>
              <a:t> - способный) как совокупность знаний, навыков, умений, формируемых в процессе обучения иностранному языку. </a:t>
            </a:r>
            <a:endParaRPr kumimoji="0" lang="ru-RU" sz="4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83568" y="476672"/>
            <a:ext cx="7848872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857232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Коммуникативная компетенция </a:t>
            </a:r>
            <a:endParaRPr lang="ru-RU" sz="3200" dirty="0" smtClean="0"/>
          </a:p>
          <a:p>
            <a:pPr algn="ctr"/>
            <a:endParaRPr lang="ru-RU" sz="32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971600" y="1412776"/>
            <a:ext cx="1224136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2339752" y="1412776"/>
            <a:ext cx="1440160" cy="28083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283968" y="1412776"/>
            <a:ext cx="1080120" cy="18722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300192" y="1412776"/>
            <a:ext cx="576064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539552" y="2492896"/>
            <a:ext cx="14401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чтение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439652" y="4221088"/>
            <a:ext cx="28443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аудирование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90696" y="3611880"/>
            <a:ext cx="19541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говорение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667336" y="2816932"/>
            <a:ext cx="14590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письмо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5143536"/>
          </a:xfrm>
        </p:spPr>
        <p:txBody>
          <a:bodyPr>
            <a:normAutofit/>
          </a:bodyPr>
          <a:lstStyle/>
          <a:p>
            <a:r>
              <a:rPr lang="ru-RU" dirty="0"/>
              <a:t>Игра – это поле  деятельности ребенка, в которой  он  вступают в общение со сверстниками.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71480"/>
            <a:ext cx="7929618" cy="514353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Игра наиболее доступный и интересный для детей вид деятельности , способ усвоения полученных из окружающего мира впечатлений.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7858180" cy="514353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Возможности учащегося в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игре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·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высказывание о себе (я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высказывание о другом ребенке (ты);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·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высказывание о предметах, явлениях (мир);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·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описание основных действий (здесь я сейчас, что ты делаешь);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·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инсценировка действия (правильно, хорошо, плохо);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·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стремление помочь выразить просьбу (дай, помоги).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7858180" cy="514353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 структуру игры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входят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этапы: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целеполагания;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планирования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 реализации цели;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анализа результатов.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1859340"/>
            <a:ext cx="748883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роли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взятые на себя играющими;</a:t>
            </a:r>
          </a:p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игровые действия как средства реализации этих ролей;</a:t>
            </a:r>
          </a:p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игровое употребление предметов, то есть замещение реальных вещей игровыми, условными;</a:t>
            </a:r>
          </a:p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реальные отношения между играющими;</a:t>
            </a:r>
          </a:p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сюжет (содержание) - область действительности, условно воспроизводимая в игре.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4227" y="764704"/>
            <a:ext cx="7028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структуру игры как процесса входят:</a:t>
            </a:r>
          </a:p>
        </p:txBody>
      </p:sp>
    </p:spTree>
    <p:extLst>
      <p:ext uri="{BB962C8B-B14F-4D97-AF65-F5344CB8AC3E}">
        <p14:creationId xmlns:p14="http://schemas.microsoft.com/office/powerpoint/2010/main" val="1563159542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0000"/>
      </a:hlink>
      <a:folHlink>
        <a:srgbClr val="FAC08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205</Words>
  <Application>Microsoft Office PowerPoint</Application>
  <PresentationFormat>Экран (4:3)</PresentationFormat>
  <Paragraphs>32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– это поле  деятельности ребенка, в которой  он  вступают в общение со сверстниками.</vt:lpstr>
      <vt:lpstr>Игра наиболее доступный и интересный для детей вид деятельности , способ усвоения полученных из окружающего мира впечатлений.</vt:lpstr>
      <vt:lpstr> Возможности учащегося в игре: · высказывание о себе (я); высказывание о другом ребенке (ты);  · высказывание о предметах, явлениях (мир);  · описание основных действий (здесь я сейчас, что ты делаешь);  · инсценировка действия (правильно, хорошо, плохо);  · стремление помочь выразить просьбу (дай, помоги). </vt:lpstr>
      <vt:lpstr>       В структуру игры входят этапы: целеполагания;  планирования;   реализации цели;  анализа результатов.</vt:lpstr>
      <vt:lpstr>Презентация PowerPoint</vt:lpstr>
      <vt:lpstr>Типы игр:         · состязательные - игры, в которых игроки или команды состязаются, соревнуются за то, чтобы первыми достичь цели; · кооперативные - игры, в которых игроки и команды идут вместе к общей цели. </vt:lpstr>
      <vt:lpstr>                          Игры                                       (по целям и задачам)       языковые                        речевые *фонетические *лексические *грамматические *синтаксические</vt:lpstr>
      <vt:lpstr>ОТГАДАЙ Заранее в классе прячется игрушка или предмет. Дети должны отгадать, что спрятано в классе и где. Вопросы задают как учащиеся, так и учитель. Учащиеся: Is it a bear? (a book, a ball, etc) Учитель: What colour is it?</vt:lpstr>
      <vt:lpstr>BUTTON Цель игры - тренировать детей в употреблении вопросов и ответов с глаголом to have. Ученики держат ладони лодочкой. Ведущий кладет пуговицу в руки учеников по очереди, а другой ведущий должен угадать, у кого она находится, используя вопрос “Have you got a button?”</vt:lpstr>
      <vt:lpstr>- FAST TRAIN; - TRANSLATORS; - КУБИКИ;  - СЛЫШУ-НЕ СЛЫШУ; - LET’S FLY; - WHAT CAN I SEE?   </vt:lpstr>
      <vt:lpstr>                                                       Игры                                            (по форме проведения)  - предметные   - сюжетные   - ролевые   - игры-соревнования   - интеллектуальные   - игры-взаимодействия - подвижные с вербальным компонентом </vt:lpstr>
      <vt:lpstr>                            Игры                 (по способу организации)  * компьютерные и некомпьютерные * письменные и устные * с опорами и без опор * имитационно-моделирующие и креативные</vt:lpstr>
      <vt:lpstr>Вся наша жизнь – игра!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1</cp:lastModifiedBy>
  <cp:revision>50</cp:revision>
  <dcterms:created xsi:type="dcterms:W3CDTF">2013-08-18T07:43:00Z</dcterms:created>
  <dcterms:modified xsi:type="dcterms:W3CDTF">2024-03-26T07:07:45Z</dcterms:modified>
</cp:coreProperties>
</file>