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8"/>
  </p:notesMasterIdLst>
  <p:sldIdLst>
    <p:sldId id="281" r:id="rId2"/>
    <p:sldId id="256" r:id="rId3"/>
    <p:sldId id="270" r:id="rId4"/>
    <p:sldId id="257" r:id="rId5"/>
    <p:sldId id="271" r:id="rId6"/>
    <p:sldId id="272" r:id="rId7"/>
    <p:sldId id="273" r:id="rId8"/>
    <p:sldId id="274" r:id="rId9"/>
    <p:sldId id="275" r:id="rId10"/>
    <p:sldId id="276" r:id="rId11"/>
    <p:sldId id="265" r:id="rId12"/>
    <p:sldId id="262" r:id="rId13"/>
    <p:sldId id="258" r:id="rId14"/>
    <p:sldId id="259" r:id="rId15"/>
    <p:sldId id="260" r:id="rId16"/>
    <p:sldId id="261" r:id="rId17"/>
    <p:sldId id="263" r:id="rId18"/>
    <p:sldId id="264" r:id="rId19"/>
    <p:sldId id="266" r:id="rId20"/>
    <p:sldId id="269" r:id="rId21"/>
    <p:sldId id="267" r:id="rId22"/>
    <p:sldId id="268" r:id="rId23"/>
    <p:sldId id="277" r:id="rId24"/>
    <p:sldId id="278" r:id="rId25"/>
    <p:sldId id="279" r:id="rId26"/>
    <p:sldId id="280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6D494D-9E54-4773-BCCD-96333B63804C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23D996-9465-4594-ADEA-0137667824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98560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23D996-9465-4594-ADEA-013766782405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9034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23D996-9465-4594-ADEA-013766782405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65260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23D996-9465-4594-ADEA-013766782405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56765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2C316-1235-4E7F-BA0E-58E2D6C00AC1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FAEE0896-3276-4F11-AA39-148AFA082E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29585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2C316-1235-4E7F-BA0E-58E2D6C00AC1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AEE0896-3276-4F11-AA39-148AFA082E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42744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2C316-1235-4E7F-BA0E-58E2D6C00AC1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AEE0896-3276-4F11-AA39-148AFA082ECE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17308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2C316-1235-4E7F-BA0E-58E2D6C00AC1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AEE0896-3276-4F11-AA39-148AFA082E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79894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2C316-1235-4E7F-BA0E-58E2D6C00AC1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AEE0896-3276-4F11-AA39-148AFA082ECE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117208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2C316-1235-4E7F-BA0E-58E2D6C00AC1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AEE0896-3276-4F11-AA39-148AFA082E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10736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2C316-1235-4E7F-BA0E-58E2D6C00AC1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E0896-3276-4F11-AA39-148AFA082E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41818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2C316-1235-4E7F-BA0E-58E2D6C00AC1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E0896-3276-4F11-AA39-148AFA082E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7109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2C316-1235-4E7F-BA0E-58E2D6C00AC1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E0896-3276-4F11-AA39-148AFA082E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7918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2C316-1235-4E7F-BA0E-58E2D6C00AC1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AEE0896-3276-4F11-AA39-148AFA082E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8980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2C316-1235-4E7F-BA0E-58E2D6C00AC1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FAEE0896-3276-4F11-AA39-148AFA082E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04795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2C316-1235-4E7F-BA0E-58E2D6C00AC1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FAEE0896-3276-4F11-AA39-148AFA082E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07321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2C316-1235-4E7F-BA0E-58E2D6C00AC1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E0896-3276-4F11-AA39-148AFA082E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5239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2C316-1235-4E7F-BA0E-58E2D6C00AC1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E0896-3276-4F11-AA39-148AFA082E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0007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2C316-1235-4E7F-BA0E-58E2D6C00AC1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E0896-3276-4F11-AA39-148AFA082E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3101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2C316-1235-4E7F-BA0E-58E2D6C00AC1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AEE0896-3276-4F11-AA39-148AFA082E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501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A2C316-1235-4E7F-BA0E-58E2D6C00AC1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FAEE0896-3276-4F11-AA39-148AFA082E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771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9E64F0-B287-444A-8C3C-672AD87155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9213" y="346230"/>
            <a:ext cx="8915399" cy="3808520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>
                <a:solidFill>
                  <a:srgbClr val="FF0000"/>
                </a:solidFill>
                <a:cs typeface="Times New Roman" panose="02020603050405020304" pitchFamily="18" charset="0"/>
              </a:rPr>
              <a:t>Развитие монологической речи </a:t>
            </a:r>
            <a:r>
              <a:rPr lang="ru-RU" sz="6000" b="1" dirty="0">
                <a:solidFill>
                  <a:srgbClr val="FF0000"/>
                </a:solidFill>
                <a:ea typeface="Segoe UI Black" panose="020B0A02040204020203" pitchFamily="34" charset="0"/>
                <a:cs typeface="Times New Roman" panose="02020603050405020304" pitchFamily="18" charset="0"/>
              </a:rPr>
              <a:t>учащихся</a:t>
            </a:r>
            <a:r>
              <a:rPr lang="ru-RU" sz="6000" b="1" dirty="0">
                <a:solidFill>
                  <a:srgbClr val="FF0000"/>
                </a:solidFill>
                <a:cs typeface="Times New Roman" panose="02020603050405020304" pitchFamily="18" charset="0"/>
              </a:rPr>
              <a:t> на уроках русского языка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FAB1482-2791-478F-A9B2-0BAB7A9797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383724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Гамаль Анна Алексеевна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МБОУ СОШ №10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2021 год</a:t>
            </a:r>
          </a:p>
        </p:txBody>
      </p:sp>
    </p:spTree>
    <p:extLst>
      <p:ext uri="{BB962C8B-B14F-4D97-AF65-F5344CB8AC3E}">
        <p14:creationId xmlns:p14="http://schemas.microsoft.com/office/powerpoint/2010/main" val="40006185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7AD8AD-7639-4257-88F3-6C5DFB0AF1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1405" y="306332"/>
            <a:ext cx="9466502" cy="1691143"/>
          </a:xfrm>
        </p:spPr>
        <p:txBody>
          <a:bodyPr>
            <a:noAutofit/>
          </a:bodyPr>
          <a:lstStyle/>
          <a:p>
            <a:pPr lvl="0" algn="ctr"/>
            <a:r>
              <a:rPr lang="ru-RU" sz="2400" b="1" dirty="0"/>
              <a:t>8 класс</a:t>
            </a:r>
            <a:br>
              <a:rPr lang="ru-RU" sz="2400" dirty="0"/>
            </a:br>
            <a:r>
              <a:rPr lang="ru-RU" sz="2400" b="1" dirty="0"/>
              <a:t>1</a:t>
            </a:r>
            <a:r>
              <a:rPr lang="ru-RU" sz="2400" b="1" dirty="0">
                <a:solidFill>
                  <a:schemeClr val="tx1"/>
                </a:solidFill>
              </a:rPr>
              <a:t>) Выделите главную мысль высказывания, сократив его. </a:t>
            </a:r>
            <a:br>
              <a:rPr lang="ru-RU" sz="2400" b="1" dirty="0">
                <a:solidFill>
                  <a:schemeClr val="tx1"/>
                </a:solidFill>
              </a:rPr>
            </a:br>
            <a:r>
              <a:rPr lang="ru-RU" sz="2400" b="1" dirty="0">
                <a:solidFill>
                  <a:schemeClr val="tx1"/>
                </a:solidFill>
              </a:rPr>
              <a:t>Мы учим  не только созданию монологической  речи, но и сжатию текста для пересказа.</a:t>
            </a:r>
            <a:br>
              <a:rPr lang="ru-RU" sz="2400" b="1" dirty="0">
                <a:solidFill>
                  <a:schemeClr val="tx1"/>
                </a:solidFill>
              </a:rPr>
            </a:b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01B770A-6045-4FE1-B1C1-C887EF4798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2874" y="2086252"/>
            <a:ext cx="10759736" cy="4465416"/>
          </a:xfrm>
        </p:spPr>
        <p:txBody>
          <a:bodyPr>
            <a:noAutofit/>
          </a:bodyPr>
          <a:lstStyle/>
          <a:p>
            <a:pPr lvl="0" algn="just"/>
            <a:r>
              <a:rPr lang="ru-RU" sz="2800" b="1" dirty="0"/>
              <a:t>Многие вещества биологического происхождения, основой которых является вода, имеют жидкокристаллическую структуру.</a:t>
            </a:r>
          </a:p>
          <a:p>
            <a:pPr algn="just"/>
            <a:r>
              <a:rPr lang="ru-RU" sz="2800" b="1" dirty="0"/>
              <a:t>Принято считать, что чистый воздух нужен только людям, подтверждением того является устойчивый оборот «как без воздуха». Но чистый воздух необходим и в особо точном производстве, так как из-за пыли машины преждевременно изнашиваются</a:t>
            </a:r>
          </a:p>
        </p:txBody>
      </p:sp>
    </p:spTree>
    <p:extLst>
      <p:ext uri="{BB962C8B-B14F-4D97-AF65-F5344CB8AC3E}">
        <p14:creationId xmlns:p14="http://schemas.microsoft.com/office/powerpoint/2010/main" val="31010917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3078A2-DD8A-43A3-AD8C-EEC0E56A54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0156" y="417250"/>
            <a:ext cx="8911687" cy="71021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/>
              <a:t>Работа над сочинением и изложением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8FB57B3-0E44-4965-A0EA-C03FAD2089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6746" y="1233996"/>
            <a:ext cx="11176986" cy="5095783"/>
          </a:xfrm>
        </p:spPr>
        <p:txBody>
          <a:bodyPr>
            <a:normAutofit/>
          </a:bodyPr>
          <a:lstStyle/>
          <a:p>
            <a:pPr algn="just"/>
            <a:r>
              <a:rPr lang="ru-RU" b="1" dirty="0"/>
              <a:t> </a:t>
            </a:r>
            <a:r>
              <a:rPr lang="ru-RU" sz="2800" b="1" dirty="0"/>
              <a:t>Работа над изложением и сочинением играет важную роль в развитии логического мышления учащихся. Развивать логическое мышление ребенка – значит развивать у него способность восприятия окружающей действительности, умение выделять из общего частное (анализ), объединять частное в общее (синтез), развивать умение сравнивать, находить сходное и различное, классифицировать по сходству, выделять главное, существенное. Последовательность и логическая связь мыслей является важнейшим качеством изложения и сочинения.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96378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129210-A31F-4FB7-A1A1-250421BD7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299663"/>
            <a:ext cx="8911687" cy="1546891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Подготовка к сжатому изложению </a:t>
            </a:r>
            <a:br>
              <a:rPr lang="ru-RU" b="1" dirty="0"/>
            </a:br>
            <a:r>
              <a:rPr lang="ru-RU" b="1" dirty="0"/>
              <a:t>в 5 классе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9049EE6-F137-4030-B38C-1E332BBC83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98368" y="1633491"/>
            <a:ext cx="9613623" cy="4924845"/>
          </a:xfrm>
        </p:spPr>
        <p:txBody>
          <a:bodyPr>
            <a:normAutofit fontScale="92500"/>
          </a:bodyPr>
          <a:lstStyle/>
          <a:p>
            <a:pPr algn="just"/>
            <a:r>
              <a:rPr lang="ru-RU" sz="2400" b="1" dirty="0"/>
              <a:t>Сегодня мы познакомимся с одним из них – сжатым изложением. Иначе оно называется кратким.. Как вы считаете, в чем будут заключаться его особенности?</a:t>
            </a:r>
          </a:p>
          <a:p>
            <a:pPr algn="just"/>
            <a:r>
              <a:rPr lang="ru-RU" sz="2400" b="1" dirty="0"/>
              <a:t>При написании краткого (сжатого) изложения необходимо отделить главное о второстепенного. Опустив все подробности, вы создаете более короткий текст: лаконичный, излагающий только суть.</a:t>
            </a:r>
          </a:p>
          <a:p>
            <a:pPr algn="just"/>
            <a:r>
              <a:rPr lang="ru-RU" sz="2400" b="1" dirty="0"/>
              <a:t>Для пересказа понадобится план. В данном случае удобнее всего создавать простой план, не перегружая его частностями. Обычно пункт плана соответствует одной </a:t>
            </a:r>
            <a:r>
              <a:rPr lang="ru-RU" sz="2400" b="1" dirty="0" err="1"/>
              <a:t>микротеме</a:t>
            </a:r>
            <a:r>
              <a:rPr lang="ru-RU" sz="2400" b="1" dirty="0"/>
              <a:t> (или одном абзацу). Каждая </a:t>
            </a:r>
            <a:r>
              <a:rPr lang="ru-RU" sz="2400" b="1" dirty="0" err="1"/>
              <a:t>микротема</a:t>
            </a:r>
            <a:r>
              <a:rPr lang="ru-RU" sz="2400" b="1" dirty="0"/>
              <a:t> из двух-пяти предложений. Ваша задача – сократить количество предложений в </a:t>
            </a:r>
            <a:r>
              <a:rPr lang="ru-RU" sz="2400" b="1" dirty="0" err="1"/>
              <a:t>микротеме</a:t>
            </a:r>
            <a:r>
              <a:rPr lang="ru-RU" sz="2400" b="1" dirty="0"/>
              <a:t> до одного – трех.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11809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F0FABB21-784C-46DA-92A7-AA2FBCD6FE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7689" y="94037"/>
            <a:ext cx="105156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(</a:t>
            </a:r>
            <a:r>
              <a:rPr lang="ru-RU" sz="2800" b="1" dirty="0"/>
              <a:t>Текст дается без квадратных скобок, они появляются в процессе работы)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6A09092-3615-4EBF-86EB-AC86349D4B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07363"/>
            <a:ext cx="10515600" cy="5556600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r>
              <a:rPr lang="ru-RU" sz="8000" b="1" dirty="0">
                <a:solidFill>
                  <a:schemeClr val="tx1"/>
                </a:solidFill>
              </a:rPr>
              <a:t>ГРУСТНЫЙ ЛЕС</a:t>
            </a:r>
          </a:p>
          <a:p>
            <a:pPr algn="just"/>
            <a:r>
              <a:rPr lang="ru-RU" sz="8000" b="1" dirty="0"/>
              <a:t>Лес стал прозрачным, не стоит уже такой густой стеной, заметно поредел. [Это его роскошный наряд упал на землю.] [Треплет теперь его ветер, бьет дождь, превращая недавний бархат и шелк в жалкие лохмотья.] Подсушат ветер и солнце опавшие листья, и наполнится лес таинственным шорохом, будто маленькие гномики снуют по земле, разыскивая сокровища. Это есть тот единственный звук, который нарушает лесную тишину. Тихий тогда лес и смирный. Но страшен он в непогоду. Жалобно и жутко стонут деревья, раскачивая голыми вершинами, низко пригибаясь к земле, [будто пытаются спасти обнаженные ветки от холода.]</a:t>
            </a:r>
          </a:p>
          <a:p>
            <a:pPr algn="just"/>
            <a:r>
              <a:rPr lang="ru-RU" sz="8000" b="1" dirty="0"/>
              <a:t>Осенью долго можно бродить по пустынному лесу и не встретить ни зверя, ни птицы. [Кажется, все жители его покинули, а кто спрятался, затаился, приготовился к долгой зиме.]</a:t>
            </a:r>
          </a:p>
          <a:p>
            <a:pPr algn="just"/>
            <a:r>
              <a:rPr lang="ru-RU" sz="8000" b="1" dirty="0"/>
              <a:t>Не порадуют красками и лесные поляны. Шершавые м серовато – коричневые головки луговых васильков, сухие корзинки тысячелистников, да еще какая-то трава все того же серого цвета – [вот единственное украшение лесных полян.] Зато полыхают рябиновые кисти, освещая сумрачный лес, горят красные кусты бузины, вырядились, словно елочные игрушки, кусты шиповника. Это деревья и кустарники, прощаясь с летом, устраивают настоящий красочный </a:t>
            </a:r>
            <a:r>
              <a:rPr lang="ru-RU" sz="8000" dirty="0"/>
              <a:t>бал</a:t>
            </a:r>
            <a:r>
              <a:rPr lang="ru-RU" sz="4000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92866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D6EB6F-0052-47DD-BBF4-B71C946C7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3492" y="159798"/>
            <a:ext cx="8247356" cy="798990"/>
          </a:xfrm>
        </p:spPr>
        <p:txBody>
          <a:bodyPr>
            <a:normAutofit fontScale="90000"/>
          </a:bodyPr>
          <a:lstStyle/>
          <a:p>
            <a:pPr algn="ctr"/>
            <a:r>
              <a:rPr lang="ru-RU" i="1" u="sng" dirty="0"/>
              <a:t>Беседа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8164B60-FB3F-49AF-9374-6D8221131D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8713" y="1038687"/>
            <a:ext cx="10506444" cy="5548544"/>
          </a:xfrm>
        </p:spPr>
        <p:txBody>
          <a:bodyPr>
            <a:normAutofit fontScale="25000" lnSpcReduction="20000"/>
          </a:bodyPr>
          <a:lstStyle/>
          <a:p>
            <a:pPr lvl="0" algn="just"/>
            <a:r>
              <a:rPr lang="ru-RU" sz="9600" b="1" dirty="0"/>
              <a:t>Какие краски вы заметили в осеннем лесу? (Серую, коричневую, красную)</a:t>
            </a:r>
          </a:p>
          <a:p>
            <a:pPr lvl="0"/>
            <a:r>
              <a:rPr lang="ru-RU" sz="9600" b="1" dirty="0"/>
              <a:t>Как называется текст? Какая главная задача будет стоять перед вами при передаче текста изложения?</a:t>
            </a:r>
          </a:p>
          <a:p>
            <a:pPr lvl="0" algn="just"/>
            <a:r>
              <a:rPr lang="ru-RU" sz="9600" b="1" dirty="0"/>
              <a:t>Какие прилагательные использовал для выполнения этой задачи автор? (прозрачный, тихий, смирный, пустынный, сумрачный)</a:t>
            </a:r>
          </a:p>
          <a:p>
            <a:pPr lvl="0" algn="just"/>
            <a:r>
              <a:rPr lang="ru-RU" sz="9600" b="1" dirty="0"/>
              <a:t>Какое настроения создают эти слова? (грустное)</a:t>
            </a:r>
          </a:p>
          <a:p>
            <a:pPr lvl="0" algn="just"/>
            <a:r>
              <a:rPr lang="ru-RU" sz="9600" b="1" dirty="0"/>
              <a:t>Посмотрите на иллюстративный материал и текст. Какие растения на полянах подчеркивают это настроение? (засохшие, шершавые васильки, сухие корзинки тысячелистника, серая трава)</a:t>
            </a:r>
          </a:p>
          <a:p>
            <a:pPr lvl="0" algn="just"/>
            <a:r>
              <a:rPr lang="ru-RU" sz="9600" b="1" dirty="0"/>
              <a:t>Какие растения яркими пятнами врываются в эту картину? (шиповник, бузина, рябина)</a:t>
            </a:r>
          </a:p>
          <a:p>
            <a:pPr lvl="0" algn="just"/>
            <a:r>
              <a:rPr lang="ru-RU" sz="9600" b="1" dirty="0"/>
              <a:t>Что подчеркивают эти красные ягоды? (Серость леса)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77451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4104CA-07AD-47DD-B0E2-C5BD825513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1348" y="195310"/>
            <a:ext cx="10502283" cy="1473692"/>
          </a:xfrm>
        </p:spPr>
        <p:txBody>
          <a:bodyPr>
            <a:noAutofit/>
          </a:bodyPr>
          <a:lstStyle/>
          <a:p>
            <a:pPr lvl="3" algn="ctr"/>
            <a:r>
              <a:rPr lang="ru-RU" sz="2400" b="1" i="1" u="sng" dirty="0">
                <a:solidFill>
                  <a:schemeClr val="tx1"/>
                </a:solidFill>
              </a:rPr>
              <a:t>Коррекция текста</a:t>
            </a:r>
            <a:br>
              <a:rPr lang="ru-RU" sz="2400" b="1" dirty="0">
                <a:solidFill>
                  <a:schemeClr val="tx1"/>
                </a:solidFill>
              </a:rPr>
            </a:br>
            <a:r>
              <a:rPr lang="ru-RU" sz="2400" b="1" dirty="0">
                <a:solidFill>
                  <a:schemeClr val="tx1"/>
                </a:solidFill>
              </a:rPr>
              <a:t>- выявление главного материала</a:t>
            </a:r>
            <a:br>
              <a:rPr lang="ru-RU" sz="2400" b="1" dirty="0">
                <a:solidFill>
                  <a:schemeClr val="tx1"/>
                </a:solidFill>
              </a:rPr>
            </a:br>
            <a:r>
              <a:rPr lang="ru-RU" sz="2400" b="1" dirty="0">
                <a:solidFill>
                  <a:schemeClr val="tx1"/>
                </a:solidFill>
              </a:rPr>
              <a:t>- в какие моменты описан лес, какие </a:t>
            </a:r>
            <a:r>
              <a:rPr lang="ru-RU" sz="2400" b="1" dirty="0" err="1">
                <a:solidFill>
                  <a:schemeClr val="tx1"/>
                </a:solidFill>
              </a:rPr>
              <a:t>микротемы</a:t>
            </a:r>
            <a:r>
              <a:rPr lang="ru-RU" sz="2400" b="1" dirty="0">
                <a:solidFill>
                  <a:schemeClr val="tx1"/>
                </a:solidFill>
              </a:rPr>
              <a:t> мы можем выделить</a:t>
            </a:r>
            <a:br>
              <a:rPr lang="ru-RU" sz="2000" b="1" dirty="0"/>
            </a:br>
            <a:endParaRPr lang="ru-RU" sz="2000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7BD5832-D36D-47E4-928F-FE8A65F48F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7780" y="1970843"/>
            <a:ext cx="10085032" cy="3940379"/>
          </a:xfrm>
        </p:spPr>
        <p:txBody>
          <a:bodyPr/>
          <a:lstStyle/>
          <a:p>
            <a:pPr lvl="0" algn="just"/>
            <a:r>
              <a:rPr lang="ru-RU" sz="2800" b="1" dirty="0"/>
              <a:t>Прочитайте самостоятельно текст.</a:t>
            </a:r>
          </a:p>
          <a:p>
            <a:pPr lvl="0" algn="just"/>
            <a:r>
              <a:rPr lang="ru-RU" sz="2800" b="1" dirty="0"/>
              <a:t>Квадратными скобками обозначьте те предложения, словосочетания, которые можно «сократить» в тексте.</a:t>
            </a:r>
          </a:p>
          <a:p>
            <a:pPr lvl="0" algn="just"/>
            <a:r>
              <a:rPr lang="ru-RU" sz="2800" b="1" dirty="0"/>
              <a:t>Где это невозможно, объедините два-три предложения, переделав их записав одним, передающим бы их главную мысль.</a:t>
            </a:r>
          </a:p>
          <a:p>
            <a:pPr lvl="3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21362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E6585E-EA80-4A02-95BE-1236D2FEF2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455" y="381740"/>
            <a:ext cx="9578158" cy="85225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Создание плана. Запись его в тетради</a:t>
            </a: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B56727F-957C-4B54-8BBA-F6267E9764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6456" y="1233996"/>
            <a:ext cx="9499106" cy="4367814"/>
          </a:xfrm>
        </p:spPr>
        <p:txBody>
          <a:bodyPr>
            <a:normAutofit lnSpcReduction="10000"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План – схема</a:t>
            </a:r>
            <a:endParaRPr lang="ru-RU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>
              <a:spcAft>
                <a:spcPts val="0"/>
              </a:spcAft>
              <a:buNone/>
              <a:tabLst>
                <a:tab pos="457200" algn="l"/>
              </a:tabLst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Грустный лес без наряда.</a:t>
            </a:r>
            <a:endParaRPr lang="ru-RU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>
              <a:spcAft>
                <a:spcPts val="0"/>
              </a:spcAft>
              <a:buNone/>
              <a:tabLst>
                <a:tab pos="457200" algn="l"/>
              </a:tabLst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Таинственный шорох опавших листьев.</a:t>
            </a:r>
            <a:endParaRPr lang="ru-RU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>
              <a:spcAft>
                <a:spcPts val="0"/>
              </a:spcAft>
              <a:buNone/>
              <a:tabLst>
                <a:tab pos="457200" algn="l"/>
              </a:tabLst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Жалобные стоны леса в непогоду.</a:t>
            </a:r>
            <a:endParaRPr lang="ru-RU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>
              <a:spcAft>
                <a:spcPts val="0"/>
              </a:spcAft>
              <a:buNone/>
              <a:tabLst>
                <a:tab pos="457200" algn="l"/>
              </a:tabLst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Ни зверя, ни птицы.</a:t>
            </a:r>
            <a:endParaRPr lang="ru-RU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>
              <a:spcAft>
                <a:spcPts val="0"/>
              </a:spcAft>
              <a:buNone/>
              <a:tabLst>
                <a:tab pos="457200" algn="l"/>
              </a:tabLst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Серые краски лесных полян.</a:t>
            </a:r>
            <a:endParaRPr lang="ru-RU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>
              <a:spcAft>
                <a:spcPts val="0"/>
              </a:spcAft>
              <a:buNone/>
              <a:tabLst>
                <a:tab pos="457200" algn="l"/>
              </a:tabLst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Украшение сумрачного леса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3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17733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C3A421-9CA0-41CF-9EB5-815B266D4D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7488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AE769F9-EC41-4145-943B-0C981A8ECA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766656"/>
            <a:ext cx="8915400" cy="2388094"/>
          </a:xfrm>
        </p:spPr>
        <p:txBody>
          <a:bodyPr/>
          <a:lstStyle/>
          <a:p>
            <a:pPr algn="just"/>
            <a:r>
              <a:rPr lang="ru-RU" sz="3600" b="1" dirty="0"/>
              <a:t>Устно по записанному плану и словам кратко пересказать текст.</a:t>
            </a:r>
          </a:p>
          <a:p>
            <a:r>
              <a:rPr lang="ru-RU" sz="3600" b="1" dirty="0"/>
              <a:t> Написать изложение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91529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440BE5-460D-4D15-91EB-B7F070C78C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2067" y="97654"/>
            <a:ext cx="9622546" cy="136716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Особую роль в развитии монологической речи играют сочинения по картине </a:t>
            </a:r>
            <a:br>
              <a:rPr lang="ru-RU" sz="2800" b="1" dirty="0">
                <a:solidFill>
                  <a:schemeClr val="tx1"/>
                </a:solidFill>
              </a:rPr>
            </a:br>
            <a:r>
              <a:rPr lang="ru-RU" sz="2800" b="1" dirty="0">
                <a:solidFill>
                  <a:schemeClr val="tx1"/>
                </a:solidFill>
              </a:rPr>
              <a:t>(работа со зрительной опорой)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221C1CC-89C9-4FF9-A1D2-568326F79D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11045" y="1402673"/>
            <a:ext cx="9693567" cy="5131292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/>
              <a:t> </a:t>
            </a:r>
            <a:r>
              <a:rPr lang="ru-RU" sz="2400" b="1" dirty="0"/>
              <a:t>Картина – это один из источников обогащения речи учащихся, поэтому сочинения по картине занимают особое место в моей работе. Цель работы при составлении текста – описания по пейзажной картине – это научить учащегося читать картину, осмысливать ее содержание, выбирать точные слова для описания; создавать эмоциональное воздействие живописного полотна на детей. Восприятие картины требует определенной аналитической работы. Важнейшим условием для правильного и глубокого восприятия картины является организация личных наблюдений детей за природными явлениями близкими или созвучными содержанию картины.</a:t>
            </a:r>
          </a:p>
        </p:txBody>
      </p:sp>
    </p:spTree>
    <p:extLst>
      <p:ext uri="{BB962C8B-B14F-4D97-AF65-F5344CB8AC3E}">
        <p14:creationId xmlns:p14="http://schemas.microsoft.com/office/powerpoint/2010/main" val="626157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078745-8B62-4361-A34C-0FDED59D26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159799"/>
            <a:ext cx="8911687" cy="32847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89D69F6-F79A-4F32-BCA4-134DD7ACD3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60124" y="719091"/>
            <a:ext cx="10227076" cy="5663954"/>
          </a:xfrm>
        </p:spPr>
        <p:txBody>
          <a:bodyPr>
            <a:normAutofit fontScale="92500"/>
          </a:bodyPr>
          <a:lstStyle/>
          <a:p>
            <a:pPr algn="just"/>
            <a:r>
              <a:rPr lang="ru-RU" sz="2600" b="1" dirty="0"/>
              <a:t>Вместо пересказа сюжета картины я создаю поисковую ситуацию при помощи вопросов: «Что изображено? Как это сделано? Почему?», отвечая на которые ученики внимательнее рассматривают подробности и детали картины. Предлагаю опорные слова, в результате чего учащиеся имеют возможность выбирать самые точные и яркие для выражения своих мыслей; предлагаю ответить на вопросы, что позволяет им опереться на личные наблюдения. Даю задание озаглавить картину по-своему, мотивируя свой вариант. Провожу работу над понятиями «тема», «цвет», «композиция», «фон», «свет», «пейзаж». Предупреждаю возможные повторы в речи, уделяю много внимания орфографической подготовке: трудные слова выписываю на доске, повторяем орфограммы, предлагаю алгоритм написания сочинения по картине. 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33511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AAD9E9-833B-4D63-8EFA-6FF0D663C5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72683" y="4208016"/>
            <a:ext cx="9231929" cy="1393794"/>
          </a:xfrm>
        </p:spPr>
        <p:txBody>
          <a:bodyPr>
            <a:noAutofit/>
          </a:bodyPr>
          <a:lstStyle/>
          <a:p>
            <a:pPr algn="just"/>
            <a:br>
              <a:rPr lang="ru-RU" sz="2400" b="1" dirty="0"/>
            </a:br>
            <a:br>
              <a:rPr lang="ru-RU" sz="2400" b="1" dirty="0"/>
            </a:br>
            <a:r>
              <a:rPr lang="ru-RU" sz="2400" b="1" dirty="0"/>
              <a:t>Развитие монологической речи учащихся – актуальная проблема в современном обществе, т.к. связная речь является необходимым условием успешного обучения ребенка в школе. Обладая развитой монологической речью, учащиеся могут давать развернутые ответы на вопросы школьной программы; аргументировано и логично излагать свои собственные суждения; воспроизводить содержание текстов из учебников, художественных произведений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8EF003D-D1FE-4473-AB4D-E7F57887BD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40023" y="523784"/>
            <a:ext cx="10253709" cy="582375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Обучение монологической речи – чрезвычайно сложное дело</a:t>
            </a:r>
            <a:r>
              <a:rPr lang="ru-RU" sz="2800" dirty="0">
                <a:solidFill>
                  <a:schemeClr val="tx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3293461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5FA889-C6F7-47CC-9952-8B26143040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0225" y="624110"/>
            <a:ext cx="8540319" cy="831828"/>
          </a:xfrm>
        </p:spPr>
        <p:txBody>
          <a:bodyPr>
            <a:noAutofit/>
          </a:bodyPr>
          <a:lstStyle/>
          <a:p>
            <a:pPr algn="ctr"/>
            <a:r>
              <a:rPr lang="ru-RU" b="1" dirty="0"/>
              <a:t>Беседа по вопросам:</a:t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E69AC6C-DE25-4C10-90AD-EA32996FB7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80225" y="1455939"/>
            <a:ext cx="10342485" cy="5078026"/>
          </a:xfrm>
        </p:spPr>
        <p:txBody>
          <a:bodyPr>
            <a:normAutofit/>
          </a:bodyPr>
          <a:lstStyle/>
          <a:p>
            <a:r>
              <a:rPr lang="ru-RU" sz="2800" b="1" dirty="0"/>
              <a:t>1.    Где и когда происходит действие?</a:t>
            </a:r>
          </a:p>
          <a:p>
            <a:r>
              <a:rPr lang="ru-RU" sz="2800" b="1" dirty="0"/>
              <a:t>2.    Кто является героями картины?</a:t>
            </a:r>
          </a:p>
          <a:p>
            <a:r>
              <a:rPr lang="ru-RU" sz="2800" b="1" dirty="0"/>
              <a:t>3.    Какой момент изображен на ней?</a:t>
            </a:r>
          </a:p>
          <a:p>
            <a:r>
              <a:rPr lang="ru-RU" sz="2800" b="1" dirty="0"/>
              <a:t>4.    Что делали герои до момента, изображенного на картине?</a:t>
            </a:r>
          </a:p>
          <a:p>
            <a:r>
              <a:rPr lang="ru-RU" sz="2800" b="1" dirty="0"/>
              <a:t>5.    Какое впечатление произвела на вас картина?</a:t>
            </a:r>
          </a:p>
          <a:p>
            <a:r>
              <a:rPr lang="ru-RU" sz="2800" b="1" dirty="0"/>
              <a:t>6.    С помощью чего художник создает у нас это впечатление?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5533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7EFC356-40B4-4CF2-8C13-5CD7779F27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1418" y="399495"/>
            <a:ext cx="11100582" cy="5856843"/>
          </a:xfrm>
        </p:spPr>
        <p:txBody>
          <a:bodyPr>
            <a:normAutofit/>
          </a:bodyPr>
          <a:lstStyle/>
          <a:p>
            <a:r>
              <a:rPr lang="ru-RU" sz="2000" b="1" dirty="0"/>
              <a:t>1</a:t>
            </a:r>
            <a:r>
              <a:rPr lang="ru-RU" sz="2400" b="1" dirty="0"/>
              <a:t>. Мы видим картину художника …</a:t>
            </a:r>
          </a:p>
          <a:p>
            <a:r>
              <a:rPr lang="ru-RU" sz="2400" b="1" dirty="0"/>
              <a:t>2. На ней изображен …</a:t>
            </a:r>
          </a:p>
          <a:p>
            <a:r>
              <a:rPr lang="ru-RU" sz="2400" b="1" dirty="0"/>
              <a:t>3. Какое время суток на ней изображено (почему)? ...</a:t>
            </a:r>
          </a:p>
          <a:p>
            <a:r>
              <a:rPr lang="ru-RU" sz="2400" b="1" dirty="0"/>
              <a:t>4. В центре картины (кто, что?) … Во что одеты?</a:t>
            </a:r>
          </a:p>
          <a:p>
            <a:r>
              <a:rPr lang="ru-RU" sz="2400" b="1" dirty="0"/>
              <a:t>5. Что делают персонажи (каждый в отдельности)?</a:t>
            </a:r>
          </a:p>
          <a:p>
            <a:r>
              <a:rPr lang="ru-RU" sz="2400" b="1" dirty="0"/>
              <a:t> 6. Какие детали подчеркивают (дикость природы, красоту, важность)?</a:t>
            </a:r>
          </a:p>
          <a:p>
            <a:r>
              <a:rPr lang="ru-RU" sz="2400" b="1" dirty="0"/>
              <a:t> 7. Фон (сумрак, темный лес, голубое небо, яркие краски, темные серые облака, зеленые сосны)</a:t>
            </a:r>
          </a:p>
          <a:p>
            <a:r>
              <a:rPr lang="ru-RU" sz="2400" b="1" dirty="0"/>
              <a:t> 8. Что художник хотел показать?</a:t>
            </a:r>
          </a:p>
          <a:p>
            <a:r>
              <a:rPr lang="ru-RU" sz="2400" b="1" dirty="0"/>
              <a:t> 9. Что чувствуешь, рассматривая картину?</a:t>
            </a:r>
          </a:p>
          <a:p>
            <a:r>
              <a:rPr lang="ru-RU" sz="2400" b="1" dirty="0"/>
              <a:t> (восхищение красотой природы, жизнерадостность)</a:t>
            </a:r>
          </a:p>
          <a:p>
            <a:endParaRPr lang="ru-RU" dirty="0"/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7CDC609C-0037-401A-8C93-8492E04A8C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0"/>
            <a:ext cx="8911687" cy="2219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33744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BB773A-93C1-428D-94D0-B2388F368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28692" y="525636"/>
            <a:ext cx="8911687" cy="788259"/>
          </a:xfrm>
        </p:spPr>
        <p:txBody>
          <a:bodyPr>
            <a:noAutofit/>
          </a:bodyPr>
          <a:lstStyle/>
          <a:p>
            <a:pPr algn="ctr"/>
            <a:r>
              <a:rPr lang="ru-RU" b="1" dirty="0"/>
              <a:t>Возможные повторы в речи: 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4551858-4653-4D14-8C54-172A0EA0D1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28692" y="1606858"/>
            <a:ext cx="9375920" cy="4304364"/>
          </a:xfrm>
        </p:spPr>
        <p:txBody>
          <a:bodyPr/>
          <a:lstStyle/>
          <a:p>
            <a:r>
              <a:rPr lang="ru-RU" sz="3200" b="1" dirty="0"/>
              <a:t> Автор, художник, живописец</a:t>
            </a:r>
          </a:p>
          <a:p>
            <a:r>
              <a:rPr lang="ru-RU" sz="3200" b="1" dirty="0"/>
              <a:t> Картина, произведение живописи,   художественное полотно</a:t>
            </a:r>
          </a:p>
          <a:p>
            <a:r>
              <a:rPr lang="ru-RU" sz="3200" b="1" dirty="0"/>
              <a:t> Изобразил, показал, написал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30982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2A08D0-ED29-480F-B387-B15B314DC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8183" y="624110"/>
            <a:ext cx="10528916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/>
              <a:t>Требования к монологической речи. Оценка устных ответов учащихся</a:t>
            </a:r>
            <a:br>
              <a:rPr lang="ru-RU" sz="4000" dirty="0"/>
            </a:br>
            <a:r>
              <a:rPr lang="ru-RU" b="1" dirty="0"/>
              <a:t> 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51D6214-69DE-427C-AEA2-AFBCE378B8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68497" y="2133599"/>
            <a:ext cx="9436115" cy="4018625"/>
          </a:xfrm>
        </p:spPr>
        <p:txBody>
          <a:bodyPr>
            <a:normAutofit/>
          </a:bodyPr>
          <a:lstStyle/>
          <a:p>
            <a:r>
              <a:rPr lang="ru-RU" sz="3600" b="1" dirty="0"/>
              <a:t>1) полнота и правильность ответа; </a:t>
            </a:r>
          </a:p>
          <a:p>
            <a:r>
              <a:rPr lang="ru-RU" sz="3600" b="1" dirty="0"/>
              <a:t>2)   понимание материала;   </a:t>
            </a:r>
          </a:p>
          <a:p>
            <a:r>
              <a:rPr lang="ru-RU" sz="3600" b="1" dirty="0"/>
              <a:t> 3) языковое оформление ответа;</a:t>
            </a:r>
          </a:p>
          <a:p>
            <a:r>
              <a:rPr lang="ru-RU" sz="3600" b="1" dirty="0"/>
              <a:t>4) Последовательное и правильное изложения материала .</a:t>
            </a:r>
            <a:endParaRPr lang="ru-RU" sz="3600" dirty="0"/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7883857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FBAE94-FA21-4CD1-8C9E-35414DCF05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6769" y="603683"/>
            <a:ext cx="8947843" cy="150920"/>
          </a:xfrm>
        </p:spPr>
        <p:txBody>
          <a:bodyPr>
            <a:normAutofit fontScale="90000"/>
          </a:bodyPr>
          <a:lstStyle/>
          <a:p>
            <a:pPr algn="just"/>
            <a:r>
              <a:rPr lang="ru-RU" b="1" dirty="0"/>
              <a:t>Таким образом, все виды учебной деятельности учащихся, все виды упражнений подчинены комплексной задаче - развитию монологической речи учащихся, усвоению практической грамотности - и составляют единую систему, принципом которой является постепенный переход от простого к сложному. Это позволяет выстроить систему уроков развития речи, готовящую школьников к письменным экзаменационным работам по русскому языку.</a:t>
            </a:r>
            <a:br>
              <a:rPr lang="ru-RU" b="1" dirty="0"/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34894C2-0BF3-4D5B-B446-447D366451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7388" y="221941"/>
            <a:ext cx="11910025" cy="6720397"/>
          </a:xfrm>
        </p:spPr>
        <p:txBody>
          <a:bodyPr/>
          <a:lstStyle/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5968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D39F07-9522-4FC2-9DDD-7734D15AC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5135" y="142043"/>
            <a:ext cx="8911687" cy="90552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Ожидаемые результаты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D37F5A9-7CF4-404E-9551-986EA4F12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5735" y="1473692"/>
            <a:ext cx="10351363" cy="4385569"/>
          </a:xfrm>
        </p:spPr>
        <p:txBody>
          <a:bodyPr>
            <a:normAutofit/>
          </a:bodyPr>
          <a:lstStyle/>
          <a:p>
            <a:pPr algn="just"/>
            <a:r>
              <a:rPr lang="ru-RU" sz="2800" b="1" dirty="0"/>
              <a:t> 1. Умение выполнять различные виды пересказов (сжатый аналитический пересказ, пересказ эпизода, пересказ с изменением лица и т.д.)</a:t>
            </a:r>
          </a:p>
          <a:p>
            <a:pPr algn="just"/>
            <a:r>
              <a:rPr lang="ru-RU" sz="2800" b="1" dirty="0"/>
              <a:t> 2. Свободное непринужденное общение на русском языке. использовать различные виды диалога в ситуациях формального и неформального, межличностного и межкультурного общения;</a:t>
            </a:r>
          </a:p>
          <a:p>
            <a:pPr algn="just"/>
            <a:r>
              <a:rPr lang="ru-RU" sz="2800" b="1" dirty="0"/>
              <a:t> 3. Умение выражать свои мысли, вести диалог, строить высказывание в определенном стиле.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29282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4F0C43-A299-42D3-82F4-8B61C06AC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9263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1119B18-31A1-4170-AED7-74D39CDE99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2168" y="559293"/>
            <a:ext cx="10076154" cy="5674597"/>
          </a:xfrm>
        </p:spPr>
        <p:txBody>
          <a:bodyPr>
            <a:normAutofit/>
          </a:bodyPr>
          <a:lstStyle/>
          <a:p>
            <a:pPr algn="just"/>
            <a:r>
              <a:rPr lang="ru-RU" sz="3000" b="1" dirty="0"/>
              <a:t> 4. Соблюдать нормы речевого поведения в типичных ситуациях общения.</a:t>
            </a:r>
          </a:p>
          <a:p>
            <a:pPr algn="just"/>
            <a:r>
              <a:rPr lang="ru-RU" sz="3000" b="1" dirty="0"/>
              <a:t> 5. Получит возможность научиться выступать перед аудиторией с небольшим докладом; публично представлять проект, реферат; публично защищать свою позицию;</a:t>
            </a:r>
          </a:p>
          <a:p>
            <a:pPr algn="just"/>
            <a:r>
              <a:rPr lang="ru-RU" sz="3000" b="1" dirty="0"/>
              <a:t> 6. Участвовать в коллективном обсуждении проблем, аргументировать собственную позицию, доказывать её, убеждать;</a:t>
            </a:r>
          </a:p>
          <a:p>
            <a:pPr algn="just"/>
            <a:r>
              <a:rPr lang="ru-RU" sz="3000" b="1" dirty="0"/>
              <a:t> 7. Понимать основные причины коммуникативных неудач и объяснять их.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6787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91CD8C-F106-43D1-A830-35340837AE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0385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04773D7-BA69-49C6-919E-05543F8555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89103" y="1260629"/>
            <a:ext cx="9915509" cy="4973261"/>
          </a:xfrm>
        </p:spPr>
        <p:txBody>
          <a:bodyPr>
            <a:normAutofit/>
          </a:bodyPr>
          <a:lstStyle/>
          <a:p>
            <a:pPr algn="just"/>
            <a:r>
              <a:rPr lang="ru-RU" sz="3200" b="1" dirty="0"/>
              <a:t>Умение общаться – это одно из важнейших  умений ученика старшей школы. Успех в речевом развитии ребёнка определяет его завтрашний день, результат усвоения других школьных предметов, а в дальнейшем - вузовских дисциплин, создаёт предпосылки для активного и осмысленного участия в общественной жизни. </a:t>
            </a:r>
            <a:r>
              <a:rPr lang="ru-RU" sz="32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5388148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7004A2-BFA2-42D6-970A-56F1EA4F46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266330"/>
            <a:ext cx="8911687" cy="1331651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/>
              <a:t>Три направления развития монологической речи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3C902C1-5098-4BE4-B73F-328157FB2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2195" y="1597981"/>
            <a:ext cx="9402244" cy="4358936"/>
          </a:xfrm>
        </p:spPr>
        <p:txBody>
          <a:bodyPr>
            <a:normAutofit fontScale="92500"/>
          </a:bodyPr>
          <a:lstStyle/>
          <a:p>
            <a:pPr algn="just"/>
            <a:r>
              <a:rPr lang="ru-RU" sz="2400" b="1" dirty="0"/>
              <a:t>Работа над умением строить монолог (краткий и подробный пересказ, устное сочинение, публичное выступление)</a:t>
            </a:r>
          </a:p>
          <a:p>
            <a:pPr algn="just"/>
            <a:r>
              <a:rPr lang="ru-RU" sz="2400" b="1" dirty="0"/>
              <a:t>Развитие навыков письменного монологического высказывания (сочинение, подробное и сжатое изложение, эссе, сочинение-рассуждение, отзыв, ответ на проблемный вопрос)</a:t>
            </a:r>
          </a:p>
          <a:p>
            <a:pPr algn="just"/>
            <a:r>
              <a:rPr lang="ru-RU" sz="2400" b="1" dirty="0"/>
              <a:t>Развитие навыков диалогической речи (анализ текста, составление плана ,участие в дискуссии)</a:t>
            </a:r>
          </a:p>
          <a:p>
            <a:pPr algn="just"/>
            <a:r>
              <a:rPr lang="ru-RU" sz="2600" b="1" dirty="0"/>
              <a:t>Задания стараюсь подобрать, таким образом, чтобы ребенку было интересно (работаем с текстом, использую разноуровневые задания)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38914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CF6F6A-6A53-4C16-AFED-A849FB6F1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21817" y="177554"/>
            <a:ext cx="8911687" cy="1455938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/>
              <a:t>5 класс</a:t>
            </a:r>
            <a:br>
              <a:rPr lang="ru-RU" sz="2400" b="1" dirty="0"/>
            </a:br>
            <a:r>
              <a:rPr lang="ru-RU" sz="2400" b="1" dirty="0"/>
              <a:t>В тексте «перепутаны» абзацы, но план составлен правильно. Восстановите и запишите текст по плану.</a:t>
            </a:r>
            <a:br>
              <a:rPr lang="ru-RU" sz="2400" dirty="0"/>
            </a:br>
            <a:br>
              <a:rPr lang="ru-RU" sz="2400" dirty="0"/>
            </a:br>
            <a:endParaRPr lang="ru-RU" sz="24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44E70F8-3D05-47C1-A574-B558509246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31145" y="1562471"/>
            <a:ext cx="10351363" cy="4944862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ru-RU" sz="3800" b="1" dirty="0"/>
              <a:t>А) Но в книге не одно прошедшее. Она оставляет документ, по которому мы вводимся во владение настоящим. Она программа будущего.</a:t>
            </a:r>
          </a:p>
          <a:p>
            <a:pPr algn="just"/>
            <a:r>
              <a:rPr lang="ru-RU" sz="3800" b="1" dirty="0"/>
              <a:t>Б) Вся жизнь человечества постепенно оседала в книге. Имена, люди, государства исчезали, а книга оставалась. Она росла вместе с человечеством. В ней кристаллизовались все учения, что потрясали умы. В ней записана та огромная исповедь бурной жизни человечества, та огромная автобиография, которая называется всемирной историей.</a:t>
            </a:r>
          </a:p>
          <a:p>
            <a:pPr algn="just"/>
            <a:r>
              <a:rPr lang="ru-RU" sz="3800" b="1" dirty="0"/>
              <a:t>В) Книга - это духовное завещание одного поколения другому. Совет умирающего старца юноше, который начинает жить. Это приказ, который передаёт часовой, что отправляется на отдых.</a:t>
            </a:r>
          </a:p>
          <a:p>
            <a:r>
              <a:rPr lang="ru-RU" sz="3800" b="1" dirty="0"/>
              <a:t>Г) Итак, будем уважать книгу!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84597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3A9417-B02F-4C8B-B2AB-79D64C9CFF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7842" y="455298"/>
            <a:ext cx="8911687" cy="1027273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/>
              <a:t>План</a:t>
            </a:r>
            <a:br>
              <a:rPr lang="ru-RU" dirty="0"/>
            </a:br>
            <a:endParaRPr lang="ru-RU" dirty="0"/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AF71B2AE-09A8-43B0-9D66-4A5FC74E65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64129" y="1837678"/>
            <a:ext cx="8915400" cy="4017901"/>
          </a:xfrm>
        </p:spPr>
        <p:txBody>
          <a:bodyPr/>
          <a:lstStyle/>
          <a:p>
            <a:r>
              <a:rPr lang="ru-RU" sz="3600" b="1" dirty="0"/>
              <a:t>1. Духовное завещание поколения.</a:t>
            </a:r>
          </a:p>
          <a:p>
            <a:r>
              <a:rPr lang="ru-RU" sz="3600" b="1" dirty="0"/>
              <a:t>2. Исповедь жизни человечества.</a:t>
            </a:r>
          </a:p>
          <a:p>
            <a:r>
              <a:rPr lang="ru-RU" sz="3600" b="1" dirty="0"/>
              <a:t>3. Программа будущего.</a:t>
            </a:r>
          </a:p>
          <a:p>
            <a:r>
              <a:rPr lang="ru-RU" sz="3600" b="1" dirty="0"/>
              <a:t>4. Нужно уважать книгу.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75820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61AAC772-4D01-489D-8C45-3E7BB469E9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77881" y="1793289"/>
            <a:ext cx="10129420" cy="4634144"/>
          </a:xfrm>
        </p:spPr>
        <p:txBody>
          <a:bodyPr>
            <a:normAutofit/>
          </a:bodyPr>
          <a:lstStyle/>
          <a:p>
            <a:pPr algn="just"/>
            <a:r>
              <a:rPr lang="ru-RU" sz="2400" b="1" dirty="0"/>
              <a:t>Известное нам слово «цитата» происходит от латинского слова, которое означает «призывать в свидетели». Конечно, сейчас при цитировании никого в свидетели не призывают. Цитирование - это дословная выдержка из какого-либо произведения или чьей-либо речи. Это чужие слова , которые используются для подтверждения или пояснения своей собственной мысли. Это слова , которые не просто тебе понравились, но стали близкими, понятными, почти родными. Однако просто «присвоить» чужие мысли нельзя. При использовании цитаты необходимо указать автора слов, а сами слова заключить в кавычки.</a:t>
            </a:r>
          </a:p>
          <a:p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4BEC928F-05CD-434B-B541-7AB502086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6253" y="106532"/>
            <a:ext cx="9418360" cy="158022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" b="1" dirty="0"/>
              <a:t>7класс</a:t>
            </a:r>
            <a:br>
              <a:rPr lang="ru-RU" sz="2400" dirty="0"/>
            </a:br>
            <a:r>
              <a:rPr lang="ru-RU" sz="2400" b="1" dirty="0"/>
              <a:t>1)</a:t>
            </a:r>
            <a:r>
              <a:rPr lang="ru-RU" sz="2400" dirty="0"/>
              <a:t> </a:t>
            </a:r>
            <a:r>
              <a:rPr lang="ru-RU" sz="2400" b="1" dirty="0"/>
              <a:t>Внимательно прочитайте текст. Сколько в нём </a:t>
            </a:r>
            <a:r>
              <a:rPr lang="ru-RU" sz="2400" b="1" dirty="0" err="1"/>
              <a:t>микротем</a:t>
            </a:r>
            <a:r>
              <a:rPr lang="ru-RU" sz="2400" b="1" dirty="0"/>
              <a:t>? Озаглавьте каждую </a:t>
            </a:r>
            <a:r>
              <a:rPr lang="ru-RU" sz="2400" b="1" dirty="0" err="1"/>
              <a:t>микротему</a:t>
            </a:r>
            <a:r>
              <a:rPr lang="ru-RU" sz="2400" b="1" dirty="0"/>
              <a:t>. </a:t>
            </a:r>
            <a:br>
              <a:rPr lang="ru-RU" sz="2400" b="1" dirty="0"/>
            </a:br>
            <a:r>
              <a:rPr lang="ru-RU" sz="2400" b="1" dirty="0"/>
              <a:t>Готовим детей к написанию изложения в 9 классе</a:t>
            </a:r>
            <a:br>
              <a:rPr lang="ru-RU" sz="2400" dirty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2177525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E981D5-B1E5-44D7-BA8A-AC87399AAC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Прочитайте тексты. Определите способы и средства связи предложений.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20FF7B3-3EE9-4D56-B55D-E8B77BB906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u-RU" sz="2400" b="1" dirty="0"/>
              <a:t> Шумит над головой лес. Мягко </a:t>
            </a:r>
            <a:r>
              <a:rPr lang="ru-RU" sz="2400" b="1" dirty="0" err="1"/>
              <a:t>похлюпывает</a:t>
            </a:r>
            <a:r>
              <a:rPr lang="ru-RU" sz="2400" b="1" dirty="0"/>
              <a:t> под ногою карельский мох. Рдяно алеют в своей нержавеющей зелени крупные бусины брусники. Косо, невпопад лежит рыжий, поникший папоротник… И никаких звуков - ничего, кроме шума дождя и шорохов леса.</a:t>
            </a:r>
          </a:p>
          <a:p>
            <a:r>
              <a:rPr lang="ru-RU" sz="2400" b="1" dirty="0"/>
              <a:t>Способы _________________________ Средства_________________________</a:t>
            </a:r>
          </a:p>
          <a:p>
            <a:pPr marL="0" indent="0" algn="ctr">
              <a:buNone/>
            </a:pPr>
            <a:r>
              <a:rPr lang="ru-RU" sz="2400" b="1" dirty="0"/>
              <a:t> </a:t>
            </a:r>
            <a:r>
              <a:rPr lang="ru-RU" i="1" u="sng" dirty="0"/>
              <a:t> </a:t>
            </a:r>
            <a:r>
              <a:rPr lang="ru-RU" sz="2000" b="1" u="sng" dirty="0"/>
              <a:t>Этот вид деятельности развивает речь и настраивает на осознанную работу с текстом</a:t>
            </a:r>
            <a:r>
              <a:rPr lang="ru-RU" sz="2000" b="1" dirty="0"/>
              <a:t>.</a:t>
            </a:r>
          </a:p>
          <a:p>
            <a:endParaRPr lang="ru-RU" sz="2400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60974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98524A-BB64-4366-8C79-2F1C51C8F5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0730" y="79899"/>
            <a:ext cx="10946167" cy="2388093"/>
          </a:xfrm>
        </p:spPr>
        <p:txBody>
          <a:bodyPr>
            <a:noAutofit/>
          </a:bodyPr>
          <a:lstStyle/>
          <a:p>
            <a:pPr algn="ctr"/>
            <a:r>
              <a:rPr lang="ru-RU" sz="2200" b="1" dirty="0"/>
              <a:t>7 класс</a:t>
            </a:r>
            <a:br>
              <a:rPr lang="ru-RU" sz="2200" b="1" dirty="0"/>
            </a:br>
            <a:r>
              <a:rPr lang="ru-RU" sz="2200" b="1" dirty="0"/>
              <a:t>Сначала определите, какие высказывания истинны, а какие ложны. Затем выберите одно верное высказывание и составьте текст-рассуждение, доказывая его справедливость. </a:t>
            </a:r>
            <a:br>
              <a:rPr lang="ru-RU" sz="2200" b="1" dirty="0"/>
            </a:br>
            <a:r>
              <a:rPr lang="ru-RU" sz="2200" b="1" dirty="0"/>
              <a:t>Затем выберите неправильное высказывание и опровергните его. </a:t>
            </a:r>
            <a:br>
              <a:rPr lang="ru-RU" sz="2200" b="1" dirty="0"/>
            </a:br>
            <a:r>
              <a:rPr lang="ru-RU" sz="2200" b="1" dirty="0"/>
              <a:t>Стройте высказывание по схеме: тезис - аргументы – вывод</a:t>
            </a:r>
            <a:br>
              <a:rPr lang="ru-RU" sz="2000" b="1" dirty="0"/>
            </a:br>
            <a:endParaRPr lang="ru-RU" sz="2000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0E18592-6A8D-4E8B-90EA-0B3AB0702E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926" y="2183907"/>
            <a:ext cx="11540971" cy="4216893"/>
          </a:xfrm>
        </p:spPr>
        <p:txBody>
          <a:bodyPr>
            <a:noAutofit/>
          </a:bodyPr>
          <a:lstStyle/>
          <a:p>
            <a:r>
              <a:rPr lang="ru-RU" sz="2800" b="1" dirty="0"/>
              <a:t>Все животные умеют плавать.</a:t>
            </a:r>
          </a:p>
          <a:p>
            <a:r>
              <a:rPr lang="ru-RU" sz="2800" b="1" dirty="0"/>
              <a:t>У всех животных есть усы.</a:t>
            </a:r>
          </a:p>
          <a:p>
            <a:r>
              <a:rPr lang="ru-RU" sz="2800" b="1" dirty="0"/>
              <a:t>У каждой реки есть исток.</a:t>
            </a:r>
          </a:p>
          <a:p>
            <a:r>
              <a:rPr lang="ru-RU" sz="2800" b="1" dirty="0"/>
              <a:t>Голос любого человека имеет своё особое звучание.</a:t>
            </a:r>
          </a:p>
          <a:p>
            <a:r>
              <a:rPr lang="ru-RU" sz="2800" b="1" dirty="0"/>
              <a:t>Все созвездия названы именами животных.</a:t>
            </a:r>
          </a:p>
          <a:p>
            <a:r>
              <a:rPr lang="ru-RU" sz="2800" b="1" dirty="0"/>
              <a:t>Квадрат не является прямоугольником.</a:t>
            </a:r>
          </a:p>
          <a:p>
            <a:r>
              <a:rPr lang="ru-RU" sz="2800" b="1" dirty="0"/>
              <a:t>Это задание нацелено на развитие умения </a:t>
            </a:r>
            <a:r>
              <a:rPr lang="ru-RU" sz="2800" b="1" i="1" dirty="0"/>
              <a:t>строить развернутое высказывание, то есть монологическую речь.</a:t>
            </a:r>
            <a:endParaRPr lang="ru-RU" sz="2800" b="1" dirty="0"/>
          </a:p>
          <a:p>
            <a:pPr marL="0" indent="0">
              <a:buNone/>
            </a:pP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7149358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139</TotalTime>
  <Words>2085</Words>
  <Application>Microsoft Office PowerPoint</Application>
  <PresentationFormat>Широкоэкранный</PresentationFormat>
  <Paragraphs>114</Paragraphs>
  <Slides>26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2" baseType="lpstr">
      <vt:lpstr>Arial</vt:lpstr>
      <vt:lpstr>Calibri</vt:lpstr>
      <vt:lpstr>Century Gothic</vt:lpstr>
      <vt:lpstr>Times New Roman</vt:lpstr>
      <vt:lpstr>Wingdings 3</vt:lpstr>
      <vt:lpstr>Легкий дым</vt:lpstr>
      <vt:lpstr>Развитие монологической речи учащихся на уроках русского языка</vt:lpstr>
      <vt:lpstr>  Развитие монологической речи учащихся – актуальная проблема в современном обществе, т.к. связная речь является необходимым условием успешного обучения ребенка в школе. Обладая развитой монологической речью, учащиеся могут давать развернутые ответы на вопросы школьной программы; аргументировано и логично излагать свои собственные суждения; воспроизводить содержание текстов из учебников, художественных произведений</vt:lpstr>
      <vt:lpstr>Презентация PowerPoint</vt:lpstr>
      <vt:lpstr>Три направления развития монологической речи</vt:lpstr>
      <vt:lpstr>5 класс В тексте «перепутаны» абзацы, но план составлен правильно. Восстановите и запишите текст по плану.  </vt:lpstr>
      <vt:lpstr>План </vt:lpstr>
      <vt:lpstr>7класс 1) Внимательно прочитайте текст. Сколько в нём микротем? Озаглавьте каждую микротему.  Готовим детей к написанию изложения в 9 классе </vt:lpstr>
      <vt:lpstr>Прочитайте тексты. Определите способы и средства связи предложений. </vt:lpstr>
      <vt:lpstr>7 класс Сначала определите, какие высказывания истинны, а какие ложны. Затем выберите одно верное высказывание и составьте текст-рассуждение, доказывая его справедливость.  Затем выберите неправильное высказывание и опровергните его.  Стройте высказывание по схеме: тезис - аргументы – вывод </vt:lpstr>
      <vt:lpstr>8 класс 1) Выделите главную мысль высказывания, сократив его.  Мы учим  не только созданию монологической  речи, но и сжатию текста для пересказа. </vt:lpstr>
      <vt:lpstr>Работа над сочинением и изложением</vt:lpstr>
      <vt:lpstr>Подготовка к сжатому изложению  в 5 классе</vt:lpstr>
      <vt:lpstr>(Текст дается без квадратных скобок, они появляются в процессе работы) </vt:lpstr>
      <vt:lpstr>Беседа </vt:lpstr>
      <vt:lpstr>Коррекция текста - выявление главного материала - в какие моменты описан лес, какие микротемы мы можем выделить </vt:lpstr>
      <vt:lpstr>Создание плана. Запись его в тетради </vt:lpstr>
      <vt:lpstr>Презентация PowerPoint</vt:lpstr>
      <vt:lpstr>Особую роль в развитии монологической речи играют сочинения по картине  (работа со зрительной опорой)</vt:lpstr>
      <vt:lpstr>Презентация PowerPoint</vt:lpstr>
      <vt:lpstr>Беседа по вопросам: </vt:lpstr>
      <vt:lpstr>Презентация PowerPoint</vt:lpstr>
      <vt:lpstr>Возможные повторы в речи:  </vt:lpstr>
      <vt:lpstr>Требования к монологической речи. Оценка устных ответов учащихся   </vt:lpstr>
      <vt:lpstr>Таким образом, все виды учебной деятельности учащихся, все виды упражнений подчинены комплексной задаче - развитию монологической речи учащихся, усвоению практической грамотности - и составляют единую систему, принципом которой является постепенный переход от простого к сложному. Это позволяет выстроить систему уроков развития речи, готовящую школьников к письменным экзаменационным работам по русскому языку.   </vt:lpstr>
      <vt:lpstr>Ожидаемые результаты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монологической речи учащихся – актуальная проблема в современном обществе, т.к. связная речь является необходимым условием успешного обучения ребенка в школе. Обладая развитой монологической речью, учащиеся могут давать развернутые ответы на вопросы школьной программы; аргументировано и логично излагать свои собственные суждения; воспроизводить содержание текстов из учебников, художественных произведений</dc:title>
  <dc:creator>Professional</dc:creator>
  <cp:lastModifiedBy>Пользователь</cp:lastModifiedBy>
  <cp:revision>48</cp:revision>
  <dcterms:created xsi:type="dcterms:W3CDTF">2021-10-07T17:45:00Z</dcterms:created>
  <dcterms:modified xsi:type="dcterms:W3CDTF">2021-10-25T08:16:23Z</dcterms:modified>
</cp:coreProperties>
</file>