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085" r:id="rId1"/>
  </p:sldMasterIdLst>
  <p:notesMasterIdLst>
    <p:notesMasterId r:id="rId29"/>
  </p:notesMasterIdLst>
  <p:sldIdLst>
    <p:sldId id="295" r:id="rId2"/>
    <p:sldId id="296" r:id="rId3"/>
    <p:sldId id="297" r:id="rId4"/>
    <p:sldId id="298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4" r:id="rId15"/>
    <p:sldId id="276" r:id="rId16"/>
    <p:sldId id="277" r:id="rId17"/>
    <p:sldId id="278" r:id="rId18"/>
    <p:sldId id="282" r:id="rId19"/>
    <p:sldId id="286" r:id="rId20"/>
    <p:sldId id="288" r:id="rId21"/>
    <p:sldId id="290" r:id="rId22"/>
    <p:sldId id="291" r:id="rId23"/>
    <p:sldId id="294" r:id="rId24"/>
    <p:sldId id="292" r:id="rId25"/>
    <p:sldId id="293" r:id="rId26"/>
    <p:sldId id="299" r:id="rId27"/>
    <p:sldId id="300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CCCCFF"/>
    <a:srgbClr val="CC99FF"/>
    <a:srgbClr val="942092"/>
    <a:srgbClr val="4C1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3"/>
    <p:restoredTop sz="94599"/>
  </p:normalViewPr>
  <p:slideViewPr>
    <p:cSldViewPr snapToGrid="0" snapToObjects="1">
      <p:cViewPr varScale="1">
        <p:scale>
          <a:sx n="65" d="100"/>
          <a:sy n="65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351677-4B75-4D71-87B7-D64E11D48B23}" type="datetimeFigureOut">
              <a:rPr lang="ru-RU" smtClean="0"/>
              <a:t>13.12.2018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8B16C6-D404-43AF-9B8A-2DC75F55E93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825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BC4352C-629B-44D3-A437-A7901D2C918B}" type="slidenum">
              <a:rPr lang="ru-RU" altLang="ru-RU" sz="1200"/>
              <a:pPr algn="r" eaLnBrk="1" hangingPunct="1"/>
              <a:t>1</a:t>
            </a:fld>
            <a:endParaRPr lang="ru-RU" altLang="ru-RU" sz="1200"/>
          </a:p>
        </p:txBody>
      </p:sp>
      <p:sp>
        <p:nvSpPr>
          <p:cNvPr id="717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2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173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02021C5E-5E8D-4207-8E1F-2ED7B8ADAFC7}" type="slidenum">
              <a:rPr lang="ru-RU" altLang="ru-RU" sz="1200"/>
              <a:pPr algn="r" eaLnBrk="1" hangingPunct="1"/>
              <a:t>1</a:t>
            </a:fld>
            <a:endParaRPr lang="ru-RU" altLang="ru-RU" sz="1200"/>
          </a:p>
        </p:txBody>
      </p:sp>
    </p:spTree>
    <p:extLst>
      <p:ext uri="{BB962C8B-B14F-4D97-AF65-F5344CB8AC3E}">
        <p14:creationId xmlns:p14="http://schemas.microsoft.com/office/powerpoint/2010/main" val="3587608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545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918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829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499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045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473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962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1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7235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115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65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12/13/2018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7171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3;&#1072;&#1085;%20&#1088;&#1072;&#1073;&#1086;&#1090;&#1099;%20&#1064;&#1042;&#1056;%20%20&#1085;&#1072;%201%20&#1087;&#1086;&#1083;&#1091;&#1075;&#1086;&#1076;&#1080;&#1077;%20%202018-2019%20&#1091;&#1095;&#1077;&#1073;&#1085;&#1099;&#1081;%20&#1075;&#1086;&#1076;.doc" TargetMode="External"/><Relationship Id="rId2" Type="http://schemas.openxmlformats.org/officeDocument/2006/relationships/hyperlink" Target="&#1050;&#1086;&#1084;&#1087;&#1083;&#1077;&#1082;&#1089;&#1085;&#1099;&#1081;%20&#1087;&#1083;&#1072;&#1085;%20&#1074;&#1086;&#1089;&#1087;&#1080;&#1090;&#1072;&#1090;&#1077;&#1083;&#1100;&#1085;&#1086;&#1081;%20&#1088;&#1072;&#1073;&#1086;&#1090;&#1099;%20&#1085;&#1072;%201%20&#1087;&#1086;&#1083;&#1091;&#1075;&#1086;&#1076;&#1080;&#1077;%20%202018-2019%20&#1091;&#1095;&#1077;&#1073;&#1085;&#1099;&#1081;%20&#1075;&#1086;&#1076;.doc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2327934" y="1650326"/>
            <a:ext cx="80645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«Качественная организация направлений деятельности заместителя директора по воспитательной работе.»</a:t>
            </a:r>
            <a:endParaRPr lang="ru-RU" alt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8896402" y="6151564"/>
            <a:ext cx="22039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13.12.2018 года</a:t>
            </a:r>
          </a:p>
        </p:txBody>
      </p:sp>
      <p:sp>
        <p:nvSpPr>
          <p:cNvPr id="6148" name="TextBox 3"/>
          <p:cNvSpPr txBox="1">
            <a:spLocks noChangeArrowheads="1"/>
          </p:cNvSpPr>
          <p:nvPr/>
        </p:nvSpPr>
        <p:spPr bwMode="auto">
          <a:xfrm>
            <a:off x="7896380" y="4892148"/>
            <a:ext cx="38814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</a:p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заместителей директора</a:t>
            </a:r>
          </a:p>
          <a:p>
            <a:pPr algn="ctr"/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воспитательной работе</a:t>
            </a:r>
          </a:p>
        </p:txBody>
      </p:sp>
      <p:grpSp>
        <p:nvGrpSpPr>
          <p:cNvPr id="6149" name="Group 1"/>
          <p:cNvGrpSpPr>
            <a:grpSpLocks/>
          </p:cNvGrpSpPr>
          <p:nvPr/>
        </p:nvGrpSpPr>
        <p:grpSpPr bwMode="auto">
          <a:xfrm>
            <a:off x="468848" y="227744"/>
            <a:ext cx="2089150" cy="2139950"/>
            <a:chOff x="7289" y="1016"/>
            <a:chExt cx="2588" cy="2706"/>
          </a:xfrm>
        </p:grpSpPr>
        <p:grpSp>
          <p:nvGrpSpPr>
            <p:cNvPr id="6150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6152" name="Picture 3" descr="j041048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3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6154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155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ст.Павловская</a:t>
                  </a:r>
                </a:p>
              </p:txBody>
            </p:sp>
            <p:sp>
              <p:nvSpPr>
                <p:cNvPr id="6156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6157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cs typeface="Arial" panose="020B0604020202020204" pitchFamily="34" charset="0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151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МКУО     РИМЦ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95664507"/>
      </p:ext>
    </p:extLst>
  </p:cSld>
  <p:clrMapOvr>
    <a:masterClrMapping/>
  </p:clrMapOvr>
  <p:transition advTm="48875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2663" y="1127476"/>
            <a:ext cx="11610474" cy="5376563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201168" lvl="1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соответствии с поставленными задачами мы выделяем следующие основные </a:t>
            </a:r>
            <a:r>
              <a:rPr lang="ru-RU" sz="22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направления деятельности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 воспитанию и социализации школьников: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рамках решения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1-й задачи: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поддержка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и развитие общешкольных традиций и ритуалов, формирующих у ребенка чувство патриотизма, причастности к тому,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что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происходит в образовательном учреждении;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коллективная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подготовка, проведение и анализ ключевых общешкольных дел воспитательной направленности;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поддержка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ученического самоуправления в школе;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формирование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коллективов в школьных классах;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создание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поддержка и развитие системы поощрения социальной успешности и проявлений активной жизненной позиции обучающихся;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рамках решения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2-й задачи: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реализация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воспитательного потенциала урока;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реализация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воспитательного потенциала внеурочной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деятельности</a:t>
            </a:r>
            <a:endParaRPr lang="en-US" sz="2200" dirty="0"/>
          </a:p>
          <a:p>
            <a:endParaRPr lang="en-US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48573" y="141410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44564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6726" y="1495972"/>
            <a:ext cx="11550316" cy="511130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201168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рамках решения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3-й задачи: 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профессиональное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просвещение школьников. Диагностика и консультирование по проблемам профориентации;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профессиональных проб школьников;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рамках решения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4-й задачи: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совместной деятельности ОУ с семьями школьников;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совместной деятельности ОУ с учреждениями дополнительного образования, организациями культуры и спорта, общественными организациями;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совместной деятельности ОУ с предприятиями;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рамках решения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5-й задачи: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рациональная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организация </a:t>
            </a:r>
            <a:r>
              <a:rPr lang="ru-RU" sz="22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здровьесберегающего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режима дня обучающихся и безопасной, </a:t>
            </a:r>
            <a:r>
              <a:rPr lang="ru-RU" sz="22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здоровьесберегающей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среды образовательного учреждения;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системы физкультурно-оздоровительных и оздоровительных мероприятий;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организация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системы занятий по профилактике употребления </a:t>
            </a:r>
            <a:r>
              <a:rPr lang="ru-RU" sz="22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психоактивных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веществ обучающимися, детского дорожно-транспортного травматизма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12599" y="274146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5787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132" y="503387"/>
            <a:ext cx="11430000" cy="1236924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201168" lvl="1" algn="ctr" defTabSz="457200" rtl="0"/>
            <a:r>
              <a:rPr lang="ru-RU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-GB" sz="4000" b="1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Пишем раздел </a:t>
            </a:r>
            <a: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 «Содержание и формы воспитания и социализации   обучающихся»</a:t>
            </a:r>
            <a:endParaRPr lang="en-US" sz="4000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5590" y="2703223"/>
            <a:ext cx="10722542" cy="2620945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Здесь необходимо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показать, что и как вы планируете делать.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Распределить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содержание и формы деятельности в соответствии с выделенными вами направлениями.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Необходимо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не только максимально конкретно описать ваши действия, но и, по возможности, указать их воспитательный смысл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8408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882" y="734958"/>
            <a:ext cx="11946194" cy="5887068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1</a:t>
            </a:r>
            <a:r>
              <a:rPr lang="en-GB" sz="2400" dirty="0" smtClean="0">
                <a:latin typeface="Times New Roman" charset="0"/>
                <a:ea typeface="Times New Roman" charset="0"/>
                <a:cs typeface="Times New Roman" charset="0"/>
              </a:rPr>
              <a:t>. 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Поддержка </a:t>
            </a: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и развитие общешкольных традиций и ритуалов, формирующих у ребенка чувство школьного патриотизма, причастности к тому, что происходит в образовательном учреждении </a:t>
            </a:r>
            <a:r>
              <a:rPr lang="ru-RU" sz="24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вариантов те традиции и ритуалы, которые используются в вашем ОУ</a:t>
            </a:r>
            <a:r>
              <a:rPr lang="ru-RU" sz="2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</a:t>
            </a: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Огоньки»: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традиционный коллективный анализ проводимых в школе дел (происходит на уровне Совета дела, классов, школы).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«Песенный круг»: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организуемое старшеклассниками на переменах коллективное разучивание и пение бардовских песен под гитару (проходит в вестибюле школы).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«Персональные фотовыставки»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 Сменяемые тематические выставки фотографий школьников на специально подготовленных стендах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lv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2. 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Коллективная подготовка, проведения и анализ ключевых общешкольных дел воспитательной направленности </a:t>
            </a:r>
            <a:r>
              <a:rPr lang="ru-RU" sz="2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вариантов те общественные дела, которые организуются в вашем ОУ)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4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charset="2"/>
              <a:buChar char="Ø"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«ДД»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- дискуссионный день, в течение которого школа превращается в комплекс открытых дискуссионных площадок (педагогических, родительских, подростковых, совместных), на которых обсуждаются насущные поведенческие, нравственные, социальные, проблемы, касающиеся жизни школы, города, страны.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charset="2"/>
              <a:buChar char="Ø"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«Капустник ко Дню учителя»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- театральные выступления педагогов, родителей и школьников с элементами доброго юмора, пародий, импровизаций на темы жизни школьников и учителей.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78652" y="0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20500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239" y="606236"/>
            <a:ext cx="11946193" cy="6251764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dirty="0">
                <a:latin typeface="Times New Roman" charset="0"/>
                <a:ea typeface="Times New Roman" charset="0"/>
                <a:cs typeface="Times New Roman" charset="0"/>
              </a:rPr>
              <a:t>3. Поддержка ученического самоуправления в школе </a:t>
            </a:r>
            <a:r>
              <a:rPr lang="ru-RU" sz="26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(опишите существующую в вашем ОУ систему ученического самоуправления и мероприятия по ее поддержке</a:t>
            </a:r>
            <a:r>
              <a:rPr lang="ru-RU" sz="26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)</a:t>
            </a:r>
            <a:endParaRPr lang="en-GB" sz="26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GB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	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Деятельность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школьников, протекающая в режиме самоуправления, во многом позволяет преодолевать проблему отчуждения школьников от своего образовательного учреждения и развития их иждивенческой позиции по отношению к происходящему в ней («нам сообщили», «нам велели сделать», для нас провели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»).</a:t>
            </a:r>
            <a:r>
              <a:rPr lang="en-GB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GB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	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Для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этого в нашей школе поддерживается и развивается не властно-функциональная модель ученического самоуправления (которая чаще всего сводится к имитации пирамиды политической власти взрослых), а ситуативно-</a:t>
            </a:r>
            <a:r>
              <a:rPr lang="ru-RU" sz="24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деятельностная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модель, основанная на коллективном планировании, организации, проведения и анализе детьми (самостоятельно или при поддержке взрослых) внеурочных дел, проводимых в школьных классах, кружках, студиях, секциях и т.п.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10000"/>
              </a:lnSpc>
              <a:spcBef>
                <a:spcPts val="600"/>
              </a:spcBef>
            </a:pPr>
            <a:r>
              <a:rPr lang="en-GB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	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Данную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модель применительно к нашей школе мы представляем следующим образом….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10000"/>
              </a:lnSpc>
              <a:spcBef>
                <a:spcPts val="600"/>
              </a:spcBef>
              <a:buNone/>
            </a:pPr>
            <a:r>
              <a:rPr lang="ru-RU" sz="2600" dirty="0" smtClean="0">
                <a:latin typeface="Times New Roman" charset="0"/>
                <a:ea typeface="Times New Roman" charset="0"/>
                <a:cs typeface="Times New Roman" charset="0"/>
              </a:rPr>
              <a:t>4. Формирование коллективов в школьных классах </a:t>
            </a:r>
            <a:r>
              <a:rPr lang="ru-RU" sz="26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вариантов те, которые используются в вашем ОУ)</a:t>
            </a:r>
            <a:r>
              <a:rPr lang="ru-RU" sz="26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6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ru-RU" sz="24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Игры и тренинги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на сплочение классных коллективов, проводимые классными руководителями совместно со школьным психологом.</a:t>
            </a:r>
            <a:endParaRPr lang="en-US" sz="24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ru-RU" sz="2400" b="1" i="1" u="sng" dirty="0" err="1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Внутриклассные</a:t>
            </a:r>
            <a:r>
              <a:rPr lang="ru-RU" sz="24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КТД.</a:t>
            </a:r>
            <a:endParaRPr lang="en-US" sz="24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10000"/>
              </a:lnSpc>
              <a:spcBef>
                <a:spcPts val="600"/>
              </a:spcBef>
              <a:buFont typeface="Wingdings" charset="2"/>
              <a:buChar char="Ø"/>
            </a:pPr>
            <a:r>
              <a:rPr lang="ru-RU" sz="24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Традиционные осенние 1,2 и 3-х дневные походы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организуемые для сплочения классных сообществ.</a:t>
            </a:r>
            <a:endParaRPr lang="en-US" sz="24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10000"/>
              </a:lnSpc>
              <a:spcBef>
                <a:spcPts val="600"/>
              </a:spcBef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78652" y="0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82338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789" y="1017638"/>
            <a:ext cx="11249527" cy="565484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5</a:t>
            </a: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. Создание, поддержка и развитие системы поощрения социальной успешности и проявлений активной жизненной позиции обучающихся </a:t>
            </a:r>
            <a:r>
              <a:rPr lang="ru-RU" sz="24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(опишите здесь ту систему поощрения, которая установилась </a:t>
            </a:r>
            <a:r>
              <a:rPr lang="ru-RU" sz="24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в вашем ОУ)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4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lv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Система поощрений мотивирует обучающихся к успешной реализации творческого потенциала, социально значимой деятельности и проявлений активной жизненной позиции.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Объявление благодарности;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Награждение Почетной грамотой;</a:t>
            </a:r>
          </a:p>
          <a:p>
            <a:pPr lvl="0" algn="just">
              <a:buFont typeface="Wingdings" panose="05000000000000000000" pitchFamily="2" charset="2"/>
              <a:buChar char="Ø"/>
            </a:pP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Занесение благодарности в личное дело;</a:t>
            </a:r>
            <a:endParaRPr lang="en-GB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charset="2"/>
              <a:buChar char="Ø"/>
            </a:pP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</a:t>
            </a: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Портфолио школьника»,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включающее в себя….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charset="2"/>
              <a:buChar char="Ø"/>
            </a:pP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Введение </a:t>
            </a: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системы поощрения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знаками, нашивками: отличительных знаков, прикрепленных к форме школьников и отличающие их индивидуальные достижения в учебе, спорте, туризме, творчестве, труде и т.п.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buFont typeface="Wingdings" charset="2"/>
              <a:buChar char="Ø"/>
            </a:pPr>
            <a:r>
              <a:rPr lang="ru-RU" sz="2000" b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Благодарственные письма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родителям школьников, рассылаемые по итогам каждого года, в которых отмечаются не только учебные и творческие, спортивные достижения школьника, его социальная активность, вклад в успехи класса и школы.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78652" y="132736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526182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011" y="1230499"/>
            <a:ext cx="11598442" cy="466885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latin typeface="Times New Roman" charset="0"/>
                <a:ea typeface="Times New Roman" charset="0"/>
                <a:cs typeface="Times New Roman" charset="0"/>
              </a:rPr>
              <a:t>6. Реализация 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воспитательного</a:t>
            </a:r>
            <a:r>
              <a:rPr lang="en-US" sz="24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400" dirty="0" smtClean="0">
                <a:latin typeface="Times New Roman" charset="0"/>
                <a:ea typeface="Times New Roman" charset="0"/>
                <a:cs typeface="Times New Roman" charset="0"/>
              </a:rPr>
              <a:t>потенциала урока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Воспитательный потенциал урока в нашем образовательном учреждении реализуется через:</a:t>
            </a:r>
            <a:endParaRPr lang="en-US" sz="2200" dirty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побуждение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школьников соблюдать принятые у нас нормы поведения на уроке и правила общения с учителями и сверстниками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;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превращение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знания в объект эмоционального переживания, развивающее отношение школьника к знанию как ценности;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привлечение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внимания школьников к ценностному аспекту изучаемых на уроке явлений;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постановку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перед школьниками и обсуждение вместе с ними поведенческих, нравственных или социальных проблем, связанных с тематикой школьных уроков и т.п.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Для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этого используется воспитательный потенциал следующих учебных предметов и существующих в их рамках тем 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(впишите сюда наиболее значимые в плане воспитания учебные предметы и темы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)</a:t>
            </a:r>
            <a:endParaRPr lang="en-US" sz="2000" dirty="0">
              <a:solidFill>
                <a:srgbClr val="FF0000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2000" i="1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В наибольшей мере воспитательный потенциал урока реализуется в нашей образовательной организации в рамках следующих учебных предметов </a:t>
            </a:r>
            <a:r>
              <a:rPr lang="ru-RU" sz="2000" i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и</a:t>
            </a: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тем: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78652" y="132736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30626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" y="661079"/>
            <a:ext cx="12192000" cy="6373901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7. Реализация воспитательного</a:t>
            </a:r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потенциала</a:t>
            </a:r>
            <a:r>
              <a:rPr lang="en-US" sz="4000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внеурочной деятельности</a:t>
            </a:r>
            <a:endParaRPr lang="en-US" sz="40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Для достижения цели воспитания и социализации школьников в нашем ОУ используются следующие виды внеурочной деятельности и формы ее организации </a:t>
            </a:r>
            <a:r>
              <a:rPr lang="ru-RU" sz="4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вариантов те, которые используются в вашем ОУ):</a:t>
            </a:r>
            <a:endParaRPr lang="en-US" sz="4000" dirty="0" smtClean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33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Познавательная деятельность.</a:t>
            </a:r>
            <a:endParaRPr lang="en-US" sz="33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Кружок </a:t>
            </a:r>
            <a:r>
              <a:rPr lang="ru-RU" sz="33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«Загадки истории современности», позволяющий привлечь внимание школьников к гуманитарным проблемам нашего </a:t>
            </a: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общества</a:t>
            </a: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en-GB" sz="33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33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Спортивно-оздоровительная </a:t>
            </a:r>
            <a:r>
              <a:rPr lang="ru-RU" sz="33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деятельность.</a:t>
            </a:r>
            <a:endParaRPr lang="en-US" sz="33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</a:t>
            </a:r>
            <a:r>
              <a:rPr lang="ru-RU" sz="33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Секция боевых единоборств», направленная на физическое развитие и оздоровление </a:t>
            </a: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школьников</a:t>
            </a:r>
            <a:r>
              <a:rPr lang="ru-RU" sz="3300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33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33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33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Туристско-краеведческая деятельность.</a:t>
            </a:r>
            <a:endParaRPr lang="en-US" sz="33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</a:t>
            </a:r>
            <a:r>
              <a:rPr lang="ru-RU" sz="33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Рюкзачок» - секция спортивного туризма, направленная на развитие самостоятельности школьников, формирования навыков ориентации и выживания в природных </a:t>
            </a: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условиях.</a:t>
            </a:r>
            <a:endParaRPr lang="ru-RU" sz="33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8</a:t>
            </a:r>
            <a:r>
              <a:rPr lang="ru-RU" sz="4000" dirty="0">
                <a:latin typeface="Times New Roman" charset="0"/>
                <a:ea typeface="Times New Roman" charset="0"/>
                <a:cs typeface="Times New Roman" charset="0"/>
              </a:rPr>
              <a:t>. Организация профессиональных проб </a:t>
            </a: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школьников </a:t>
            </a:r>
            <a:r>
              <a:rPr lang="ru-RU" sz="4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</a:t>
            </a:r>
            <a:r>
              <a:rPr lang="ru-RU" sz="40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ниже те формы, которые используются в вашем ОУ</a:t>
            </a:r>
            <a:r>
              <a:rPr lang="ru-RU" sz="4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)</a:t>
            </a:r>
            <a:r>
              <a:rPr lang="ru-RU" sz="4000" dirty="0" smtClean="0">
                <a:latin typeface="Times New Roman" charset="0"/>
                <a:ea typeface="Times New Roman" charset="0"/>
                <a:cs typeface="Times New Roman" charset="0"/>
              </a:rPr>
              <a:t>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Содержание программы профессиональной ориентации школьников на уровне ОО направлена на развитие способностей учащихся к адекватному и ответственному выбору профессии в будущем</a:t>
            </a:r>
            <a:r>
              <a:rPr lang="ru-RU" sz="3300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latin typeface="Times New Roman" charset="0"/>
                <a:ea typeface="Times New Roman" charset="0"/>
                <a:cs typeface="Times New Roman" charset="0"/>
              </a:rPr>
              <a:t>- </a:t>
            </a:r>
            <a:r>
              <a:rPr lang="ru-RU" sz="3300" dirty="0">
                <a:latin typeface="Times New Roman" charset="0"/>
                <a:ea typeface="Times New Roman" charset="0"/>
                <a:cs typeface="Times New Roman" charset="0"/>
              </a:rPr>
              <a:t>Освоение мальчиками 8-9 классов основ профессии резчика по дереву, гончара, дизайнера в рамках курсов по выбору «Мастер», «Гончарное дело»,  «Эстетика интерьера»;</a:t>
            </a:r>
            <a:endParaRPr lang="en-US" sz="33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>
                <a:latin typeface="Times New Roman" charset="0"/>
                <a:ea typeface="Times New Roman" charset="0"/>
                <a:cs typeface="Times New Roman" charset="0"/>
              </a:rPr>
              <a:t>- Освоение школьниками основ профессий журналиста, редактора, фотокорреспондента, оператора, телеведущего в школьном </a:t>
            </a:r>
            <a:r>
              <a:rPr lang="ru-RU" sz="3300" dirty="0" err="1">
                <a:latin typeface="Times New Roman" charset="0"/>
                <a:ea typeface="Times New Roman" charset="0"/>
                <a:cs typeface="Times New Roman" charset="0"/>
              </a:rPr>
              <a:t>медиацентре</a:t>
            </a:r>
            <a:r>
              <a:rPr lang="ru-RU" sz="3300" dirty="0">
                <a:latin typeface="Times New Roman" charset="0"/>
                <a:ea typeface="Times New Roman" charset="0"/>
                <a:cs typeface="Times New Roman" charset="0"/>
              </a:rPr>
              <a:t> «Вестник»;</a:t>
            </a:r>
            <a:endParaRPr lang="en-US" sz="33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300" dirty="0" smtClean="0">
                <a:latin typeface="Times New Roman" charset="0"/>
                <a:ea typeface="Times New Roman" charset="0"/>
                <a:cs typeface="Times New Roman" charset="0"/>
              </a:rPr>
              <a:t>- Летняя </a:t>
            </a:r>
            <a:r>
              <a:rPr lang="ru-RU" sz="3300" dirty="0">
                <a:latin typeface="Times New Roman" charset="0"/>
                <a:ea typeface="Times New Roman" charset="0"/>
                <a:cs typeface="Times New Roman" charset="0"/>
              </a:rPr>
              <a:t>практика школьников в пригородном лесничестве;</a:t>
            </a:r>
            <a:endParaRPr lang="ru-RU" sz="33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en-US" sz="33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86672" y="14749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29248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93080"/>
            <a:ext cx="11931444" cy="6364920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9. Организация совместной деятельности ОУ с семьями школьников.</a:t>
            </a:r>
            <a:endParaRPr lang="en-US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Для 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установления партнерских взаимоотношений с семьями учащихся в нашей школе используются следующие формы работы </a:t>
            </a:r>
            <a:r>
              <a:rPr lang="ru-RU" sz="20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форм те, которые используются в вашем ОУ)</a:t>
            </a:r>
            <a:r>
              <a:rPr lang="ru-RU" sz="20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0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buFont typeface="Wingdings" charset="2"/>
              <a:buChar char="Ø"/>
            </a:pPr>
            <a:r>
              <a:rPr lang="en-GB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«Родительские субботы»: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чаепития, интеллектуальные и коммуникативные игры, устраиваемые директором школы с целью организации неформальных бесед с родителями о проблемах школы.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buFont typeface="Wingdings" charset="2"/>
              <a:buChar char="Ø"/>
            </a:pPr>
            <a:r>
              <a:rPr lang="en-GB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Виртуальные консультации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психолога и педагогов для родителей на школьном интернет-сайте.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buFont typeface="Wingdings" charset="2"/>
              <a:buChar char="Ø"/>
            </a:pPr>
            <a:r>
              <a:rPr lang="en-GB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000" b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Тематические родительские собрания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происходящие в режиме дискуссий по наиболее острым проблемам обучения и воспитания школьников </a:t>
            </a:r>
            <a:r>
              <a:rPr lang="ru-RU" sz="2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сюда темы собраний) 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….</a:t>
            </a:r>
          </a:p>
          <a:p>
            <a:pPr marL="0" lvl="0" indent="0">
              <a:buNone/>
            </a:pPr>
            <a:r>
              <a:rPr lang="en-GB" sz="2000" dirty="0" smtClean="0">
                <a:latin typeface="Times New Roman" charset="0"/>
                <a:ea typeface="Times New Roman" charset="0"/>
                <a:cs typeface="Times New Roman" charset="0"/>
              </a:rPr>
              <a:t>10</a:t>
            </a: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. Организация совместной деятельности ОУ с учреждениями дополнительного образования, организации культуры и спорта, общественными организациями </a:t>
            </a:r>
            <a:r>
              <a:rPr lang="en-US" sz="2000" dirty="0" smtClean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2000" dirty="0" smtClean="0">
                <a:solidFill>
                  <a:srgbClr val="4C1C85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ниже те формы сотрудничества, которые используются в вашем ОУ)</a:t>
            </a:r>
            <a:endParaRPr lang="ru-RU" sz="20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lvl="0" indent="0">
              <a:buNone/>
            </a:pP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11. Организация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совместной деятельности ОУ с предприятиями</a:t>
            </a:r>
            <a: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20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20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 (впишите ниже те формы сотрудничества, которые используются в вашем ОУ)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12. Рациональная 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организация </a:t>
            </a:r>
            <a:r>
              <a:rPr lang="ru-RU" sz="2000" dirty="0" err="1">
                <a:latin typeface="Times New Roman" charset="0"/>
                <a:ea typeface="Times New Roman" charset="0"/>
                <a:cs typeface="Times New Roman" charset="0"/>
              </a:rPr>
              <a:t>здоровьесберегающего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 режима дня обучающихся и безопасной, </a:t>
            </a:r>
            <a:r>
              <a:rPr lang="ru-RU" sz="2000" dirty="0" err="1">
                <a:latin typeface="Times New Roman" charset="0"/>
                <a:ea typeface="Times New Roman" charset="0"/>
                <a:cs typeface="Times New Roman" charset="0"/>
              </a:rPr>
              <a:t>здоровьесберегающей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 среды </a:t>
            </a:r>
            <a:r>
              <a:rPr lang="ru-RU" sz="20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(опишите способы такой организации применительно к вашему ОУ):</a:t>
            </a:r>
          </a:p>
          <a:p>
            <a:pPr marL="0" lvl="0" indent="0">
              <a:buNone/>
            </a:pP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13. Организация системы занятий по профилактике употребления </a:t>
            </a:r>
            <a:r>
              <a:rPr lang="ru-RU" sz="2000" dirty="0" err="1" smtClean="0">
                <a:latin typeface="Times New Roman" charset="0"/>
                <a:ea typeface="Times New Roman" charset="0"/>
                <a:cs typeface="Times New Roman" charset="0"/>
              </a:rPr>
              <a:t>психоактивных</a:t>
            </a:r>
            <a:r>
              <a:rPr lang="ru-RU" sz="2000" dirty="0" smtClean="0">
                <a:latin typeface="Times New Roman" charset="0"/>
                <a:ea typeface="Times New Roman" charset="0"/>
                <a:cs typeface="Times New Roman" charset="0"/>
              </a:rPr>
              <a:t> веществ обучающимися, детского дорожно-транспортного травматизма</a:t>
            </a:r>
            <a:r>
              <a:rPr lang="ru-RU" sz="20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(опишите ниже занятия, которые традиционно проводятся в вашем ОУ)</a:t>
            </a:r>
            <a:r>
              <a:rPr lang="ru-RU" sz="20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0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45665" y="-132119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19398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821" y="286603"/>
            <a:ext cx="11586411" cy="109974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Пишем раздел </a:t>
            </a:r>
            <a: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«Планируемые результата воспитания и социализации обучающихся</a:t>
            </a:r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»</a:t>
            </a:r>
            <a:endParaRPr lang="en-US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975" y="1569926"/>
            <a:ext cx="11663258" cy="140924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данном пункте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необходимо перечислить те конкретные социально-значимые знания, которые планируется передать детям, те социально-значимые отношения, которые планируется у них развивать, и то опыт социально значимого действия, приобретения которого школьниками планируется организовать.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/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8521" y="3019237"/>
            <a:ext cx="11815010" cy="307603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3100" dirty="0" smtClean="0">
                <a:latin typeface="Times New Roman" charset="0"/>
                <a:ea typeface="Times New Roman" charset="0"/>
                <a:cs typeface="Times New Roman" charset="0"/>
              </a:rPr>
              <a:t>Планируемые результаты воспитания и социализации школьников  распределяются по трем уровням.</a:t>
            </a:r>
            <a:endParaRPr lang="en-US" sz="31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3100" b="1" i="1" u="sng" dirty="0" smtClean="0">
                <a:latin typeface="Times New Roman" charset="0"/>
                <a:ea typeface="Times New Roman" charset="0"/>
                <a:cs typeface="Times New Roman" charset="0"/>
              </a:rPr>
              <a:t>Результаты первого уровня</a:t>
            </a:r>
            <a:r>
              <a:rPr lang="ru-RU" sz="3100" dirty="0" smtClean="0">
                <a:latin typeface="Times New Roman" charset="0"/>
                <a:ea typeface="Times New Roman" charset="0"/>
                <a:cs typeface="Times New Roman" charset="0"/>
              </a:rPr>
              <a:t> – приобретение школьниками социально значимых </a:t>
            </a:r>
            <a:r>
              <a:rPr lang="ru-RU" sz="3100" b="1" dirty="0" smtClean="0">
                <a:latin typeface="Times New Roman" charset="0"/>
                <a:ea typeface="Times New Roman" charset="0"/>
                <a:cs typeface="Times New Roman" charset="0"/>
              </a:rPr>
              <a:t>знаний </a:t>
            </a:r>
            <a:r>
              <a:rPr lang="ru-RU" sz="3100" dirty="0" smtClean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свои варианты)</a:t>
            </a:r>
            <a:r>
              <a:rPr lang="ru-RU" sz="3100" dirty="0" smtClean="0"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31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charset="2"/>
              <a:buChar char="Ø"/>
            </a:pPr>
            <a:r>
              <a:rPr lang="en-GB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dirty="0" smtClean="0">
                <a:latin typeface="Times New Roman" charset="0"/>
                <a:ea typeface="Times New Roman" charset="0"/>
                <a:cs typeface="Times New Roman" charset="0"/>
              </a:rPr>
              <a:t>О нормах и традициях поведения человека как гражданина и патриота своего Отечества.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charset="2"/>
              <a:buChar char="Ø"/>
            </a:pPr>
            <a:r>
              <a:rPr lang="en-GB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dirty="0" smtClean="0">
                <a:latin typeface="Times New Roman" charset="0"/>
                <a:ea typeface="Times New Roman" charset="0"/>
                <a:cs typeface="Times New Roman" charset="0"/>
              </a:rPr>
              <a:t>О нормах и традициях природоохранной деятельности человека и экологического образа жизни.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charset="2"/>
              <a:buChar char="Ø"/>
            </a:pPr>
            <a:r>
              <a:rPr lang="en-GB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dirty="0" smtClean="0">
                <a:latin typeface="Times New Roman" charset="0"/>
                <a:ea typeface="Times New Roman" charset="0"/>
                <a:cs typeface="Times New Roman" charset="0"/>
              </a:rPr>
              <a:t>О нормах и традициях миротворческой деятельности человека, поведения человека в пространстве культуры, его взаимодействия с культурными ценностями прошлого и настоящего.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charset="2"/>
              <a:buChar char="Ø"/>
            </a:pPr>
            <a:r>
              <a:rPr lang="ru-RU" dirty="0" smtClean="0">
                <a:latin typeface="Times New Roman" charset="0"/>
                <a:ea typeface="Times New Roman" charset="0"/>
                <a:cs typeface="Times New Roman" charset="0"/>
              </a:rPr>
              <a:t>О нормах и традициях здорового образа жизни.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 typeface="Wingdings" charset="2"/>
              <a:buChar char="Ø"/>
            </a:pPr>
            <a:r>
              <a:rPr lang="en-GB" dirty="0" smtClean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dirty="0" smtClean="0">
                <a:latin typeface="Times New Roman" charset="0"/>
                <a:ea typeface="Times New Roman" charset="0"/>
                <a:cs typeface="Times New Roman" charset="0"/>
              </a:rPr>
              <a:t>О нормах и традициях, связанных с самосознанием, самооценкой, самореализацией человека.</a:t>
            </a: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0789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48442" y="49982"/>
            <a:ext cx="5503427" cy="674211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890588" y="1685107"/>
            <a:ext cx="4300844" cy="479583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570017" y="3400426"/>
            <a:ext cx="2974715" cy="2765425"/>
          </a:xfrm>
          <a:prstGeom prst="ellipse">
            <a:avLst/>
          </a:prstGeom>
          <a:solidFill>
            <a:schemeClr val="bg2"/>
          </a:solidFill>
          <a:ln w="3810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197" name="TextBox 4"/>
          <p:cNvSpPr txBox="1">
            <a:spLocks noChangeArrowheads="1"/>
          </p:cNvSpPr>
          <p:nvPr/>
        </p:nvSpPr>
        <p:spPr bwMode="auto">
          <a:xfrm>
            <a:off x="1220941" y="205557"/>
            <a:ext cx="364013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Общеобразовательная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Основного Общего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</a:p>
        </p:txBody>
      </p:sp>
      <p:sp>
        <p:nvSpPr>
          <p:cNvPr id="8198" name="TextBox 5"/>
          <p:cNvSpPr txBox="1">
            <a:spLocks noChangeArrowheads="1"/>
          </p:cNvSpPr>
          <p:nvPr/>
        </p:nvSpPr>
        <p:spPr bwMode="auto">
          <a:xfrm>
            <a:off x="1570017" y="2250872"/>
            <a:ext cx="300831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воспитания и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социализации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1617511" y="4449854"/>
            <a:ext cx="28797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развития </a:t>
            </a:r>
          </a:p>
          <a:p>
            <a:pPr algn="ctr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воспитательной компоненты</a:t>
            </a: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6608764" y="76251"/>
            <a:ext cx="461171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</a:p>
        </p:txBody>
      </p:sp>
      <p:sp>
        <p:nvSpPr>
          <p:cNvPr id="8201" name="TextBox 4"/>
          <p:cNvSpPr txBox="1">
            <a:spLocks noChangeArrowheads="1"/>
          </p:cNvSpPr>
          <p:nvPr/>
        </p:nvSpPr>
        <p:spPr bwMode="auto">
          <a:xfrm>
            <a:off x="5870861" y="740469"/>
            <a:ext cx="6294411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Основная общеобразовательная программа основного общего образования одобренная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решением федерального учебно-методического объединения </a:t>
            </a:r>
          </a:p>
          <a:p>
            <a:pPr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общему образованию (протокол  от 8 апреля 2015 г. № 1/15)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Письмо </a:t>
            </a:r>
            <a:r>
              <a:rPr lang="ru-RU" alt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Минобрнауки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РФ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13.05.2013 года  № ИР-352/09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«Программа развития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воспитательной компоненты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общеобразовательных 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учреждениях»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Письмо министерства образования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науки Краснодарского края </a:t>
            </a:r>
          </a:p>
          <a:p>
            <a:pPr>
              <a:defRPr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24.07.2013 года № 47-10821/13-14 «О направлении рекомендаций»</a:t>
            </a:r>
          </a:p>
        </p:txBody>
      </p:sp>
    </p:spTree>
    <p:extLst>
      <p:ext uri="{BB962C8B-B14F-4D97-AF65-F5344CB8AC3E}">
        <p14:creationId xmlns:p14="http://schemas.microsoft.com/office/powerpoint/2010/main" val="408249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329" y="168617"/>
            <a:ext cx="11965599" cy="6556648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Результаты второго уровня</a:t>
            </a:r>
            <a:r>
              <a:rPr lang="ru-RU" sz="2200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–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развитие </a:t>
            </a:r>
            <a:r>
              <a:rPr lang="ru-RU" sz="22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социально значимых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отношений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школьников </a:t>
            </a:r>
            <a:r>
              <a:rPr lang="ru-RU" sz="2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свои варианты)</a:t>
            </a:r>
            <a:endParaRPr lang="en-US" sz="2200" dirty="0">
              <a:solidFill>
                <a:srgbClr val="FF000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Развитие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Отечеству</a:t>
            </a: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, р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азвитие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природе, бережного отношения к богатствам.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Развитие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миру, негативного отношения войне и насилию.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Развития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труду и людям труда.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Развитие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культуре, культурным ценностям, культуре поведения.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Развитие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ценностного отношения к знанию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i="1" u="sng" dirty="0">
                <a:latin typeface="Times New Roman" charset="0"/>
                <a:ea typeface="Times New Roman" charset="0"/>
                <a:cs typeface="Times New Roman" charset="0"/>
              </a:rPr>
              <a:t>Результаты третьего уровня</a:t>
            </a:r>
            <a:r>
              <a:rPr lang="ru-RU" sz="2200" i="1" u="sng" dirty="0">
                <a:latin typeface="Times New Roman" charset="0"/>
                <a:ea typeface="Times New Roman" charset="0"/>
                <a:cs typeface="Times New Roman" charset="0"/>
              </a:rPr>
              <a:t> –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накопление школьниками опыта </a:t>
            </a:r>
            <a:r>
              <a:rPr lang="ru-RU" sz="2200" b="1" dirty="0">
                <a:latin typeface="Times New Roman" charset="0"/>
                <a:ea typeface="Times New Roman" charset="0"/>
                <a:cs typeface="Times New Roman" charset="0"/>
              </a:rPr>
              <a:t>социально значимого действия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(впишите вместо предложенных ниже свои варианты)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Опыта участия в делах патриотической направленности (гражданско-патриотические акции, поисковая работа, краеведческие экспедиции…);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Опыта участия в делах по охране природы, оказанию реальной помощи растительному и животному миру нашей планеты;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O</a:t>
            </a:r>
            <a:r>
              <a:rPr lang="ru-RU" sz="2200" dirty="0" err="1">
                <a:latin typeface="Times New Roman" charset="0"/>
                <a:ea typeface="Times New Roman" charset="0"/>
                <a:cs typeface="Times New Roman" charset="0"/>
              </a:rPr>
              <a:t>пыта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  участия в делах производственной деятельности;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Опыта в участии делах по охране памятников культуры;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Опыта создания собственных художественных произведений (рассказов, стихов, музыки, произведений изобразительного искусства и т.п.)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charset="2"/>
              <a:buChar char="Ø"/>
            </a:pPr>
            <a:r>
              <a:rPr lang="en-GB" sz="2200" dirty="0"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Опыта исследовательской </a:t>
            </a: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деятельности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68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79" y="419339"/>
            <a:ext cx="10058400" cy="121773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Пишем раздел</a:t>
            </a:r>
            <a: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 «Мониторинг воспитания и социализации обучающихся»</a:t>
            </a:r>
            <a: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05" y="1519084"/>
            <a:ext cx="11790947" cy="517668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Ценностные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ориентации, личностные характеристики ребенка не могут быть предметом итоговой самооценки освоения обучающимися основной образовательной программы: их надо изучать в рамках других мониторинговых исследований и делать эти исследования </a:t>
            </a:r>
            <a:r>
              <a:rPr lang="ru-RU" sz="22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неперсонифицированными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i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Важно </a:t>
            </a:r>
            <a:r>
              <a:rPr lang="ru-RU" sz="220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назвать используемые при проведении мониторинга цели, объекты, субъекты, </a:t>
            </a:r>
            <a:r>
              <a:rPr lang="ru-RU" sz="2200" b="1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критерии, показатели, методики и инструментарий.</a:t>
            </a:r>
            <a:endParaRPr lang="en-US" sz="2200" b="1" i="1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Мониторинг воспитания и социализации в нашем образовательном учреждении осуществляется  в целях поиска и решения проблем воспитания и социализации школьников, а также совершенствования профессиональной деятельности педагогов. Он признан оценить качество деятельности образовательного учреждения в части духовно-нравственного развития, воспитания и социализации обучающихся.</a:t>
            </a:r>
            <a:endParaRPr lang="en-US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charset="0"/>
                <a:ea typeface="Times New Roman" charset="0"/>
                <a:cs typeface="Times New Roman" charset="0"/>
              </a:rPr>
              <a:t>Мониторинг осуществляется по трем основным </a:t>
            </a:r>
            <a:r>
              <a:rPr lang="ru-RU" sz="2200" dirty="0" smtClean="0">
                <a:latin typeface="Times New Roman" charset="0"/>
                <a:ea typeface="Times New Roman" charset="0"/>
                <a:cs typeface="Times New Roman" charset="0"/>
              </a:rPr>
              <a:t>направлениям:</a:t>
            </a:r>
          </a:p>
          <a:p>
            <a:pPr marL="0" indent="0">
              <a:buNone/>
            </a:pPr>
            <a:r>
              <a:rPr lang="ru-RU" sz="2200" b="1" i="1" u="sng" dirty="0" smtClean="0">
                <a:latin typeface="Times New Roman" charset="0"/>
                <a:ea typeface="Times New Roman" charset="0"/>
                <a:cs typeface="Times New Roman" charset="0"/>
              </a:rPr>
              <a:t>1</a:t>
            </a:r>
            <a:r>
              <a:rPr lang="en-GB" sz="2200" b="1" i="1" u="sng" dirty="0">
                <a:latin typeface="Times New Roman" charset="0"/>
                <a:ea typeface="Times New Roman" charset="0"/>
                <a:cs typeface="Times New Roman" charset="0"/>
              </a:rPr>
              <a:t>.</a:t>
            </a:r>
            <a:r>
              <a:rPr lang="ru-RU" sz="2200" b="1" i="1" u="sng" dirty="0">
                <a:latin typeface="Times New Roman" charset="0"/>
                <a:ea typeface="Times New Roman" charset="0"/>
                <a:cs typeface="Times New Roman" charset="0"/>
              </a:rPr>
              <a:t>Мониторинг качества результатов воспитания и социализации обучающихся</a:t>
            </a:r>
            <a:r>
              <a:rPr lang="ru-RU" sz="2200" b="1" i="1" u="sng" dirty="0" smtClean="0">
                <a:latin typeface="Times New Roman" charset="0"/>
                <a:ea typeface="Times New Roman" charset="0"/>
                <a:cs typeface="Times New Roman" charset="0"/>
              </a:rPr>
              <a:t>.</a:t>
            </a:r>
          </a:p>
          <a:p>
            <a:pPr marL="0" indent="0">
              <a:buNone/>
            </a:pPr>
            <a:r>
              <a:rPr lang="ru-RU" sz="2200" b="1" i="1" u="sng" dirty="0">
                <a:latin typeface="Times New Roman" charset="0"/>
                <a:ea typeface="Times New Roman" charset="0"/>
                <a:cs typeface="Times New Roman" charset="0"/>
              </a:rPr>
              <a:t>2. Мониторинг качества воспитательной деятельности </a:t>
            </a:r>
            <a:r>
              <a:rPr lang="ru-RU" sz="2200" b="1" i="1" u="sng" dirty="0" smtClean="0">
                <a:latin typeface="Times New Roman" charset="0"/>
                <a:ea typeface="Times New Roman" charset="0"/>
                <a:cs typeface="Times New Roman" charset="0"/>
              </a:rPr>
              <a:t>педагогов</a:t>
            </a:r>
          </a:p>
          <a:p>
            <a:pPr marL="0" indent="0">
              <a:buNone/>
            </a:pPr>
            <a:r>
              <a:rPr lang="ru-RU" sz="22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Мониторинг качества управления воспитательным процессом.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sz="24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endParaRPr lang="en-US" sz="2200" b="1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368713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715" y="1236267"/>
            <a:ext cx="11646568" cy="4934326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</a:t>
            </a:r>
            <a:r>
              <a:rPr lang="en-GB" sz="22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r>
              <a:rPr lang="ru-RU" sz="22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Мониторинг </a:t>
            </a: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качества результатов воспитания и социализации обучающихся.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Он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производится на основе путем сопоставления поставленных в каждом классе целей воспитания с реально полученными результатами, фиксируемыми при помощи педагогического наблюдения.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Критериями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качества результатов воспитания и социализации является динамика личностного роста школьников, а его показателями: приобретение школьниками социально-значимых знаний (знаний о социально-значимых нормах и традициях); развитие социально-значимых отношений школьников (позитивных отношений к базовым общественным ценностям); накопление школьниками опыта социально-значимого действия.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Осуществляют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мониторинг качества результатов воспитания и социализации классные руководители совместно с заместителями директора школы по воспитательной работе 1 раз в два года.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09691" y="337914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78496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313" y="1027905"/>
            <a:ext cx="11715750" cy="5579371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2. Мониторинг качества воспитательной деятельности педагогов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Критерием качества является здесь грамотность организации педагогами своей воспитательной деятельности, а его показателями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ru-RU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соответствие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целей воспитательной деятельности педагога актуальным проблемам воспитанности школьников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-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адекватность форм и содержания воспитательной деятельности педагога поставленным целям;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buFontTx/>
              <a:buChar char="-"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использование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педагогом воспитательного потенциала учебной и </a:t>
            </a:r>
            <a:r>
              <a:rPr lang="ru-RU" sz="22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внеучебной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(внеурочной) деятельности школьников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;</a:t>
            </a:r>
            <a:endParaRPr lang="ru-RU" sz="2200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-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формирование педагогом воспитывающих детско-взрослых общностей.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Осуществляет мониторинг качества заместитель директора по воспитательной работе совместно с директором школы, заместителем директора по дополнительному образованию, школьным психологом и т.п.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Основной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используемый здесь метод – экспертиза, а источником необходимой для экспертной оценки информации являются результаты анкетирования школьных педагогов. Сама оценка осуществляется на основе сопоставления результатов анкетирования и других знаний эксперта о профессиональной деятельности педагогов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09691" y="234675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64260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537" y="817546"/>
            <a:ext cx="11778916" cy="5863474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i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Мониторинг качества управления воспитательным процессом.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процессе мониторинга используется критерий реализации в сфере воспитания основных управленческих функций: планирования, организации, мотивации и контроля. Показателями качества управления в сфере воспитания являются: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планирование воспитательной работы на основе изучения проблем воспитания и с привлечением различных представителей школьного сообщества;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четкое распределение прав, обязанностей и сферы ответственности между педагогами, организующими воспитательный процесс, а также понимание ими своих должностных инструкций;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поддержка профессиональной мотивации педагогов-воспитателей со стороны администрации;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Осуществление грамотного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внутришкольного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контроля проблемно-ориентированного анализа состояния воспитания в школе.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директор совместно с представителями органа управления образованием или методического центра.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используемый метод – экспертиза, а источником необходимой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экспертной оценки информации являются результаты анкетирования школьных педагогов.</a:t>
            </a:r>
            <a:endParaRPr 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мониторинга воспитания и социализации не могут быть использованы для ранжирования, составления рейтингов или иных способов сравнения детей или педагогов, а также для какого бы то ни было давления на детей 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09691" y="13449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214308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2283" y="268069"/>
            <a:ext cx="27257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План </a:t>
            </a:r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работы</a:t>
            </a:r>
            <a:endParaRPr lang="ru-RU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1948" y="1091380"/>
            <a:ext cx="1144474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программой воспитания и социализации заместителем директора по 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воспитательной работе разрабатывается план работы на год, который содержит такие 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сведения как: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аправление деятельности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азвание мероприятия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роки проведения мероприятия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тветственных за проведение мероприятия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Пример написания годового плана СОШ № 2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основании годового плана работы создается план работы на месяц, который должен содержать  такие основные сведения как: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азвание мероприятия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онкретные даты проведения мероприятий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онкретные ответственные лица за проведения мероприятий</a:t>
            </a:r>
          </a:p>
          <a:p>
            <a:pPr marL="285750" indent="-285750"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тметка о выполнении мероприятий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file"/>
              </a:rPr>
              <a:t>Пример написания плана СОШ № 2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32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62283" y="268069"/>
            <a:ext cx="31593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Анализ работы</a:t>
            </a:r>
            <a:endParaRPr lang="ru-RU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6036" y="1259432"/>
            <a:ext cx="1188596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написании анализа работы необходимо обратить внимание на следующее: 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в анализе работы учитываются все направления согласно программы воспитания и социализации а также ШВР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 и задачи, которые ставились на учебный год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аковы были приоритетные направления работы и как они были реализованы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 воспитания и мероприятия направленные на их решения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писательная часть в которой прописываются конкретные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и их результат, проводимые для решения поставленных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оложительное и отрицательное при проведении мероприятий, а также возникшие проблемы 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ывод по итогам года и задачи поставленные на следующий учебный год.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8343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62631" y="-97751"/>
            <a:ext cx="60692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Штаб воспитательной работы</a:t>
            </a:r>
            <a:endParaRPr lang="ru-RU" sz="36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1920" y="579358"/>
            <a:ext cx="1194816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Нормативная документация регламентирующая деятельность ШВР</a:t>
            </a:r>
          </a:p>
          <a:p>
            <a:pPr marL="342900" indent="-342900">
              <a:buAutoNum type="arabicPeriod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 создании ШВР</a:t>
            </a:r>
          </a:p>
          <a:p>
            <a:pPr marL="342900" indent="-342900">
              <a:buAutoNum type="arabicPeriod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о продолжении деятельности ШВР в учебном году</a:t>
            </a:r>
          </a:p>
          <a:p>
            <a:pPr marL="285750" indent="-285750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 ШВР, должностные инструкции</a:t>
            </a:r>
          </a:p>
          <a:p>
            <a:pPr marL="285750" indent="-285750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заседаний ШВР</a:t>
            </a:r>
          </a:p>
          <a:p>
            <a:pPr marL="285750" indent="-285750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на год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Положение о ШВР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План работы на месяц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Планы совместной деятельности с социальными партнерами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Совместная работа  с инспектором ОПДН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Социальный паспорт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Список учащихся, состоящих на проф. Учете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Личные дела состоящих на проф. Учете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Список учащихся из многодетных, неполных, малообеспеченных семей, детей – сирот, детей -  инвалидов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Список семей состоящих на всех видах учете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Информация о внеурочной деятельности и расписание занятий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13. Анализ деятельности ШВР за прошлый год</a:t>
            </a:r>
          </a:p>
          <a:p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14. Протоколы деятельности ШВР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" y="5934670"/>
            <a:ext cx="119481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ДОН КК от 20.02.2012 года № 663  «Об утверждении перечня документов, регламентирующих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ОУ по профилактике безнадзорности и правонарушений несовершеннолетних».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МОН и МП КК 2018 года.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2245423" y="0"/>
            <a:ext cx="73114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ctr">
              <a:defRPr sz="3600">
                <a:latin typeface="Times New Roman" charset="0"/>
                <a:ea typeface="Times New Roman" charset="0"/>
                <a:cs typeface="Times New Roman" charset="0"/>
              </a:defRPr>
            </a:lvl1pPr>
            <a:lvl2pPr marL="742950" indent="-285750">
              <a:defRPr>
                <a:latin typeface="Arial" panose="020B0604020202020204" pitchFamily="34" charset="0"/>
              </a:defRPr>
            </a:lvl2pPr>
            <a:lvl3pPr marL="1143000" indent="-228600">
              <a:defRPr>
                <a:latin typeface="Arial" panose="020B0604020202020204" pitchFamily="34" charset="0"/>
              </a:defRPr>
            </a:lvl3pPr>
            <a:lvl4pPr marL="1600200" indent="-228600">
              <a:defRPr>
                <a:latin typeface="Arial" panose="020B0604020202020204" pitchFamily="34" charset="0"/>
              </a:defRPr>
            </a:lvl4pPr>
            <a:lvl5pPr marL="2057400" indent="-228600">
              <a:defRPr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9pPr>
          </a:lstStyle>
          <a:p>
            <a:r>
              <a:rPr lang="ru-RU" sz="4000" dirty="0"/>
              <a:t>      Проясним основные понятия</a:t>
            </a:r>
            <a:endParaRPr lang="en-US" sz="4000" dirty="0"/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21226" y="787638"/>
            <a:ext cx="11828206" cy="6070363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Социализация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процесс вхождения ребенка в социальную среду, освоение социальных норм и включения в систему социальных отношений (может быть стихийной и управляемой)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Воспитание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управление процессом развития личности ребенка (управляемая социализация)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Цель 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– это те изменения в школьниках, которые вы хотите получить в процессе воспитания и социализации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Результат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это те изменения в школьниках, которые вы уже получили в процессе их воспитания и социализации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Задачи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это те проблемы в организации процесса воспитания социализации, которые вам необходимо решить для достижения цели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Направления деятельности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это основные векторы деятельности, ориентирующие ее на решение поставленных задач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Содержание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– это те конкретные практические действия, которые вы будете совершать для того, чтобы достичь поставленных целей и решить поставленные задачи.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- </a:t>
            </a:r>
            <a:r>
              <a:rPr lang="ru-RU" sz="2300" b="1" i="1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Формы </a:t>
            </a:r>
            <a:r>
              <a:rPr lang="ru-RU" sz="23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– это то, в чем будут воплощены ваши действия, это их организационная оболочка.</a:t>
            </a: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23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37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9" name="TextBox 4"/>
          <p:cNvSpPr txBox="1">
            <a:spLocks noChangeArrowheads="1"/>
          </p:cNvSpPr>
          <p:nvPr/>
        </p:nvSpPr>
        <p:spPr bwMode="auto">
          <a:xfrm>
            <a:off x="2880172" y="0"/>
            <a:ext cx="690144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ru-RU" sz="4000" dirty="0">
                <a:latin typeface="Times New Roman" charset="0"/>
                <a:ea typeface="Times New Roman" charset="0"/>
                <a:cs typeface="Times New Roman" charset="0"/>
              </a:rPr>
              <a:t>Программа должна содержать</a:t>
            </a:r>
            <a:r>
              <a:rPr lang="en-GB" sz="4000" dirty="0">
                <a:latin typeface="Times New Roman" charset="0"/>
                <a:ea typeface="Times New Roman" charset="0"/>
                <a:cs typeface="Times New Roman" charset="0"/>
              </a:rPr>
              <a:t>:</a:t>
            </a:r>
            <a:endParaRPr lang="ru-RU" alt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3239" y="769413"/>
            <a:ext cx="11901948" cy="5702968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marL="228600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04A8A4"/>
              </a:buClr>
              <a:buSzPct val="130000"/>
              <a:buFont typeface="Georgia" panose="02040502050405020303" pitchFamily="18" charset="0"/>
              <a:buChar char="*"/>
              <a:defRPr sz="2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547688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04A8A4"/>
              </a:buClr>
              <a:buSzPct val="130000"/>
              <a:buFont typeface="Georgia" panose="02040502050405020303" pitchFamily="18" charset="0"/>
              <a:buChar char="*"/>
              <a:defRPr sz="20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822325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04A8A4"/>
              </a:buClr>
              <a:buSzPct val="130000"/>
              <a:buFont typeface="Georgia" panose="02040502050405020303" pitchFamily="18" charset="0"/>
              <a:buChar char="*"/>
              <a:defRPr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0969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04A8A4"/>
              </a:buClr>
              <a:buSzPct val="130000"/>
              <a:buFont typeface="Georgia" panose="02040502050405020303" pitchFamily="18" charset="0"/>
              <a:buChar char="*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1389063" indent="-182563" algn="l" rtl="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04A8A4"/>
              </a:buClr>
              <a:buSzPct val="130000"/>
              <a:buFont typeface="Georgia" panose="02040502050405020303" pitchFamily="18" charset="0"/>
              <a:buChar char="*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Цель и задачи духовно-нравственного развития, воспитания и социализации обучающихся, описание ценностных ориентиров, лежащих в ее основе;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2)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Направление деятельности по духовно-нравственному развитию, воспитанию и социализации, профессиональной ориентации учащихся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3)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Содержание, виды деятельности и формы занятий с обучающимися по каждому из направлений 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4)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Формы организации профессиональной ориентации обучающихся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5)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Этапы организации совместной деятельности образовательного учреждения с предприятиями, общественными организациями… 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6)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Основные формы организации педагогической поддержки социализации обучающихся по каждому из направлений….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7)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Модели организации работы по формированию экологически целесообразного, здорового и безопасного образа жизни…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8)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Описание деятельности образовательного учреждения в области непрерывного экологического </a:t>
            </a:r>
            <a:r>
              <a:rPr lang="ru-RU" sz="1900" dirty="0" err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здоровьесберегающего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образования обучающихся.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9)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Систему поощрения социальной успешности и проявлений активной жизненной позиции обучающихся…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10)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Критерии, показатели эффективности деятельности образовательного учреждения в части духовно-нравственного развития, воспитания и социализации обучающихся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11)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Методику и инструментарий мониторинга духовно-нравственного развития воспитания и социализации обучающихся 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9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12)</a:t>
            </a:r>
            <a:r>
              <a:rPr lang="en-GB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19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Планируемые результаты духовно-нравственного развития, воспитания и социализации обучающихся</a:t>
            </a: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46037" indent="0" algn="just">
              <a:spcBef>
                <a:spcPts val="0"/>
              </a:spcBef>
              <a:spcAft>
                <a:spcPts val="0"/>
              </a:spcAft>
              <a:buNone/>
            </a:pPr>
            <a:endParaRPr lang="en-US" sz="19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103239" y="769413"/>
            <a:ext cx="457200" cy="45470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03239" y="1305307"/>
            <a:ext cx="457200" cy="45470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8994" y="1978923"/>
            <a:ext cx="501445" cy="321250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147484" y="5149852"/>
            <a:ext cx="457200" cy="94123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7484" y="6245029"/>
            <a:ext cx="457200" cy="45470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998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6746" y="1097764"/>
            <a:ext cx="10103035" cy="70153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 defTabSz="457200"/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Пишем </a:t>
            </a: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раздел </a:t>
            </a:r>
            <a: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«Цель и задачи и ценностные ориентиры воспитания и социализации обучающихся»</a:t>
            </a:r>
            <a: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3600" dirty="0"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4000" dirty="0">
                <a:latin typeface="Times New Roman" charset="0"/>
                <a:ea typeface="Times New Roman" charset="0"/>
                <a:cs typeface="Times New Roman" charset="0"/>
              </a:rPr>
              <a:t> </a:t>
            </a:r>
            <a: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4000" dirty="0">
                <a:latin typeface="Times New Roman" charset="0"/>
                <a:ea typeface="Times New Roman" charset="0"/>
                <a:cs typeface="Times New Roman" charset="0"/>
              </a:rPr>
            </a:br>
            <a:endParaRPr lang="en-US" sz="4000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947" y="1961146"/>
            <a:ext cx="11526253" cy="416292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dirty="0"/>
          </a:p>
          <a:p>
            <a:pPr lvl="0">
              <a:buFont typeface="Wingdings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Цель должна быть актуальной, конкретной, достижимой, 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диагностирующей</a:t>
            </a:r>
          </a:p>
          <a:p>
            <a:pPr marL="0" lvl="0" indent="0">
              <a:buNone/>
            </a:pP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buFont typeface="Wingdings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Цель должна быть сообразна возрастным особенностям </a:t>
            </a:r>
            <a:r>
              <a:rPr lang="ru-RU" sz="24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школьников</a:t>
            </a:r>
          </a:p>
          <a:p>
            <a:pPr lvl="0">
              <a:buFont typeface="Wingdings" charset="2"/>
              <a:buChar char="Ø"/>
            </a:pP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lvl="0">
              <a:buFont typeface="Wingdings" charset="2"/>
              <a:buChar char="Ø"/>
            </a:pP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Нужно отобразить ценностные ориентиры, лежащие в основе Программы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400" b="1" dirty="0">
                <a:latin typeface="Times New Roman" charset="0"/>
                <a:ea typeface="Times New Roman" charset="0"/>
                <a:cs typeface="Times New Roman" charset="0"/>
              </a:rPr>
              <a:t>Эти требования должны быть выполнены!!!!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88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884" y="169995"/>
            <a:ext cx="11466095" cy="643728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201168" lvl="1" indent="0" algn="ctr">
              <a:buNone/>
            </a:pPr>
            <a:r>
              <a:rPr lang="ru-RU" sz="3600" dirty="0" smtClean="0">
                <a:latin typeface="Times New Roman" charset="0"/>
                <a:ea typeface="Times New Roman" charset="0"/>
                <a:cs typeface="Times New Roman" charset="0"/>
              </a:rPr>
              <a:t>Пример </a:t>
            </a: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написания </a:t>
            </a:r>
            <a:endParaRPr lang="ru-RU" sz="3600" dirty="0" smtClean="0">
              <a:latin typeface="Times New Roman" charset="0"/>
              <a:ea typeface="Times New Roman" charset="0"/>
              <a:cs typeface="Times New Roman" charset="0"/>
            </a:endParaRPr>
          </a:p>
          <a:p>
            <a:pPr marL="201168" lvl="1" indent="0" algn="ctr">
              <a:buNone/>
            </a:pPr>
            <a:endParaRPr lang="ru-RU" sz="2200" b="1" i="1" u="sng" dirty="0">
              <a:latin typeface="Times New Roman" charset="0"/>
              <a:ea typeface="Times New Roman" charset="0"/>
              <a:cs typeface="Times New Roman" charset="0"/>
            </a:endParaRPr>
          </a:p>
          <a:p>
            <a:pPr marL="201168" lvl="1" indent="0" algn="just">
              <a:buNone/>
            </a:pPr>
            <a:r>
              <a:rPr lang="ru-RU" sz="2200" b="1" i="1" u="sng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Целью</a:t>
            </a: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воспитания и социализации обучающихся в нашей школе является личностный рост ребенка, проявляющийся в приобретении социально значимых знаний, в развитии его социально значимых отношений и в накоплении им опыта социально значимого действия. Приобретения ребенком социально значимых </a:t>
            </a: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знаний</a:t>
            </a:r>
            <a:r>
              <a:rPr lang="ru-RU" sz="2200" i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поможет ему лучше ориентироваться в нормах и традициях окружающего его общества, понимать, на каких правилах строится жизнь нашего общества, что в нем считается нужным, верным и правильным, что в нем осуждается и табулируется, каковы социально одобряемые и неодобряемые формы поведения. Однако знание ребенком общественных норм и традиций вовсе не гарантирует его соответствующего поведения. Важно формировать в ребенке и определенно социально значимые </a:t>
            </a: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отношения 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– позитивные отношения к базовым общественным ценностям. Но и этого недостаточно для полноценного, духовно-нравственного развития личности. Ребенку важно приобрести в школе и опыт социально значимого</a:t>
            </a:r>
            <a:r>
              <a:rPr lang="ru-RU" sz="2200" b="1" i="1" u="sng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действия</a:t>
            </a:r>
            <a:r>
              <a:rPr lang="ru-RU" sz="2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, где он смог бы использовать на практике собственные знания и отношения.    </a:t>
            </a:r>
            <a:endParaRPr lang="ru-RU" sz="2200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01168" lvl="1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endParaRPr lang="ru-RU" sz="2200" b="1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201168" lvl="1" indent="0" algn="just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</a:t>
            </a:r>
            <a:r>
              <a:rPr lang="ru-RU" sz="22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В </a:t>
            </a:r>
            <a:r>
              <a:rPr lang="ru-RU" sz="22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единстве социально значимых знаний, отношений, опыта действий, приобретаемых ребенком в школе, и проявляется феномен его личностного роста.</a:t>
            </a:r>
            <a:endParaRPr lang="en-US" sz="2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868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01" y="899652"/>
            <a:ext cx="11526253" cy="5678129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Конкретизируя эту общую цель применительно к ступени основного общего образования, мы выделяем в ней следующий </a:t>
            </a:r>
            <a:r>
              <a:rPr lang="ru-RU" sz="22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приоритет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, а именно – формирование социально значимых отношений школьников, и, прежде всего, позитивных отношений к таким ценностям как: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Человек,                Отечество,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Природа,               Мир,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Труд,                      Культура,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Знание,                  Здоровье.</a:t>
            </a:r>
            <a:endParaRPr lang="en-US" sz="22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Указанные </a:t>
            </a:r>
            <a:r>
              <a:rPr lang="ru-RU" sz="2200" b="1" i="1" u="sng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ценностные ориентиры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лежат в основе организуемого в нашем образовательном учреждении процесса воспитания. Без этого аксиологического аспекта человеческой жизни трудно представить себе перспективы его личностного роста. Ведь именно ценности во многом определяют цели нашего бытия в этом мире, наши поступки, нашу повседневную жизнь.</a:t>
            </a:r>
          </a:p>
          <a:p>
            <a:pPr marL="0" indent="0" algn="just">
              <a:buNone/>
            </a:pPr>
            <a:r>
              <a:rPr lang="ru-RU" sz="2200" b="1" i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	Выделение в общей цели воспитания и социализации школьников приоритета формирования у них социально значимых отношений вовсе не означает игнорирования других составляющих этой цели и отказа от необходимости передачи подросткам новых социально значимых знаний и начального опыта социально значимых действий. Приоритет – это то, чему педагогам предстоит уделить особое внимание.</a:t>
            </a:r>
            <a:endParaRPr lang="en-US" sz="2200" b="1" i="1" dirty="0" smtClean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06454" y="-6075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009868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085" y="1252061"/>
            <a:ext cx="11442031" cy="452930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Достижению поставленной цели воспитания и социализации школьников будет способствовать решение следующих основных </a:t>
            </a:r>
            <a:r>
              <a:rPr lang="ru-RU" sz="2200" b="1" i="1" u="sng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задач</a:t>
            </a: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: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1) формировать воспитывающий уклад школьной жизни;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2) реализовать воспитательный потенциал совместной деятельности педагогов и школьников;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3) организовать </a:t>
            </a:r>
            <a:r>
              <a:rPr lang="ru-RU" sz="2200" dirty="0" err="1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профориентационную</a:t>
            </a: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 работу с обучающимися;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4) организовать совместную деятельность с социальными партнерами образовательного учреждения;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5) организовать работу по формированию экологически целесообразного, здорового и безопасного образа жизни школьников;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200" dirty="0">
                <a:latin typeface="Times New Roman" panose="02020603050405020304" pitchFamily="18" charset="0"/>
                <a:ea typeface="Times New Roman" charset="0"/>
                <a:cs typeface="Times New Roman" panose="02020603050405020304" pitchFamily="18" charset="0"/>
              </a:rPr>
              <a:t>6) ….  и т.п.</a:t>
            </a:r>
            <a:endParaRPr lang="en-US" sz="2200" dirty="0">
              <a:latin typeface="Times New Roman" panose="02020603050405020304" pitchFamily="18" charset="0"/>
              <a:ea typeface="Times New Roman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endParaRPr lang="en-US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50699" y="274145"/>
            <a:ext cx="42186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01168" lvl="1" indent="0" algn="ctr">
              <a:buNone/>
            </a:pPr>
            <a:r>
              <a:rPr lang="ru-RU" sz="3600" dirty="0">
                <a:latin typeface="Times New Roman" charset="0"/>
                <a:ea typeface="Times New Roman" charset="0"/>
                <a:cs typeface="Times New Roman" charset="0"/>
              </a:rPr>
              <a:t>Пример написания </a:t>
            </a:r>
          </a:p>
        </p:txBody>
      </p:sp>
    </p:spTree>
    <p:extLst>
      <p:ext uri="{BB962C8B-B14F-4D97-AF65-F5344CB8AC3E}">
        <p14:creationId xmlns:p14="http://schemas.microsoft.com/office/powerpoint/2010/main" val="197041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4694" y="286604"/>
            <a:ext cx="11634537" cy="13947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201168" lvl="1" algn="ctr" defTabSz="457200" rtl="0"/>
            <a:r>
              <a:rPr lang="ru-RU" sz="4000" kern="1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Пишем </a:t>
            </a:r>
            <a:r>
              <a:rPr lang="ru-RU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раздел</a:t>
            </a:r>
            <a: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      «Основные направления деятельности</a:t>
            </a:r>
            <a: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en-US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ru-RU" sz="4000" kern="12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 по воспитанию и социализации обучающихся</a:t>
            </a:r>
            <a:r>
              <a:rPr lang="ru-RU" sz="4000" kern="1200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»</a:t>
            </a:r>
            <a:endParaRPr lang="en-US" sz="4000" kern="12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694" y="2526632"/>
            <a:ext cx="11634537" cy="21633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Направление </a:t>
            </a:r>
            <a:r>
              <a:rPr lang="ru-RU" sz="2400" b="1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– </a:t>
            </a:r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это основные векторы деятельности, ориентирующие ее на решение поставленных задач.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В каждом из направлений деятельности можно отразить все то, что требует Стандарт.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rPr>
              <a:t>Каждое из направлений нужно будет подробно раскрыть в разделе «Содержание и формы…»</a:t>
            </a: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marL="0" indent="0">
              <a:buNone/>
            </a:pPr>
            <a:endParaRPr lang="en-US" sz="2400" dirty="0">
              <a:solidFill>
                <a:schemeClr val="tx1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1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1613</TotalTime>
  <Words>3057</Words>
  <Application>Microsoft Office PowerPoint</Application>
  <PresentationFormat>Широкоэкранный</PresentationFormat>
  <Paragraphs>287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Calibri</vt:lpstr>
      <vt:lpstr>Calibri Light</vt:lpstr>
      <vt:lpstr>Georgia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Пишем раздел  «Цель и задачи и ценностные ориентиры воспитания и социализации обучающихся»   </vt:lpstr>
      <vt:lpstr>Презентация PowerPoint</vt:lpstr>
      <vt:lpstr>Презентация PowerPoint</vt:lpstr>
      <vt:lpstr>Презентация PowerPoint</vt:lpstr>
      <vt:lpstr>Пишем раздел        «Основные направления деятельности  по воспитанию и социализации обучающихся»</vt:lpstr>
      <vt:lpstr>Презентация PowerPoint</vt:lpstr>
      <vt:lpstr>Презентация PowerPoint</vt:lpstr>
      <vt:lpstr>  Пишем раздел     «Содержание и формы воспитания и социализации   обучающихся»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Пишем раздел  «Планируемые результата воспитания и социализации обучающихся»</vt:lpstr>
      <vt:lpstr>Презентация PowerPoint</vt:lpstr>
      <vt:lpstr>Пишем раздел  «Мониторинг воспитания и социализации обучающихся»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Kate Lebedina</dc:creator>
  <cp:lastModifiedBy>1</cp:lastModifiedBy>
  <cp:revision>97</cp:revision>
  <cp:lastPrinted>2018-12-04T07:28:32Z</cp:lastPrinted>
  <dcterms:created xsi:type="dcterms:W3CDTF">2017-04-13T14:24:41Z</dcterms:created>
  <dcterms:modified xsi:type="dcterms:W3CDTF">2018-12-13T05:51:16Z</dcterms:modified>
</cp:coreProperties>
</file>