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9DA81-8E76-4CD4-A391-5748BC2A30DA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2A67E-8116-4F3F-AD2F-07CD99A06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349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9DA81-8E76-4CD4-A391-5748BC2A30DA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2A67E-8116-4F3F-AD2F-07CD99A06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526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9DA81-8E76-4CD4-A391-5748BC2A30DA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2A67E-8116-4F3F-AD2F-07CD99A067EB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07187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9DA81-8E76-4CD4-A391-5748BC2A30DA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2A67E-8116-4F3F-AD2F-07CD99A06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9964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9DA81-8E76-4CD4-A391-5748BC2A30DA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2A67E-8116-4F3F-AD2F-07CD99A067E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730194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9DA81-8E76-4CD4-A391-5748BC2A30DA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2A67E-8116-4F3F-AD2F-07CD99A06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7944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9DA81-8E76-4CD4-A391-5748BC2A30DA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2A67E-8116-4F3F-AD2F-07CD99A06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3182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9DA81-8E76-4CD4-A391-5748BC2A30DA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2A67E-8116-4F3F-AD2F-07CD99A06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490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9DA81-8E76-4CD4-A391-5748BC2A30DA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2A67E-8116-4F3F-AD2F-07CD99A06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436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9DA81-8E76-4CD4-A391-5748BC2A30DA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2A67E-8116-4F3F-AD2F-07CD99A06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962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9DA81-8E76-4CD4-A391-5748BC2A30DA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2A67E-8116-4F3F-AD2F-07CD99A06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29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9DA81-8E76-4CD4-A391-5748BC2A30DA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2A67E-8116-4F3F-AD2F-07CD99A06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487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9DA81-8E76-4CD4-A391-5748BC2A30DA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2A67E-8116-4F3F-AD2F-07CD99A06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561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9DA81-8E76-4CD4-A391-5748BC2A30DA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2A67E-8116-4F3F-AD2F-07CD99A06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94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9DA81-8E76-4CD4-A391-5748BC2A30DA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2A67E-8116-4F3F-AD2F-07CD99A06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416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9DA81-8E76-4CD4-A391-5748BC2A30DA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2A67E-8116-4F3F-AD2F-07CD99A06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015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9DA81-8E76-4CD4-A391-5748BC2A30DA}" type="datetimeFigureOut">
              <a:rPr lang="ru-RU" smtClean="0"/>
              <a:t>25.10.2021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C42A67E-8116-4F3F-AD2F-07CD99A067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448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Анализ ЕГЭ 2021 год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1392" y="4050836"/>
            <a:ext cx="7766936" cy="1096899"/>
          </a:xfrm>
        </p:spPr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5100" dirty="0" smtClean="0"/>
              <a:t>Пшеничная Л.А</a:t>
            </a:r>
            <a:endParaRPr lang="ru-RU" sz="5100" dirty="0"/>
          </a:p>
        </p:txBody>
      </p:sp>
    </p:spTree>
    <p:extLst>
      <p:ext uri="{BB962C8B-B14F-4D97-AF65-F5344CB8AC3E}">
        <p14:creationId xmlns:p14="http://schemas.microsoft.com/office/powerpoint/2010/main" val="24662411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Выводы и рекомендации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</a:t>
            </a:r>
            <a:r>
              <a:rPr lang="ru-RU" sz="2400" dirty="0"/>
              <a:t>. Для своевременной корректировки системы подготовки к ЕГЭ-2022 по математике необходимо выявить пробелы в знаниях учащихся 10-11 классов в 2021-2022 учебном году. </a:t>
            </a:r>
          </a:p>
          <a:p>
            <a:r>
              <a:rPr lang="ru-RU" sz="2400" dirty="0"/>
              <a:t>2. По результатам диагностики и итогам предыдущих лет обучения по предмету в каждом классе рекомендуется выделить группы «успешных», «средне успешных» и «малоуспешных» школьников для осуществления </a:t>
            </a:r>
            <a:r>
              <a:rPr lang="ru-RU" sz="2400" dirty="0" err="1"/>
              <a:t>разноуровневого</a:t>
            </a:r>
            <a:r>
              <a:rPr lang="ru-RU" sz="2400" dirty="0"/>
              <a:t> процесса обучения. </a:t>
            </a:r>
          </a:p>
        </p:txBody>
      </p:sp>
    </p:spTree>
    <p:extLst>
      <p:ext uri="{BB962C8B-B14F-4D97-AF65-F5344CB8AC3E}">
        <p14:creationId xmlns:p14="http://schemas.microsoft.com/office/powerpoint/2010/main" val="40213092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3. Параллельно с изучением новых тем в курсе алгебры и начал анализа в 11 классе следует предусмотреть возможность повторения плохо усвоенных </a:t>
            </a:r>
            <a:r>
              <a:rPr lang="ru-RU" sz="2400" b="1" dirty="0"/>
              <a:t>разделов (начала математического анализа, геометрия, элементы комбинаторики, статистики и теории вероятностей). </a:t>
            </a:r>
            <a:endParaRPr lang="ru-RU" sz="2400" b="1" dirty="0" smtClean="0"/>
          </a:p>
          <a:p>
            <a:r>
              <a:rPr lang="ru-RU" sz="2400" dirty="0" smtClean="0"/>
              <a:t>При </a:t>
            </a:r>
            <a:r>
              <a:rPr lang="ru-RU" sz="2400" dirty="0"/>
              <a:t>необходимости для некоторых учащихся целесообразно составить индивидуальные планы подготовки к ЕГЭ – 2022</a:t>
            </a:r>
          </a:p>
        </p:txBody>
      </p:sp>
    </p:spTree>
    <p:extLst>
      <p:ext uri="{BB962C8B-B14F-4D97-AF65-F5344CB8AC3E}">
        <p14:creationId xmlns:p14="http://schemas.microsoft.com/office/powerpoint/2010/main" val="35929947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В</a:t>
            </a:r>
            <a:r>
              <a:rPr lang="ru-RU" sz="2400" dirty="0" smtClean="0"/>
              <a:t>зять </a:t>
            </a:r>
            <a:r>
              <a:rPr lang="ru-RU" sz="2400" dirty="0"/>
              <a:t>за основу систематическое изучение </a:t>
            </a:r>
            <a:r>
              <a:rPr lang="ru-RU" sz="2400" dirty="0" smtClean="0"/>
              <a:t>теоретического материала</a:t>
            </a:r>
            <a:r>
              <a:rPr lang="ru-RU" sz="2400" dirty="0"/>
              <a:t>, решение большого числа задач по каждой теме – от простых к сложным, изучение отдельных методов решения задач, вариантов подготовительных сборников, использовать открытые варианты в качестве источника заданий.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20609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 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</a:t>
            </a:r>
            <a:r>
              <a:rPr lang="ru-RU" sz="6600" i="1" dirty="0" smtClean="0">
                <a:solidFill>
                  <a:srgbClr val="FF0000"/>
                </a:solidFill>
              </a:rPr>
              <a:t>ВСЕМ ЗДОРОВЬЯ!</a:t>
            </a:r>
            <a:endParaRPr lang="ru-RU" sz="6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764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ЕГЭ 2021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В ЕГЭ – 2021 по профильной математике приняли участие 134 человека из 16 школ </a:t>
            </a:r>
            <a:r>
              <a:rPr lang="ru-RU" sz="2400" dirty="0" smtClean="0"/>
              <a:t>района, </a:t>
            </a:r>
            <a:r>
              <a:rPr lang="ru-RU" sz="2400" dirty="0"/>
              <a:t>из них выпускников вечерней школы 2 человека. </a:t>
            </a:r>
            <a:endParaRPr lang="ru-RU" sz="2400" dirty="0" smtClean="0"/>
          </a:p>
          <a:p>
            <a:r>
              <a:rPr lang="ru-RU" sz="2400" dirty="0"/>
              <a:t>Порог успешности – 27 </a:t>
            </a:r>
            <a:r>
              <a:rPr lang="ru-RU" sz="2400" dirty="0" smtClean="0"/>
              <a:t>баллов</a:t>
            </a:r>
          </a:p>
          <a:p>
            <a:r>
              <a:rPr lang="ru-RU" sz="2400" dirty="0"/>
              <a:t>Сдававших, но не преодолевших порог успешности 07.06.2021 года – 10 </a:t>
            </a:r>
            <a:r>
              <a:rPr lang="ru-RU" sz="2400" dirty="0" smtClean="0"/>
              <a:t>человек, что </a:t>
            </a:r>
            <a:r>
              <a:rPr lang="ru-RU" sz="2400" dirty="0"/>
              <a:t>составляет 7,47% от количества всех участников (в 2020 году – 5 человек, что составляет 3,4% от общего количества). </a:t>
            </a:r>
          </a:p>
        </p:txBody>
      </p:sp>
    </p:spTree>
    <p:extLst>
      <p:ext uri="{BB962C8B-B14F-4D97-AF65-F5344CB8AC3E}">
        <p14:creationId xmlns:p14="http://schemas.microsoft.com/office/powerpoint/2010/main" val="2701069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ЕГЭ  2021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Учащихся, набравших 100 баллов нет. </a:t>
            </a:r>
            <a:endParaRPr lang="ru-RU" sz="3200" dirty="0" smtClean="0"/>
          </a:p>
          <a:p>
            <a:endParaRPr lang="ru-RU" sz="3200" dirty="0" smtClean="0"/>
          </a:p>
          <a:p>
            <a:r>
              <a:rPr lang="ru-RU" sz="3200" dirty="0" smtClean="0"/>
              <a:t>Средний </a:t>
            </a:r>
            <a:r>
              <a:rPr lang="ru-RU" sz="3200" dirty="0"/>
              <a:t>балл по району составил </a:t>
            </a:r>
            <a:r>
              <a:rPr lang="ru-RU" sz="3200" dirty="0" smtClean="0"/>
              <a:t>55,9</a:t>
            </a:r>
          </a:p>
          <a:p>
            <a:endParaRPr lang="ru-RU" sz="3200" dirty="0" smtClean="0"/>
          </a:p>
          <a:p>
            <a:r>
              <a:rPr lang="ru-RU" sz="3200" dirty="0" smtClean="0"/>
              <a:t> В </a:t>
            </a:r>
            <a:r>
              <a:rPr lang="ru-RU" sz="3200" dirty="0"/>
              <a:t>2020 году – 57,64 </a:t>
            </a:r>
            <a:r>
              <a:rPr lang="ru-RU" sz="3200" dirty="0" smtClean="0"/>
              <a:t>баллов, </a:t>
            </a:r>
          </a:p>
          <a:p>
            <a:pPr marL="0" indent="0">
              <a:buNone/>
            </a:pPr>
            <a:r>
              <a:rPr lang="ru-RU" sz="3200" dirty="0"/>
              <a:t> </a:t>
            </a:r>
            <a:r>
              <a:rPr lang="ru-RU" sz="3200" dirty="0" smtClean="0"/>
              <a:t>                    ( -  </a:t>
            </a:r>
            <a:r>
              <a:rPr lang="ru-RU" sz="3200" b="1" dirty="0"/>
              <a:t>1,74</a:t>
            </a:r>
            <a:r>
              <a:rPr lang="ru-RU" sz="3200" dirty="0"/>
              <a:t> </a:t>
            </a:r>
            <a:r>
              <a:rPr lang="ru-RU" sz="3200" dirty="0" smtClean="0"/>
              <a:t>баллов).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96326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             Динамика </a:t>
            </a:r>
            <a:r>
              <a:rPr lang="ru-RU" b="1" dirty="0"/>
              <a:t>результатов ЕГЭ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6836817"/>
              </p:ext>
            </p:extLst>
          </p:nvPr>
        </p:nvGraphicFramePr>
        <p:xfrm>
          <a:off x="677863" y="2160588"/>
          <a:ext cx="8596312" cy="1863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4539"/>
                <a:gridCol w="1074539"/>
                <a:gridCol w="1074539"/>
                <a:gridCol w="1074539"/>
                <a:gridCol w="1074539"/>
                <a:gridCol w="1074539"/>
                <a:gridCol w="1074539"/>
                <a:gridCol w="1074539"/>
              </a:tblGrid>
              <a:tr h="370840">
                <a:tc gridSpan="4">
                  <a:txBody>
                    <a:bodyPr/>
                    <a:lstStyle/>
                    <a:p>
                      <a:r>
                        <a:rPr lang="ru-RU" dirty="0" smtClean="0"/>
                        <a:t>                  ОБУЧЕННОСТЬ   В</a:t>
                      </a:r>
                      <a:r>
                        <a:rPr lang="ru-RU" baseline="0" dirty="0" smtClean="0"/>
                        <a:t> %</a:t>
                      </a:r>
                      <a:endParaRPr lang="ru-RU" dirty="0"/>
                    </a:p>
                  </a:txBody>
                  <a:tcPr marL="74751" marR="74751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ru-RU" dirty="0" smtClean="0"/>
                        <a:t>                     СРЕДНИЙ</a:t>
                      </a:r>
                      <a:r>
                        <a:rPr lang="ru-RU" baseline="0" dirty="0" smtClean="0"/>
                        <a:t> БАЛЛ %</a:t>
                      </a:r>
                      <a:endParaRPr lang="ru-RU" dirty="0"/>
                    </a:p>
                  </a:txBody>
                  <a:tcPr marL="74751" marR="74751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63" marR="560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63" marR="560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63" marR="560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63" marR="560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63" marR="560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63" marR="560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63" marR="560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63" marR="56063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96,3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63" marR="56063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63" marR="560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63" marR="560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63" marR="560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48,3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63" marR="56063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57,9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63" marR="560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57,64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63" marR="560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55,9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063" marR="56063" marT="0" marB="0"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4751" marR="74751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4751" marR="7475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8725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Распределение участников ЕГЭ по баллам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4642852"/>
              </p:ext>
            </p:extLst>
          </p:nvPr>
        </p:nvGraphicFramePr>
        <p:xfrm>
          <a:off x="1023938" y="1811338"/>
          <a:ext cx="10515600" cy="2919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/>
                <a:gridCol w="2103120"/>
                <a:gridCol w="2103120"/>
                <a:gridCol w="2103120"/>
                <a:gridCol w="2103120"/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sz="3600" dirty="0" smtClean="0"/>
                        <a:t>Кол-во участников</a:t>
                      </a:r>
                      <a:endParaRPr lang="ru-RU" sz="36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ru-RU" sz="3600" dirty="0" smtClean="0"/>
                        <a:t>              Количество баллов</a:t>
                      </a:r>
                      <a:endParaRPr lang="ru-RU" sz="3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0-26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27-60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61-80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81-100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2021год </a:t>
                      </a:r>
                      <a:r>
                        <a:rPr lang="ru-RU" sz="36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134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3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r>
                        <a:rPr lang="ru-RU" sz="36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969895" algn="ctr"/>
                          <a:tab pos="5940425" algn="r"/>
                        </a:tabLs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2308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Результат выполнения заданий 1 части ЕГЭ (профильный)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2856661"/>
              </p:ext>
            </p:extLst>
          </p:nvPr>
        </p:nvGraphicFramePr>
        <p:xfrm>
          <a:off x="847729" y="1825625"/>
          <a:ext cx="10515596" cy="23290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  <a:gridCol w="808892"/>
              </a:tblGrid>
              <a:tr h="889000"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2021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95,7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58,8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81,8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55,1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48,8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2020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80,8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93,8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87,9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87,2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93,5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70,6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61,7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57,2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78,9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71,3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+17,2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-13,8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+1,1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+8,5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-6,5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-11,8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+7,3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+3,8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-9,9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+10,5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+23,1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+4,8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1218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636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Результат </a:t>
            </a:r>
            <a:r>
              <a:rPr lang="ru-RU" sz="4000" b="1" dirty="0"/>
              <a:t>выполнения заданий 2 части ЕГЭ (профильный) 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b="1" dirty="0"/>
              <a:t>с развернутым ответом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8355363"/>
              </p:ext>
            </p:extLst>
          </p:nvPr>
        </p:nvGraphicFramePr>
        <p:xfrm>
          <a:off x="838200" y="2571749"/>
          <a:ext cx="10515600" cy="2823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4450"/>
                <a:gridCol w="1314450"/>
                <a:gridCol w="1314450"/>
                <a:gridCol w="1314450"/>
                <a:gridCol w="1314450"/>
                <a:gridCol w="1314450"/>
                <a:gridCol w="1314450"/>
                <a:gridCol w="1314450"/>
              </a:tblGrid>
              <a:tr h="184309"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(2)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3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(2)</a:t>
                      </a:r>
                      <a:endParaRPr lang="ru-RU" sz="3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3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(2)</a:t>
                      </a:r>
                      <a:endParaRPr lang="ru-RU" sz="3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3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(3)</a:t>
                      </a:r>
                      <a:endParaRPr lang="ru-RU" sz="3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3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(3)</a:t>
                      </a:r>
                      <a:endParaRPr lang="ru-RU" sz="3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3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(4)</a:t>
                      </a:r>
                      <a:endParaRPr lang="ru-RU" sz="3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(4)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4309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2021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0,34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9,6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8,12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84309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2020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42,64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6,88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4,9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13,6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13,71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84309"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-12,6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+0,33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+17,12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-4,71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-4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-0,13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-5,59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5761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Отрицательная динамика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- </a:t>
            </a:r>
            <a:r>
              <a:rPr lang="ru-RU" sz="2400" b="1" dirty="0"/>
              <a:t>задание</a:t>
            </a:r>
            <a:r>
              <a:rPr lang="ru-RU" sz="2400" dirty="0"/>
              <a:t> </a:t>
            </a:r>
            <a:r>
              <a:rPr lang="ru-RU" sz="2400" b="1" dirty="0"/>
              <a:t>№ 13 (-12,6%) </a:t>
            </a:r>
            <a:r>
              <a:rPr lang="ru-RU" sz="2400" dirty="0"/>
              <a:t>(решение тригонометрического уравнения с отбором корней по указанному промежутку); </a:t>
            </a:r>
            <a:endParaRPr lang="ru-RU" sz="2400" dirty="0" smtClean="0">
              <a:effectLst/>
            </a:endParaRPr>
          </a:p>
          <a:p>
            <a:r>
              <a:rPr lang="ru-RU" sz="2400" dirty="0"/>
              <a:t>- </a:t>
            </a:r>
            <a:r>
              <a:rPr lang="ru-RU" sz="2400" b="1" dirty="0"/>
              <a:t>задание</a:t>
            </a:r>
            <a:r>
              <a:rPr lang="ru-RU" sz="2400" dirty="0"/>
              <a:t> </a:t>
            </a:r>
            <a:r>
              <a:rPr lang="ru-RU" sz="2400" b="1" dirty="0"/>
              <a:t>№ 16 (-4,71%)</a:t>
            </a:r>
            <a:r>
              <a:rPr lang="ru-RU" sz="2400" dirty="0"/>
              <a:t> (решение планиметрической задачи);</a:t>
            </a:r>
            <a:endParaRPr lang="ru-RU" sz="2400" dirty="0" smtClean="0">
              <a:effectLst/>
            </a:endParaRPr>
          </a:p>
          <a:p>
            <a:r>
              <a:rPr lang="ru-RU" sz="2400" dirty="0"/>
              <a:t>- </a:t>
            </a:r>
            <a:r>
              <a:rPr lang="ru-RU" sz="2400" b="1" dirty="0"/>
              <a:t>задание № 17 (- 4%) (</a:t>
            </a:r>
            <a:r>
              <a:rPr lang="ru-RU" sz="2400" dirty="0"/>
              <a:t>экономическая задача)</a:t>
            </a:r>
            <a:endParaRPr lang="ru-RU" sz="2400" dirty="0" smtClean="0">
              <a:effectLst/>
            </a:endParaRPr>
          </a:p>
          <a:p>
            <a:r>
              <a:rPr lang="ru-RU" sz="2400" dirty="0"/>
              <a:t>- </a:t>
            </a:r>
            <a:r>
              <a:rPr lang="ru-RU" sz="2400" b="1" dirty="0"/>
              <a:t>задание</a:t>
            </a:r>
            <a:r>
              <a:rPr lang="ru-RU" sz="2400" dirty="0"/>
              <a:t> </a:t>
            </a:r>
            <a:r>
              <a:rPr lang="ru-RU" sz="2400" b="1" dirty="0"/>
              <a:t>№ 18 </a:t>
            </a:r>
            <a:r>
              <a:rPr lang="ru-RU" sz="2400" b="1" dirty="0" smtClean="0"/>
              <a:t>(-0,13</a:t>
            </a:r>
            <a:r>
              <a:rPr lang="ru-RU" sz="2400" b="1" dirty="0"/>
              <a:t>%) </a:t>
            </a:r>
            <a:r>
              <a:rPr lang="ru-RU" sz="2400" dirty="0"/>
              <a:t>(умение решать уравнения и неравенства).</a:t>
            </a:r>
            <a:endParaRPr lang="ru-RU" sz="2400" dirty="0" smtClean="0">
              <a:effectLst/>
            </a:endParaRPr>
          </a:p>
          <a:p>
            <a:r>
              <a:rPr lang="ru-RU" sz="2400" dirty="0"/>
              <a:t>- </a:t>
            </a:r>
            <a:r>
              <a:rPr lang="ru-RU" sz="2400" b="1" dirty="0"/>
              <a:t>задание  № 19 (-5,59)</a:t>
            </a:r>
            <a:r>
              <a:rPr lang="ru-RU" sz="2400" dirty="0"/>
              <a:t> (действия с числами)</a:t>
            </a:r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37395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Положительная динамика.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Значительно лучше справились выпускники 2021 года с </a:t>
            </a:r>
            <a:r>
              <a:rPr lang="ru-RU" sz="2800" b="1" dirty="0"/>
              <a:t>заданием №15</a:t>
            </a:r>
            <a:r>
              <a:rPr lang="ru-RU" sz="2800" dirty="0"/>
              <a:t>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(</a:t>
            </a:r>
            <a:r>
              <a:rPr lang="ru-RU" sz="2800" dirty="0"/>
              <a:t>умение решать  неравенства),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   положительная </a:t>
            </a:r>
            <a:r>
              <a:rPr lang="ru-RU" sz="2800" dirty="0"/>
              <a:t>динамика составила </a:t>
            </a:r>
            <a:r>
              <a:rPr lang="ru-RU" sz="2800" b="1" dirty="0"/>
              <a:t>+ 17,12%</a:t>
            </a:r>
            <a:endParaRPr lang="ru-RU" sz="2800" dirty="0" smtClean="0">
              <a:effectLst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21554811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57</TotalTime>
  <Words>545</Words>
  <Application>Microsoft Office PowerPoint</Application>
  <PresentationFormat>Широкоэкранный</PresentationFormat>
  <Paragraphs>159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Times New Roman</vt:lpstr>
      <vt:lpstr>Trebuchet MS</vt:lpstr>
      <vt:lpstr>Wingdings 3</vt:lpstr>
      <vt:lpstr>Грань</vt:lpstr>
      <vt:lpstr>Анализ ЕГЭ 2021 год</vt:lpstr>
      <vt:lpstr>                     ЕГЭ 2021 </vt:lpstr>
      <vt:lpstr>                        ЕГЭ  2021</vt:lpstr>
      <vt:lpstr>              Динамика результатов ЕГЭ </vt:lpstr>
      <vt:lpstr>Распределение участников ЕГЭ по баллам </vt:lpstr>
      <vt:lpstr>Результат выполнения заданий 1 части ЕГЭ (профильный) </vt:lpstr>
      <vt:lpstr>   Результат выполнения заданий 2 части ЕГЭ (профильный)  с развернутым ответом   </vt:lpstr>
      <vt:lpstr>           Отрицательная динамика</vt:lpstr>
      <vt:lpstr>                       Положительная динамика.</vt:lpstr>
      <vt:lpstr>                     Выводы и рекомендации 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ЕГЭ 2021 год</dc:title>
  <dc:creator>любовь пшеничная</dc:creator>
  <cp:lastModifiedBy>любовь пшеничная</cp:lastModifiedBy>
  <cp:revision>8</cp:revision>
  <dcterms:created xsi:type="dcterms:W3CDTF">2021-10-25T19:26:42Z</dcterms:created>
  <dcterms:modified xsi:type="dcterms:W3CDTF">2021-10-25T20:23:58Z</dcterms:modified>
</cp:coreProperties>
</file>