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2" r:id="rId15"/>
    <p:sldId id="270" r:id="rId16"/>
    <p:sldId id="271"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5B106E36-FD25-4E2D-B0AA-010F637433A0}" type="datetimeFigureOut">
              <a:rPr lang="ru-RU" smtClean="0"/>
              <a:pPr/>
              <a:t>26.03.2019</a:t>
            </a:fld>
            <a:endParaRPr lang="ru-RU"/>
          </a:p>
        </p:txBody>
      </p:sp>
      <p:sp>
        <p:nvSpPr>
          <p:cNvPr id="16" name="Номер слайда 15"/>
          <p:cNvSpPr>
            <a:spLocks noGrp="1"/>
          </p:cNvSpPr>
          <p:nvPr>
            <p:ph type="sldNum" sz="quarter" idx="11"/>
          </p:nvPr>
        </p:nvSpPr>
        <p:spPr/>
        <p:txBody>
          <a:bodyPr/>
          <a:lstStyle/>
          <a:p>
            <a:fld id="{725C68B6-61C2-468F-89AB-4B9F7531AA68}"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26.03.2019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26.03.2019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5B106E36-FD25-4E2D-B0AA-010F637433A0}" type="datetimeFigureOut">
              <a:rPr lang="ru-RU" smtClean="0"/>
              <a:pPr/>
              <a:t>26.03.2019</a:t>
            </a:fld>
            <a:endParaRPr lang="ru-RU"/>
          </a:p>
        </p:txBody>
      </p:sp>
      <p:sp>
        <p:nvSpPr>
          <p:cNvPr id="15" name="Номер слайда 14"/>
          <p:cNvSpPr>
            <a:spLocks noGrp="1"/>
          </p:cNvSpPr>
          <p:nvPr>
            <p:ph type="sldNum" sz="quarter" idx="15"/>
          </p:nvPr>
        </p:nvSpPr>
        <p:spPr/>
        <p:txBody>
          <a:bodyPr/>
          <a:lstStyle>
            <a:lvl1pPr algn="ctr">
              <a:defRPr/>
            </a:lvl1pPr>
          </a:lstStyle>
          <a:p>
            <a:fld id="{725C68B6-61C2-468F-89AB-4B9F7531AA68}"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5B106E36-FD25-4E2D-B0AA-010F637433A0}" type="datetimeFigureOut">
              <a:rPr lang="ru-RU" smtClean="0"/>
              <a:pPr/>
              <a:t>26.03.2019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5B106E36-FD25-4E2D-B0AA-010F637433A0}" type="datetimeFigureOut">
              <a:rPr lang="ru-RU" smtClean="0"/>
              <a:pPr/>
              <a:t>26.03.2019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26.03.2019</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26.03.2019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26.03.2019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5B106E36-FD25-4E2D-B0AA-010F637433A0}" type="datetimeFigureOut">
              <a:rPr lang="ru-RU" smtClean="0"/>
              <a:pPr/>
              <a:t>26.03.2019</a:t>
            </a:fld>
            <a:endParaRPr lang="ru-RU"/>
          </a:p>
        </p:txBody>
      </p:sp>
      <p:sp>
        <p:nvSpPr>
          <p:cNvPr id="9" name="Номер слайда 8"/>
          <p:cNvSpPr>
            <a:spLocks noGrp="1"/>
          </p:cNvSpPr>
          <p:nvPr>
            <p:ph type="sldNum" sz="quarter" idx="15"/>
          </p:nvPr>
        </p:nvSpPr>
        <p:spPr/>
        <p:txBody>
          <a:bodyPr/>
          <a:lstStyle/>
          <a:p>
            <a:fld id="{725C68B6-61C2-468F-89AB-4B9F7531AA68}"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5B106E36-FD25-4E2D-B0AA-010F637433A0}" type="datetimeFigureOut">
              <a:rPr lang="ru-RU" smtClean="0"/>
              <a:pPr/>
              <a:t>26.03.2019</a:t>
            </a:fld>
            <a:endParaRPr lang="ru-RU"/>
          </a:p>
        </p:txBody>
      </p:sp>
      <p:sp>
        <p:nvSpPr>
          <p:cNvPr id="9" name="Номер слайда 8"/>
          <p:cNvSpPr>
            <a:spLocks noGrp="1"/>
          </p:cNvSpPr>
          <p:nvPr>
            <p:ph type="sldNum" sz="quarter" idx="11"/>
          </p:nvPr>
        </p:nvSpPr>
        <p:spPr/>
        <p:txBody>
          <a:bodyPr/>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5B106E36-FD25-4E2D-B0AA-010F637433A0}" type="datetimeFigureOut">
              <a:rPr lang="ru-RU" smtClean="0"/>
              <a:pPr/>
              <a:t>26.03.2019</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725C68B6-61C2-468F-89AB-4B9F7531AA68}"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jpeg"/><Relationship Id="rId3" Type="http://schemas.openxmlformats.org/officeDocument/2006/relationships/image" Target="../media/image4.jpeg"/><Relationship Id="rId7" Type="http://schemas.openxmlformats.org/officeDocument/2006/relationships/image" Target="../media/image8.jpeg"/><Relationship Id="rId12" Type="http://schemas.openxmlformats.org/officeDocument/2006/relationships/image" Target="../media/image13.jpeg"/><Relationship Id="rId17" Type="http://schemas.openxmlformats.org/officeDocument/2006/relationships/image" Target="../media/image18.jpeg"/><Relationship Id="rId2" Type="http://schemas.openxmlformats.org/officeDocument/2006/relationships/image" Target="../media/image3.jpeg"/><Relationship Id="rId16" Type="http://schemas.openxmlformats.org/officeDocument/2006/relationships/image" Target="../media/image17.png"/><Relationship Id="rId1" Type="http://schemas.openxmlformats.org/officeDocument/2006/relationships/slideLayout" Target="../slideLayouts/slideLayout6.xml"/><Relationship Id="rId6" Type="http://schemas.openxmlformats.org/officeDocument/2006/relationships/image" Target="../media/image7.png"/><Relationship Id="rId11" Type="http://schemas.openxmlformats.org/officeDocument/2006/relationships/image" Target="../media/image12.jpeg"/><Relationship Id="rId5" Type="http://schemas.openxmlformats.org/officeDocument/2006/relationships/image" Target="../media/image6.jpeg"/><Relationship Id="rId15" Type="http://schemas.openxmlformats.org/officeDocument/2006/relationships/image" Target="../media/image1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png"/><Relationship Id="rId14" Type="http://schemas.openxmlformats.org/officeDocument/2006/relationships/image" Target="../media/image15.jpeg"/></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04664"/>
            <a:ext cx="8229600" cy="5976664"/>
          </a:xfrm>
        </p:spPr>
        <p:txBody>
          <a:bodyPr>
            <a:normAutofit/>
          </a:bodyPr>
          <a:lstStyle/>
          <a:p>
            <a:pPr algn="ctr"/>
            <a:r>
              <a:rPr lang="ru-RU" b="1" dirty="0" smtClean="0">
                <a:solidFill>
                  <a:srgbClr val="002060"/>
                </a:solidFill>
              </a:rPr>
              <a:t>Упражнения, способствующие развитию лексико-грамматических средств языка у детей младшего школьного возраста с задержкой психического развития.</a:t>
            </a:r>
            <a:br>
              <a:rPr lang="ru-RU" b="1" dirty="0" smtClean="0">
                <a:solidFill>
                  <a:srgbClr val="002060"/>
                </a:solidFill>
              </a:rPr>
            </a:br>
            <a:r>
              <a:rPr lang="ru-RU" b="1" dirty="0" smtClean="0">
                <a:solidFill>
                  <a:srgbClr val="C00000"/>
                </a:solidFill>
              </a:rPr>
              <a:t/>
            </a:r>
            <a:br>
              <a:rPr lang="ru-RU" b="1" dirty="0" smtClean="0">
                <a:solidFill>
                  <a:srgbClr val="C00000"/>
                </a:solidFill>
              </a:rPr>
            </a:br>
            <a:r>
              <a:rPr lang="ru-RU" b="1" dirty="0" smtClean="0">
                <a:solidFill>
                  <a:srgbClr val="C00000"/>
                </a:solidFill>
              </a:rPr>
              <a:t/>
            </a:r>
            <a:br>
              <a:rPr lang="ru-RU" b="1" dirty="0" smtClean="0">
                <a:solidFill>
                  <a:srgbClr val="C00000"/>
                </a:solidFill>
              </a:rPr>
            </a:br>
            <a:r>
              <a:rPr lang="ru-RU" sz="2800" b="1" dirty="0" smtClean="0">
                <a:solidFill>
                  <a:srgbClr val="0070C0"/>
                </a:solidFill>
              </a:rPr>
              <a:t>Подготовила:  </a:t>
            </a:r>
            <a:r>
              <a:rPr lang="ru-RU" sz="2800" b="1" dirty="0" err="1" smtClean="0">
                <a:solidFill>
                  <a:srgbClr val="0070C0"/>
                </a:solidFill>
              </a:rPr>
              <a:t>Трюхан</a:t>
            </a:r>
            <a:r>
              <a:rPr lang="ru-RU" sz="2800" b="1" dirty="0" smtClean="0">
                <a:solidFill>
                  <a:srgbClr val="0070C0"/>
                </a:solidFill>
              </a:rPr>
              <a:t> И.Г.</a:t>
            </a:r>
            <a:endParaRPr lang="ru-RU" sz="2800" dirty="0">
              <a:solidFill>
                <a:srgbClr val="0070C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6444952"/>
          </a:xfrm>
        </p:spPr>
        <p:txBody>
          <a:bodyPr>
            <a:normAutofit fontScale="90000"/>
          </a:bodyPr>
          <a:lstStyle/>
          <a:p>
            <a:r>
              <a:rPr lang="ru-RU" dirty="0" smtClean="0">
                <a:solidFill>
                  <a:srgbClr val="7030A0"/>
                </a:solidFill>
              </a:rPr>
              <a:t>	Упражнение </a:t>
            </a:r>
            <a:r>
              <a:rPr lang="ru-RU" dirty="0" smtClean="0">
                <a:solidFill>
                  <a:srgbClr val="7030A0"/>
                </a:solidFill>
              </a:rPr>
              <a:t>«Закончи предложение</a:t>
            </a:r>
            <a:r>
              <a:rPr lang="ru-RU" dirty="0" smtClean="0">
                <a:solidFill>
                  <a:srgbClr val="7030A0"/>
                </a:solidFill>
              </a:rPr>
              <a:t>».</a:t>
            </a:r>
            <a:br>
              <a:rPr lang="ru-RU" dirty="0" smtClean="0">
                <a:solidFill>
                  <a:srgbClr val="7030A0"/>
                </a:solidFill>
              </a:rPr>
            </a:br>
            <a:r>
              <a:rPr lang="ru-RU" dirty="0" smtClean="0">
                <a:solidFill>
                  <a:srgbClr val="7030A0"/>
                </a:solidFill>
              </a:rPr>
              <a:t>	</a:t>
            </a:r>
            <a:r>
              <a:rPr lang="ru-RU" sz="2800" dirty="0" smtClean="0">
                <a:solidFill>
                  <a:schemeClr val="bg1"/>
                </a:solidFill>
              </a:rPr>
              <a:t>Дует холодный … . Моросит мелкий … . С деревьев падают … . И т. </a:t>
            </a:r>
            <a:r>
              <a:rPr lang="ru-RU" sz="2800" dirty="0" smtClean="0">
                <a:solidFill>
                  <a:schemeClr val="bg1"/>
                </a:solidFill>
              </a:rPr>
              <a:t>д</a:t>
            </a:r>
            <a:r>
              <a:rPr lang="ru-RU" sz="2800" dirty="0" smtClean="0">
                <a:solidFill>
                  <a:schemeClr val="bg1"/>
                </a:solidFill>
              </a:rPr>
              <a:t>.</a:t>
            </a:r>
            <a:br>
              <a:rPr lang="ru-RU" sz="2800" dirty="0" smtClean="0">
                <a:solidFill>
                  <a:schemeClr val="bg1"/>
                </a:solidFill>
              </a:rPr>
            </a:br>
            <a:r>
              <a:rPr lang="ru-RU" sz="2800" dirty="0" smtClean="0">
                <a:solidFill>
                  <a:schemeClr val="bg1"/>
                </a:solidFill>
              </a:rPr>
              <a:t/>
            </a:r>
            <a:br>
              <a:rPr lang="ru-RU" sz="2800" dirty="0" smtClean="0">
                <a:solidFill>
                  <a:schemeClr val="bg1"/>
                </a:solidFill>
              </a:rPr>
            </a:br>
            <a:r>
              <a:rPr lang="ru-RU" dirty="0" smtClean="0">
                <a:solidFill>
                  <a:srgbClr val="7030A0"/>
                </a:solidFill>
              </a:rPr>
              <a:t> </a:t>
            </a:r>
            <a:r>
              <a:rPr lang="ru-RU" dirty="0" smtClean="0">
                <a:solidFill>
                  <a:srgbClr val="7030A0"/>
                </a:solidFill>
              </a:rPr>
              <a:t>	</a:t>
            </a:r>
            <a:r>
              <a:rPr lang="ru-RU" dirty="0" smtClean="0">
                <a:solidFill>
                  <a:srgbClr val="7030A0"/>
                </a:solidFill>
              </a:rPr>
              <a:t> Упражнение </a:t>
            </a:r>
            <a:r>
              <a:rPr lang="ru-RU" dirty="0" smtClean="0">
                <a:solidFill>
                  <a:srgbClr val="7030A0"/>
                </a:solidFill>
              </a:rPr>
              <a:t>«Ответь полным предложением на вопрос».</a:t>
            </a:r>
            <a:br>
              <a:rPr lang="ru-RU" dirty="0" smtClean="0">
                <a:solidFill>
                  <a:srgbClr val="7030A0"/>
                </a:solidFill>
              </a:rPr>
            </a:br>
            <a:r>
              <a:rPr lang="ru-RU" dirty="0" smtClean="0">
                <a:solidFill>
                  <a:srgbClr val="7030A0"/>
                </a:solidFill>
              </a:rPr>
              <a:t>	</a:t>
            </a:r>
            <a:r>
              <a:rPr lang="ru-RU" sz="2800" dirty="0" smtClean="0">
                <a:solidFill>
                  <a:schemeClr val="bg1"/>
                </a:solidFill>
              </a:rPr>
              <a:t>Из чего сделан мяч? – Мяч сделан из резины. Он резиновый.</a:t>
            </a:r>
            <a:r>
              <a:rPr lang="ru-RU" sz="2800" dirty="0" smtClean="0">
                <a:solidFill>
                  <a:schemeClr val="bg1"/>
                </a:solidFill>
              </a:rPr>
              <a:t/>
            </a:r>
            <a:br>
              <a:rPr lang="ru-RU" sz="2800" dirty="0" smtClean="0">
                <a:solidFill>
                  <a:schemeClr val="bg1"/>
                </a:solidFill>
              </a:rPr>
            </a:br>
            <a:r>
              <a:rPr lang="ru-RU" sz="2800" dirty="0" smtClean="0">
                <a:solidFill>
                  <a:schemeClr val="bg1"/>
                </a:solidFill>
              </a:rPr>
              <a:t>	Из чего сделана пирамидка? - …</a:t>
            </a:r>
            <a:br>
              <a:rPr lang="ru-RU" sz="2800" dirty="0" smtClean="0">
                <a:solidFill>
                  <a:schemeClr val="bg1"/>
                </a:solidFill>
              </a:rPr>
            </a:br>
            <a:r>
              <a:rPr lang="ru-RU" sz="2800" dirty="0" smtClean="0">
                <a:solidFill>
                  <a:schemeClr val="bg1"/>
                </a:solidFill>
              </a:rPr>
              <a:t>	</a:t>
            </a:r>
            <a:r>
              <a:rPr lang="ru-RU" sz="2800" dirty="0" smtClean="0">
                <a:solidFill>
                  <a:schemeClr val="bg1"/>
                </a:solidFill>
              </a:rPr>
              <a:t>Из чего сделан мишка (машина, книга, матрёшка)?</a:t>
            </a:r>
            <a:br>
              <a:rPr lang="ru-RU" sz="2800" dirty="0" smtClean="0">
                <a:solidFill>
                  <a:schemeClr val="bg1"/>
                </a:solidFill>
              </a:rPr>
            </a:br>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7030A0"/>
                </a:solidFill>
              </a:rPr>
              <a:t>	Упражнение </a:t>
            </a:r>
            <a:r>
              <a:rPr lang="ru-RU" dirty="0" smtClean="0">
                <a:solidFill>
                  <a:srgbClr val="7030A0"/>
                </a:solidFill>
              </a:rPr>
              <a:t>«Прочитай рассказ с картинками».</a:t>
            </a:r>
            <a:endParaRPr lang="ru-RU" dirty="0"/>
          </a:p>
        </p:txBody>
      </p:sp>
      <p:pic>
        <p:nvPicPr>
          <p:cNvPr id="2050" name="Picture 2" descr="C:\Users\Пользователь\Desktop\03lab6qqu1274333545.jpg"/>
          <p:cNvPicPr>
            <a:picLocks noChangeAspect="1" noChangeArrowheads="1"/>
          </p:cNvPicPr>
          <p:nvPr/>
        </p:nvPicPr>
        <p:blipFill>
          <a:blip r:embed="rId2" cstate="print"/>
          <a:srcRect/>
          <a:stretch>
            <a:fillRect/>
          </a:stretch>
        </p:blipFill>
        <p:spPr bwMode="auto">
          <a:xfrm>
            <a:off x="1979712" y="1268761"/>
            <a:ext cx="4464496" cy="5256584"/>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6372944"/>
          </a:xfrm>
        </p:spPr>
        <p:txBody>
          <a:bodyPr>
            <a:normAutofit fontScale="90000"/>
          </a:bodyPr>
          <a:lstStyle/>
          <a:p>
            <a:r>
              <a:rPr lang="ru-RU" dirty="0" smtClean="0">
                <a:solidFill>
                  <a:srgbClr val="7030A0"/>
                </a:solidFill>
              </a:rPr>
              <a:t>	Упражнение </a:t>
            </a:r>
            <a:r>
              <a:rPr lang="ru-RU" dirty="0" smtClean="0">
                <a:solidFill>
                  <a:srgbClr val="7030A0"/>
                </a:solidFill>
              </a:rPr>
              <a:t>«Скажи слова правильно в стихотворении</a:t>
            </a:r>
            <a:r>
              <a:rPr lang="ru-RU" dirty="0" smtClean="0">
                <a:solidFill>
                  <a:srgbClr val="7030A0"/>
                </a:solidFill>
              </a:rPr>
              <a:t>».</a:t>
            </a:r>
            <a:br>
              <a:rPr lang="ru-RU" dirty="0" smtClean="0">
                <a:solidFill>
                  <a:srgbClr val="7030A0"/>
                </a:solidFill>
              </a:rPr>
            </a:br>
            <a:r>
              <a:rPr lang="ru-RU" sz="2800" dirty="0" smtClean="0">
                <a:solidFill>
                  <a:schemeClr val="bg1"/>
                </a:solidFill>
              </a:rPr>
              <a:t>Нарядился бык  </a:t>
            </a:r>
            <a:r>
              <a:rPr lang="ru-RU" sz="2800" dirty="0" err="1" smtClean="0">
                <a:solidFill>
                  <a:schemeClr val="bg1"/>
                </a:solidFill>
              </a:rPr>
              <a:t>утёнк</a:t>
            </a:r>
            <a:r>
              <a:rPr lang="ru-RU" sz="2800" dirty="0" smtClean="0">
                <a:solidFill>
                  <a:schemeClr val="bg1"/>
                </a:solidFill>
              </a:rPr>
              <a:t> … (</a:t>
            </a:r>
            <a:r>
              <a:rPr lang="ru-RU" sz="2800" dirty="0" err="1" smtClean="0">
                <a:solidFill>
                  <a:schemeClr val="bg1"/>
                </a:solidFill>
              </a:rPr>
              <a:t>ом</a:t>
            </a:r>
            <a:r>
              <a:rPr lang="ru-RU" sz="2800" dirty="0" smtClean="0">
                <a:solidFill>
                  <a:schemeClr val="bg1"/>
                </a:solidFill>
              </a:rPr>
              <a:t>),</a:t>
            </a:r>
            <a:br>
              <a:rPr lang="ru-RU" sz="2800" dirty="0" smtClean="0">
                <a:solidFill>
                  <a:schemeClr val="bg1"/>
                </a:solidFill>
              </a:rPr>
            </a:br>
            <a:r>
              <a:rPr lang="ru-RU" sz="2800" dirty="0" smtClean="0">
                <a:solidFill>
                  <a:schemeClr val="bg1"/>
                </a:solidFill>
              </a:rPr>
              <a:t>Медвежонок – </a:t>
            </a:r>
            <a:r>
              <a:rPr lang="ru-RU" sz="2800" dirty="0" err="1" smtClean="0">
                <a:solidFill>
                  <a:schemeClr val="bg1"/>
                </a:solidFill>
              </a:rPr>
              <a:t>жеребёнк</a:t>
            </a:r>
            <a:r>
              <a:rPr lang="ru-RU" sz="2800" dirty="0" smtClean="0">
                <a:solidFill>
                  <a:schemeClr val="bg1"/>
                </a:solidFill>
              </a:rPr>
              <a:t> … (</a:t>
            </a:r>
            <a:r>
              <a:rPr lang="ru-RU" sz="2800" dirty="0" err="1" smtClean="0">
                <a:solidFill>
                  <a:schemeClr val="bg1"/>
                </a:solidFill>
              </a:rPr>
              <a:t>ом</a:t>
            </a:r>
            <a:r>
              <a:rPr lang="ru-RU" sz="2800" dirty="0" smtClean="0">
                <a:solidFill>
                  <a:schemeClr val="bg1"/>
                </a:solidFill>
              </a:rPr>
              <a:t>),</a:t>
            </a:r>
            <a:br>
              <a:rPr lang="ru-RU" sz="2800" dirty="0" smtClean="0">
                <a:solidFill>
                  <a:schemeClr val="bg1"/>
                </a:solidFill>
              </a:rPr>
            </a:br>
            <a:r>
              <a:rPr lang="ru-RU" sz="2800" dirty="0" smtClean="0">
                <a:solidFill>
                  <a:schemeClr val="bg1"/>
                </a:solidFill>
              </a:rPr>
              <a:t>Лань – </a:t>
            </a:r>
            <a:r>
              <a:rPr lang="ru-RU" sz="2800" dirty="0" err="1" smtClean="0">
                <a:solidFill>
                  <a:schemeClr val="bg1"/>
                </a:solidFill>
              </a:rPr>
              <a:t>орл</a:t>
            </a:r>
            <a:r>
              <a:rPr lang="ru-RU" sz="2800" dirty="0" smtClean="0">
                <a:solidFill>
                  <a:schemeClr val="bg1"/>
                </a:solidFill>
              </a:rPr>
              <a:t> … (</a:t>
            </a:r>
            <a:r>
              <a:rPr lang="ru-RU" sz="2800" dirty="0" err="1" smtClean="0">
                <a:solidFill>
                  <a:schemeClr val="bg1"/>
                </a:solidFill>
              </a:rPr>
              <a:t>ом</a:t>
            </a:r>
            <a:r>
              <a:rPr lang="ru-RU" sz="2800" dirty="0" smtClean="0">
                <a:solidFill>
                  <a:schemeClr val="bg1"/>
                </a:solidFill>
              </a:rPr>
              <a:t>),</a:t>
            </a:r>
            <a:r>
              <a:rPr lang="ru-RU" sz="2800" dirty="0" smtClean="0">
                <a:solidFill>
                  <a:schemeClr val="bg1"/>
                </a:solidFill>
              </a:rPr>
              <a:t> </a:t>
            </a:r>
            <a:r>
              <a:rPr lang="ru-RU" sz="2800" dirty="0" smtClean="0">
                <a:solidFill>
                  <a:schemeClr val="bg1"/>
                </a:solidFill>
              </a:rPr>
              <a:t>гусь – слон … (</a:t>
            </a:r>
            <a:r>
              <a:rPr lang="ru-RU" sz="2800" dirty="0" err="1" smtClean="0">
                <a:solidFill>
                  <a:schemeClr val="bg1"/>
                </a:solidFill>
              </a:rPr>
              <a:t>ом</a:t>
            </a:r>
            <a:r>
              <a:rPr lang="ru-RU" sz="2800" dirty="0" smtClean="0">
                <a:solidFill>
                  <a:schemeClr val="bg1"/>
                </a:solidFill>
              </a:rPr>
              <a:t>),</a:t>
            </a:r>
            <a:br>
              <a:rPr lang="ru-RU" sz="2800" dirty="0" smtClean="0">
                <a:solidFill>
                  <a:schemeClr val="bg1"/>
                </a:solidFill>
              </a:rPr>
            </a:br>
            <a:r>
              <a:rPr lang="ru-RU" sz="2800" dirty="0" smtClean="0">
                <a:solidFill>
                  <a:schemeClr val="bg1"/>
                </a:solidFill>
              </a:rPr>
              <a:t>Грач – </a:t>
            </a:r>
            <a:r>
              <a:rPr lang="ru-RU" sz="2800" dirty="0" err="1" smtClean="0">
                <a:solidFill>
                  <a:schemeClr val="bg1"/>
                </a:solidFill>
              </a:rPr>
              <a:t>свинь</a:t>
            </a:r>
            <a:r>
              <a:rPr lang="ru-RU" sz="2800" dirty="0" smtClean="0">
                <a:solidFill>
                  <a:schemeClr val="bg1"/>
                </a:solidFill>
              </a:rPr>
              <a:t> … (ёй),</a:t>
            </a:r>
            <a:r>
              <a:rPr lang="ru-RU" sz="2800" dirty="0" smtClean="0">
                <a:solidFill>
                  <a:schemeClr val="bg1"/>
                </a:solidFill>
              </a:rPr>
              <a:t> </a:t>
            </a:r>
            <a:r>
              <a:rPr lang="ru-RU" sz="2800" dirty="0" smtClean="0">
                <a:solidFill>
                  <a:schemeClr val="bg1"/>
                </a:solidFill>
              </a:rPr>
              <a:t>червяк – </a:t>
            </a:r>
            <a:r>
              <a:rPr lang="ru-RU" sz="2800" dirty="0" err="1" smtClean="0">
                <a:solidFill>
                  <a:schemeClr val="bg1"/>
                </a:solidFill>
              </a:rPr>
              <a:t>мартышк</a:t>
            </a:r>
            <a:r>
              <a:rPr lang="ru-RU" sz="2800" dirty="0" smtClean="0">
                <a:solidFill>
                  <a:schemeClr val="bg1"/>
                </a:solidFill>
              </a:rPr>
              <a:t> … (ой),</a:t>
            </a:r>
            <a:br>
              <a:rPr lang="ru-RU" sz="2800" dirty="0" smtClean="0">
                <a:solidFill>
                  <a:schemeClr val="bg1"/>
                </a:solidFill>
              </a:rPr>
            </a:br>
            <a:r>
              <a:rPr lang="ru-RU" sz="2800" dirty="0" smtClean="0">
                <a:solidFill>
                  <a:schemeClr val="bg1"/>
                </a:solidFill>
              </a:rPr>
              <a:t>А </a:t>
            </a:r>
            <a:r>
              <a:rPr lang="ru-RU" sz="2800" dirty="0" smtClean="0">
                <a:solidFill>
                  <a:schemeClr val="bg1"/>
                </a:solidFill>
              </a:rPr>
              <a:t>и</a:t>
            </a:r>
            <a:r>
              <a:rPr lang="ru-RU" sz="2800" dirty="0" smtClean="0">
                <a:solidFill>
                  <a:schemeClr val="bg1"/>
                </a:solidFill>
              </a:rPr>
              <a:t>ндюк решил быть сразу</a:t>
            </a:r>
            <a:br>
              <a:rPr lang="ru-RU" sz="2800" dirty="0" smtClean="0">
                <a:solidFill>
                  <a:schemeClr val="bg1"/>
                </a:solidFill>
              </a:rPr>
            </a:br>
            <a:r>
              <a:rPr lang="ru-RU" sz="2800" dirty="0" err="1" smtClean="0">
                <a:solidFill>
                  <a:schemeClr val="bg1"/>
                </a:solidFill>
              </a:rPr>
              <a:t>Льв</a:t>
            </a:r>
            <a:r>
              <a:rPr lang="ru-RU" sz="2800" dirty="0" smtClean="0">
                <a:solidFill>
                  <a:schemeClr val="bg1"/>
                </a:solidFill>
              </a:rPr>
              <a:t> … (</a:t>
            </a:r>
            <a:r>
              <a:rPr lang="ru-RU" sz="2800" dirty="0" err="1" smtClean="0">
                <a:solidFill>
                  <a:schemeClr val="bg1"/>
                </a:solidFill>
              </a:rPr>
              <a:t>ом</a:t>
            </a:r>
            <a:r>
              <a:rPr lang="ru-RU" sz="2800" dirty="0" smtClean="0">
                <a:solidFill>
                  <a:schemeClr val="bg1"/>
                </a:solidFill>
              </a:rPr>
              <a:t>), слон … (</a:t>
            </a:r>
            <a:r>
              <a:rPr lang="ru-RU" sz="2800" dirty="0" err="1" smtClean="0">
                <a:solidFill>
                  <a:schemeClr val="bg1"/>
                </a:solidFill>
              </a:rPr>
              <a:t>ом</a:t>
            </a:r>
            <a:r>
              <a:rPr lang="ru-RU" sz="2800" dirty="0" smtClean="0">
                <a:solidFill>
                  <a:schemeClr val="bg1"/>
                </a:solidFill>
              </a:rPr>
              <a:t>) и </a:t>
            </a:r>
            <a:r>
              <a:rPr lang="ru-RU" sz="2800" dirty="0" err="1" smtClean="0">
                <a:solidFill>
                  <a:schemeClr val="bg1"/>
                </a:solidFill>
              </a:rPr>
              <a:t>дикообраз</a:t>
            </a:r>
            <a:r>
              <a:rPr lang="ru-RU" sz="2800" dirty="0" smtClean="0">
                <a:solidFill>
                  <a:schemeClr val="bg1"/>
                </a:solidFill>
              </a:rPr>
              <a:t> … (</a:t>
            </a:r>
            <a:r>
              <a:rPr lang="ru-RU" sz="2800" dirty="0" err="1" smtClean="0">
                <a:solidFill>
                  <a:schemeClr val="bg1"/>
                </a:solidFill>
              </a:rPr>
              <a:t>ом</a:t>
            </a:r>
            <a:r>
              <a:rPr lang="ru-RU" sz="2800" dirty="0" smtClean="0">
                <a:solidFill>
                  <a:schemeClr val="bg1"/>
                </a:solidFill>
              </a:rPr>
              <a:t>).</a:t>
            </a:r>
            <a:br>
              <a:rPr lang="ru-RU" sz="2800" dirty="0" smtClean="0">
                <a:solidFill>
                  <a:schemeClr val="bg1"/>
                </a:solidFill>
              </a:rPr>
            </a:br>
            <a:r>
              <a:rPr lang="ru-RU" sz="2800" dirty="0" smtClean="0">
                <a:solidFill>
                  <a:schemeClr val="bg1"/>
                </a:solidFill>
              </a:rPr>
              <a:t>На весёлый карнавал только суслик не попал.</a:t>
            </a:r>
            <a:r>
              <a:rPr lang="ru-RU" sz="2800" dirty="0" smtClean="0">
                <a:solidFill>
                  <a:schemeClr val="bg1"/>
                </a:solidFill>
              </a:rPr>
              <a:t> </a:t>
            </a:r>
            <a:r>
              <a:rPr lang="ru-RU" sz="2800" dirty="0" smtClean="0">
                <a:solidFill>
                  <a:schemeClr val="bg1"/>
                </a:solidFill>
              </a:rPr>
              <a:t>    (А. Липатов)</a:t>
            </a:r>
            <a:br>
              <a:rPr lang="ru-RU" sz="2800" dirty="0" smtClean="0">
                <a:solidFill>
                  <a:schemeClr val="bg1"/>
                </a:solidFill>
              </a:rPr>
            </a:br>
            <a:r>
              <a:rPr lang="ru-RU" sz="2800" dirty="0" smtClean="0">
                <a:solidFill>
                  <a:schemeClr val="bg1"/>
                </a:solidFill>
              </a:rPr>
              <a:t/>
            </a:r>
            <a:br>
              <a:rPr lang="ru-RU" sz="2800" dirty="0" smtClean="0">
                <a:solidFill>
                  <a:schemeClr val="bg1"/>
                </a:solidFill>
              </a:rPr>
            </a:br>
            <a:r>
              <a:rPr lang="ru-RU" sz="2800" dirty="0" smtClean="0">
                <a:solidFill>
                  <a:schemeClr val="bg1"/>
                </a:solidFill>
              </a:rPr>
              <a:t>	</a:t>
            </a:r>
            <a:r>
              <a:rPr lang="ru-RU" dirty="0" smtClean="0">
                <a:solidFill>
                  <a:srgbClr val="7030A0"/>
                </a:solidFill>
              </a:rPr>
              <a:t>Упражнение «Вчера, сегодня, завтра».</a:t>
            </a:r>
            <a:r>
              <a:rPr lang="ru-RU" dirty="0" smtClean="0">
                <a:solidFill>
                  <a:srgbClr val="7030A0"/>
                </a:solidFill>
              </a:rPr>
              <a:t/>
            </a:r>
            <a:br>
              <a:rPr lang="ru-RU" dirty="0" smtClean="0">
                <a:solidFill>
                  <a:srgbClr val="7030A0"/>
                </a:solidFill>
              </a:rPr>
            </a:br>
            <a:r>
              <a:rPr lang="ru-RU" dirty="0" smtClean="0">
                <a:solidFill>
                  <a:srgbClr val="7030A0"/>
                </a:solidFill>
              </a:rPr>
              <a:t>	</a:t>
            </a:r>
            <a:r>
              <a:rPr lang="ru-RU" sz="2800" dirty="0" smtClean="0">
                <a:solidFill>
                  <a:schemeClr val="bg1"/>
                </a:solidFill>
              </a:rPr>
              <a:t>Я рисую. Я рисовал. Я буду рисовать. Я пью. Я пил. Я буду пить. Я учу. Я учил. Я буду учить. И т. </a:t>
            </a:r>
            <a:r>
              <a:rPr lang="ru-RU" sz="2800" dirty="0" smtClean="0">
                <a:solidFill>
                  <a:schemeClr val="bg1"/>
                </a:solidFill>
              </a:rPr>
              <a:t>д</a:t>
            </a:r>
            <a:r>
              <a:rPr lang="ru-RU" sz="2800" dirty="0" smtClean="0">
                <a:solidFill>
                  <a:schemeClr val="bg1"/>
                </a:solidFill>
              </a:rPr>
              <a:t>.</a:t>
            </a:r>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6228928"/>
          </a:xfrm>
        </p:spPr>
        <p:txBody>
          <a:bodyPr>
            <a:normAutofit fontScale="90000"/>
          </a:bodyPr>
          <a:lstStyle/>
          <a:p>
            <a:r>
              <a:rPr lang="ru-RU" dirty="0" smtClean="0"/>
              <a:t>	</a:t>
            </a:r>
            <a:r>
              <a:rPr lang="ru-RU" dirty="0" smtClean="0">
                <a:solidFill>
                  <a:srgbClr val="7030A0"/>
                </a:solidFill>
              </a:rPr>
              <a:t> Упражнение </a:t>
            </a:r>
            <a:r>
              <a:rPr lang="ru-RU" dirty="0" smtClean="0">
                <a:solidFill>
                  <a:srgbClr val="7030A0"/>
                </a:solidFill>
              </a:rPr>
              <a:t>«Впиши слова, обозначающие действия».</a:t>
            </a:r>
            <a:br>
              <a:rPr lang="ru-RU" dirty="0" smtClean="0">
                <a:solidFill>
                  <a:srgbClr val="7030A0"/>
                </a:solidFill>
              </a:rPr>
            </a:br>
            <a:r>
              <a:rPr lang="ru-RU" sz="3100" dirty="0" smtClean="0">
                <a:solidFill>
                  <a:schemeClr val="bg1"/>
                </a:solidFill>
              </a:rPr>
              <a:t>Осторожно ветер из калитки вышел, </a:t>
            </a:r>
            <a:r>
              <a:rPr lang="ru-RU" sz="2800" dirty="0" smtClean="0">
                <a:solidFill>
                  <a:schemeClr val="bg1"/>
                </a:solidFill>
              </a:rPr>
              <a:t/>
            </a:r>
            <a:br>
              <a:rPr lang="ru-RU" sz="2800" dirty="0" smtClean="0">
                <a:solidFill>
                  <a:schemeClr val="bg1"/>
                </a:solidFill>
              </a:rPr>
            </a:br>
            <a:r>
              <a:rPr lang="ru-RU" sz="2800" dirty="0" smtClean="0">
                <a:solidFill>
                  <a:schemeClr val="bg1"/>
                </a:solidFill>
              </a:rPr>
              <a:t>Постучал в окошко, пробежал по крыше;</a:t>
            </a:r>
            <a:br>
              <a:rPr lang="ru-RU" sz="2800" dirty="0" smtClean="0">
                <a:solidFill>
                  <a:schemeClr val="bg1"/>
                </a:solidFill>
              </a:rPr>
            </a:br>
            <a:r>
              <a:rPr lang="ru-RU" sz="2800" dirty="0" smtClean="0">
                <a:solidFill>
                  <a:schemeClr val="bg1"/>
                </a:solidFill>
              </a:rPr>
              <a:t>Поиграл немного ветками черёмух,</a:t>
            </a:r>
            <a:br>
              <a:rPr lang="ru-RU" sz="2800" dirty="0" smtClean="0">
                <a:solidFill>
                  <a:schemeClr val="bg1"/>
                </a:solidFill>
              </a:rPr>
            </a:br>
            <a:r>
              <a:rPr lang="ru-RU" sz="2800" dirty="0" smtClean="0">
                <a:solidFill>
                  <a:schemeClr val="bg1"/>
                </a:solidFill>
              </a:rPr>
              <a:t>Пожурил за что-то воробьёв знакомых.         (М. Исаковский)</a:t>
            </a:r>
            <a:r>
              <a:rPr lang="ru-RU" sz="2800" dirty="0" smtClean="0">
                <a:solidFill>
                  <a:schemeClr val="bg1"/>
                </a:solidFill>
              </a:rPr>
              <a:t/>
            </a:r>
            <a:br>
              <a:rPr lang="ru-RU" sz="2800" dirty="0" smtClean="0">
                <a:solidFill>
                  <a:schemeClr val="bg1"/>
                </a:solidFill>
              </a:rPr>
            </a:br>
            <a:r>
              <a:rPr lang="ru-RU" sz="2800" dirty="0" smtClean="0">
                <a:solidFill>
                  <a:schemeClr val="bg1"/>
                </a:solidFill>
              </a:rPr>
              <a:t>	</a:t>
            </a:r>
            <a:br>
              <a:rPr lang="ru-RU" sz="2800" dirty="0" smtClean="0">
                <a:solidFill>
                  <a:schemeClr val="bg1"/>
                </a:solidFill>
              </a:rPr>
            </a:br>
            <a:r>
              <a:rPr lang="ru-RU" sz="2800" dirty="0" smtClean="0">
                <a:solidFill>
                  <a:schemeClr val="bg1"/>
                </a:solidFill>
              </a:rPr>
              <a:t>	</a:t>
            </a:r>
            <a:r>
              <a:rPr lang="ru-RU" dirty="0" smtClean="0">
                <a:solidFill>
                  <a:srgbClr val="7030A0"/>
                </a:solidFill>
              </a:rPr>
              <a:t> </a:t>
            </a:r>
            <a:r>
              <a:rPr lang="ru-RU" dirty="0" smtClean="0">
                <a:solidFill>
                  <a:srgbClr val="7030A0"/>
                </a:solidFill>
              </a:rPr>
              <a:t>Упражнение </a:t>
            </a:r>
            <a:r>
              <a:rPr lang="ru-RU" dirty="0" smtClean="0">
                <a:solidFill>
                  <a:srgbClr val="7030A0"/>
                </a:solidFill>
              </a:rPr>
              <a:t>«Какое что бывает?»</a:t>
            </a:r>
            <a:br>
              <a:rPr lang="ru-RU" dirty="0" smtClean="0">
                <a:solidFill>
                  <a:srgbClr val="7030A0"/>
                </a:solidFill>
              </a:rPr>
            </a:br>
            <a:r>
              <a:rPr lang="ru-RU" sz="2800" dirty="0" smtClean="0">
                <a:solidFill>
                  <a:schemeClr val="bg1"/>
                </a:solidFill>
              </a:rPr>
              <a:t>Зелёным – огурец, крокодил, листья, цветы, ель, краска.</a:t>
            </a:r>
            <a:br>
              <a:rPr lang="ru-RU" sz="2800" dirty="0" smtClean="0">
                <a:solidFill>
                  <a:schemeClr val="bg1"/>
                </a:solidFill>
              </a:rPr>
            </a:br>
            <a:r>
              <a:rPr lang="ru-RU" sz="2800" dirty="0" smtClean="0">
                <a:solidFill>
                  <a:schemeClr val="bg1"/>
                </a:solidFill>
              </a:rPr>
              <a:t>Широким – река, дорога, лента, улица, пояс, стол, бант.</a:t>
            </a:r>
            <a:br>
              <a:rPr lang="ru-RU" sz="2800" dirty="0" smtClean="0">
                <a:solidFill>
                  <a:schemeClr val="bg1"/>
                </a:solidFill>
              </a:rPr>
            </a:br>
            <a:r>
              <a:rPr lang="ru-RU" sz="2800" dirty="0" smtClean="0">
                <a:solidFill>
                  <a:schemeClr val="bg1"/>
                </a:solidFill>
              </a:rPr>
              <a:t>Новым – шуба, валенки, платье, пальто, игрушки, дом.</a:t>
            </a:r>
            <a:br>
              <a:rPr lang="ru-RU" sz="2800" dirty="0" smtClean="0">
                <a:solidFill>
                  <a:schemeClr val="bg1"/>
                </a:solidFill>
              </a:rPr>
            </a:br>
            <a:r>
              <a:rPr lang="ru-RU" sz="2800" dirty="0" smtClean="0">
                <a:solidFill>
                  <a:schemeClr val="bg1"/>
                </a:solidFill>
              </a:rPr>
              <a:t>Маленьким – котёнок, мышка, лисёнок, хомячок,  мальчик.</a:t>
            </a:r>
            <a:br>
              <a:rPr lang="ru-RU" sz="2800" dirty="0" smtClean="0">
                <a:solidFill>
                  <a:schemeClr val="bg1"/>
                </a:solidFill>
              </a:rPr>
            </a:br>
            <a:r>
              <a:rPr lang="ru-RU" sz="2800" dirty="0" smtClean="0">
                <a:solidFill>
                  <a:schemeClr val="bg1"/>
                </a:solidFill>
              </a:rPr>
              <a:t>Пушистым -  белка, кошка, пух, ёлка,  волосы, кофта, лиса.</a:t>
            </a:r>
            <a:br>
              <a:rPr lang="ru-RU" sz="2800" dirty="0" smtClean="0">
                <a:solidFill>
                  <a:schemeClr val="bg1"/>
                </a:solidFill>
              </a:rPr>
            </a:br>
            <a:r>
              <a:rPr lang="ru-RU" sz="2800" dirty="0" smtClean="0">
                <a:solidFill>
                  <a:schemeClr val="bg1"/>
                </a:solidFill>
              </a:rPr>
              <a:t>Холодным -  чай, снег, молоко, лёд, погода, ветер, зима.</a:t>
            </a: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4788768"/>
          </a:xfrm>
        </p:spPr>
        <p:txBody>
          <a:bodyPr>
            <a:normAutofit/>
          </a:bodyPr>
          <a:lstStyle/>
          <a:p>
            <a:r>
              <a:rPr lang="ru-RU" sz="4400" dirty="0" smtClean="0">
                <a:solidFill>
                  <a:srgbClr val="7030A0"/>
                </a:solidFill>
              </a:rPr>
              <a:t>	Упражнение «Вставь пропущенные названия действий». </a:t>
            </a:r>
            <a:r>
              <a:rPr lang="ru-RU" sz="4400" dirty="0" smtClean="0">
                <a:solidFill>
                  <a:schemeClr val="bg1"/>
                </a:solidFill>
              </a:rPr>
              <a:t>	</a:t>
            </a:r>
            <a:br>
              <a:rPr lang="ru-RU" sz="4400" dirty="0" smtClean="0">
                <a:solidFill>
                  <a:schemeClr val="bg1"/>
                </a:solidFill>
              </a:rPr>
            </a:br>
            <a:r>
              <a:rPr lang="ru-RU" sz="4400" dirty="0" smtClean="0">
                <a:solidFill>
                  <a:schemeClr val="bg1"/>
                </a:solidFill>
              </a:rPr>
              <a:t>	</a:t>
            </a:r>
            <a:r>
              <a:rPr lang="ru-RU" sz="2800" dirty="0" smtClean="0">
                <a:solidFill>
                  <a:schemeClr val="bg1"/>
                </a:solidFill>
              </a:rPr>
              <a:t>Серёжа </a:t>
            </a:r>
            <a:r>
              <a:rPr lang="ru-RU" sz="2800" dirty="0" smtClean="0">
                <a:solidFill>
                  <a:schemeClr val="bg1"/>
                </a:solidFill>
              </a:rPr>
              <a:t>долго … задачу. Он … её только вечером. (Решал, решил). </a:t>
            </a:r>
            <a:r>
              <a:rPr lang="ru-RU" sz="2800" dirty="0" smtClean="0">
                <a:solidFill>
                  <a:schemeClr val="bg1"/>
                </a:solidFill>
              </a:rPr>
              <a:t/>
            </a:r>
            <a:br>
              <a:rPr lang="ru-RU" sz="2800" dirty="0" smtClean="0">
                <a:solidFill>
                  <a:schemeClr val="bg1"/>
                </a:solidFill>
              </a:rPr>
            </a:br>
            <a:r>
              <a:rPr lang="ru-RU" sz="2800" dirty="0" smtClean="0">
                <a:solidFill>
                  <a:schemeClr val="bg1"/>
                </a:solidFill>
              </a:rPr>
              <a:t>	</a:t>
            </a:r>
            <a:r>
              <a:rPr lang="ru-RU" sz="2800" dirty="0" smtClean="0">
                <a:solidFill>
                  <a:schemeClr val="bg1"/>
                </a:solidFill>
              </a:rPr>
              <a:t>Мама </a:t>
            </a:r>
            <a:r>
              <a:rPr lang="ru-RU" sz="2800" dirty="0" smtClean="0">
                <a:solidFill>
                  <a:schemeClr val="bg1"/>
                </a:solidFill>
              </a:rPr>
              <a:t>… квартиру два часа. Наконец она … её. (Убрала, убирала) и др.</a:t>
            </a:r>
            <a:endParaRPr lang="ru-RU" sz="2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6444952"/>
          </a:xfrm>
        </p:spPr>
        <p:txBody>
          <a:bodyPr>
            <a:normAutofit fontScale="90000"/>
          </a:bodyPr>
          <a:lstStyle/>
          <a:p>
            <a:r>
              <a:rPr lang="ru-RU" dirty="0" smtClean="0">
                <a:solidFill>
                  <a:srgbClr val="7030A0"/>
                </a:solidFill>
              </a:rPr>
              <a:t>	Сказка «Ярмарка слов».</a:t>
            </a:r>
            <a:br>
              <a:rPr lang="ru-RU" dirty="0" smtClean="0">
                <a:solidFill>
                  <a:srgbClr val="7030A0"/>
                </a:solidFill>
              </a:rPr>
            </a:br>
            <a:r>
              <a:rPr lang="ru-RU" dirty="0" smtClean="0">
                <a:solidFill>
                  <a:srgbClr val="7030A0"/>
                </a:solidFill>
              </a:rPr>
              <a:t>	</a:t>
            </a:r>
            <a:r>
              <a:rPr lang="ru-RU" sz="2200" dirty="0" smtClean="0">
                <a:solidFill>
                  <a:schemeClr val="bg1"/>
                </a:solidFill>
              </a:rPr>
              <a:t>В тридевятом царстве, в тридесятом государстве была особая ярмарка – </a:t>
            </a:r>
            <a:r>
              <a:rPr lang="ru-RU" sz="2200" dirty="0" err="1" smtClean="0">
                <a:solidFill>
                  <a:schemeClr val="bg1"/>
                </a:solidFill>
              </a:rPr>
              <a:t>ярмрка</a:t>
            </a:r>
            <a:r>
              <a:rPr lang="ru-RU" sz="2200" dirty="0" smtClean="0">
                <a:solidFill>
                  <a:schemeClr val="bg1"/>
                </a:solidFill>
              </a:rPr>
              <a:t> слов. На ней продавались самые разные слова – кому какие нужны. Слов было много. </a:t>
            </a:r>
            <a:br>
              <a:rPr lang="ru-RU" sz="2200" dirty="0" smtClean="0">
                <a:solidFill>
                  <a:schemeClr val="bg1"/>
                </a:solidFill>
              </a:rPr>
            </a:br>
            <a:r>
              <a:rPr lang="ru-RU" sz="2200" dirty="0" smtClean="0">
                <a:solidFill>
                  <a:schemeClr val="bg1"/>
                </a:solidFill>
              </a:rPr>
              <a:t>	</a:t>
            </a:r>
            <a:r>
              <a:rPr lang="ru-RU" sz="2200" dirty="0" smtClean="0">
                <a:solidFill>
                  <a:schemeClr val="bg1"/>
                </a:solidFill>
              </a:rPr>
              <a:t>- Кому нужны иголки? Иголки понадобились многим: </a:t>
            </a:r>
            <a:r>
              <a:rPr lang="ru-RU" sz="2200" dirty="0" err="1" smtClean="0">
                <a:solidFill>
                  <a:schemeClr val="bg1"/>
                </a:solidFill>
              </a:rPr>
              <a:t>дикообразам</a:t>
            </a:r>
            <a:r>
              <a:rPr lang="ru-RU" sz="2200" dirty="0" smtClean="0">
                <a:solidFill>
                  <a:schemeClr val="bg1"/>
                </a:solidFill>
              </a:rPr>
              <a:t>, ежам, кактусам, соснам, елям и конечно же портным.</a:t>
            </a:r>
            <a:br>
              <a:rPr lang="ru-RU" sz="2200" dirty="0" smtClean="0">
                <a:solidFill>
                  <a:schemeClr val="bg1"/>
                </a:solidFill>
              </a:rPr>
            </a:br>
            <a:r>
              <a:rPr lang="ru-RU" sz="2200" dirty="0" smtClean="0">
                <a:solidFill>
                  <a:schemeClr val="bg1"/>
                </a:solidFill>
              </a:rPr>
              <a:t>	</a:t>
            </a:r>
            <a:r>
              <a:rPr lang="ru-RU" sz="2200" dirty="0" smtClean="0">
                <a:solidFill>
                  <a:schemeClr val="bg1"/>
                </a:solidFill>
              </a:rPr>
              <a:t>- Кому нужен язык? Нашлось много разных покупателей и на слово язык. За ним выстроилась огромная очередь  из  людей, животных и птиц. Даже костру, ботинку понадобилось это слово.</a:t>
            </a:r>
            <a:br>
              <a:rPr lang="ru-RU" sz="2200" dirty="0" smtClean="0">
                <a:solidFill>
                  <a:schemeClr val="bg1"/>
                </a:solidFill>
              </a:rPr>
            </a:br>
            <a:r>
              <a:rPr lang="ru-RU" sz="2200" dirty="0" smtClean="0">
                <a:solidFill>
                  <a:schemeClr val="bg1"/>
                </a:solidFill>
              </a:rPr>
              <a:t>	</a:t>
            </a:r>
            <a:r>
              <a:rPr lang="ru-RU" sz="2200" dirty="0" smtClean="0">
                <a:solidFill>
                  <a:schemeClr val="bg1"/>
                </a:solidFill>
              </a:rPr>
              <a:t>- Кому нужен нос? Слово нос шло нарасхват. Оно было необходимо  людям и животным, а ещё лодкам, кораблям и катерам.</a:t>
            </a:r>
            <a:br>
              <a:rPr lang="ru-RU" sz="2200" dirty="0" smtClean="0">
                <a:solidFill>
                  <a:schemeClr val="bg1"/>
                </a:solidFill>
              </a:rPr>
            </a:br>
            <a:r>
              <a:rPr lang="ru-RU" sz="2200" dirty="0" smtClean="0">
                <a:solidFill>
                  <a:schemeClr val="bg1"/>
                </a:solidFill>
              </a:rPr>
              <a:t>	</a:t>
            </a:r>
            <a:r>
              <a:rPr lang="ru-RU" sz="2200" dirty="0" smtClean="0">
                <a:solidFill>
                  <a:schemeClr val="bg1"/>
                </a:solidFill>
              </a:rPr>
              <a:t>- А вот слово шляпки. Кому нужны шляпки?  - кричали продавцы. К ним прибежали женщины, неуклюже приковыляли грибы и гвозди. Грибам нужны хрупкие  и разноцветные шляпки, а гвоздям – крепкие, железные. </a:t>
            </a:r>
            <a:br>
              <a:rPr lang="ru-RU" sz="2200" dirty="0" smtClean="0">
                <a:solidFill>
                  <a:schemeClr val="bg1"/>
                </a:solidFill>
              </a:rPr>
            </a:br>
            <a:r>
              <a:rPr lang="ru-RU" sz="2200" dirty="0" smtClean="0">
                <a:solidFill>
                  <a:schemeClr val="bg1"/>
                </a:solidFill>
              </a:rPr>
              <a:t>	</a:t>
            </a:r>
            <a:r>
              <a:rPr lang="ru-RU" sz="2200" dirty="0" smtClean="0">
                <a:solidFill>
                  <a:schemeClr val="bg1"/>
                </a:solidFill>
              </a:rPr>
              <a:t>- Только у нас и  только сейчас – ножки. Кому нужны ножки? За ножками поспешили столы, стулья, шкафы, кровати, диваны. Одним словом мебель. Весело прибежали дети,  охая приковыляли грибы.</a:t>
            </a:r>
            <a:br>
              <a:rPr lang="ru-RU" sz="2200" dirty="0" smtClean="0">
                <a:solidFill>
                  <a:schemeClr val="bg1"/>
                </a:solidFill>
              </a:rPr>
            </a:br>
            <a:r>
              <a:rPr lang="ru-RU" sz="2200" dirty="0" smtClean="0">
                <a:solidFill>
                  <a:schemeClr val="bg1"/>
                </a:solidFill>
              </a:rPr>
              <a:t>	</a:t>
            </a:r>
            <a:r>
              <a:rPr lang="ru-RU" sz="2200" dirty="0" smtClean="0">
                <a:solidFill>
                  <a:schemeClr val="bg1"/>
                </a:solidFill>
              </a:rPr>
              <a:t>После этой ярмарки  дети стали встречать одно и тоже слово в нескольких местах, да и значения у них самые разные.</a:t>
            </a:r>
            <a:endParaRPr lang="ru-RU" sz="22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074" name="Picture 2" descr="C:\Users\Пользователь\Desktop\04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6444952"/>
          </a:xfrm>
        </p:spPr>
        <p:txBody>
          <a:bodyPr>
            <a:normAutofit fontScale="90000"/>
          </a:bodyPr>
          <a:lstStyle/>
          <a:p>
            <a:r>
              <a:rPr lang="ru-RU" sz="1800" dirty="0" smtClean="0"/>
              <a:t>	</a:t>
            </a:r>
            <a:r>
              <a:rPr lang="ru-RU" sz="4000" dirty="0" smtClean="0">
                <a:solidFill>
                  <a:schemeClr val="bg1"/>
                </a:solidFill>
              </a:rPr>
              <a:t>Речь – одна из важнейших функций, необходимых для психического развития ребёнка.</a:t>
            </a:r>
            <a:br>
              <a:rPr lang="ru-RU" sz="4000" dirty="0" smtClean="0">
                <a:solidFill>
                  <a:schemeClr val="bg1"/>
                </a:solidFill>
              </a:rPr>
            </a:br>
            <a:r>
              <a:rPr lang="ru-RU" sz="4000" dirty="0" smtClean="0">
                <a:solidFill>
                  <a:schemeClr val="bg1"/>
                </a:solidFill>
              </a:rPr>
              <a:t>	Проблема формирования и развития лексико-грамматических средств языка является одной из актуальных в современной логопедии. Только овладев определёнными языковыми закономерностями, ребёнок правильно высказывает собственные высказывания.</a:t>
            </a:r>
            <a:endParaRPr lang="ru-RU" sz="4000"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6444952"/>
          </a:xfrm>
        </p:spPr>
        <p:txBody>
          <a:bodyPr>
            <a:normAutofit fontScale="90000"/>
          </a:bodyPr>
          <a:lstStyle/>
          <a:p>
            <a:r>
              <a:rPr lang="ru-RU" dirty="0" smtClean="0">
                <a:solidFill>
                  <a:srgbClr val="7030A0"/>
                </a:solidFill>
              </a:rPr>
              <a:t>	Упражнение «Большой</a:t>
            </a:r>
            <a:br>
              <a:rPr lang="ru-RU" dirty="0" smtClean="0">
                <a:solidFill>
                  <a:srgbClr val="7030A0"/>
                </a:solidFill>
              </a:rPr>
            </a:br>
            <a:r>
              <a:rPr lang="ru-RU" dirty="0" smtClean="0">
                <a:solidFill>
                  <a:srgbClr val="7030A0"/>
                </a:solidFill>
              </a:rPr>
              <a:t> медведь и маленький мишка».</a:t>
            </a:r>
            <a:br>
              <a:rPr lang="ru-RU" dirty="0" smtClean="0">
                <a:solidFill>
                  <a:srgbClr val="7030A0"/>
                </a:solidFill>
              </a:rPr>
            </a:br>
            <a:r>
              <a:rPr lang="ru-RU" dirty="0" smtClean="0">
                <a:solidFill>
                  <a:srgbClr val="7030A0"/>
                </a:solidFill>
              </a:rPr>
              <a:t>	</a:t>
            </a:r>
            <a:r>
              <a:rPr lang="ru-RU" sz="2800" dirty="0" smtClean="0">
                <a:solidFill>
                  <a:schemeClr val="bg1"/>
                </a:solidFill>
              </a:rPr>
              <a:t>Большой медведь живёт в …            , а маленький медвежонок живёт в …         . У большого медведя на полу лежит … 	   , а у маленького медвежонка на полу  лежит …                </a:t>
            </a:r>
            <a:br>
              <a:rPr lang="ru-RU" sz="2800" dirty="0" smtClean="0">
                <a:solidFill>
                  <a:schemeClr val="bg1"/>
                </a:solidFill>
              </a:rPr>
            </a:br>
            <a:r>
              <a:rPr lang="ru-RU" sz="2800" dirty="0" smtClean="0">
                <a:solidFill>
                  <a:schemeClr val="bg1"/>
                </a:solidFill>
              </a:rPr>
              <a:t>       . Большой медведь сел за … 	   , а маленький медвежонок сел за …      . Большой медведь сел на …        , а маленький медвежонок сел на …      . Большой  медведь подошёл к …      ,  а маленький медвежонок подошёл к …    . Большой медведь пошёл за водой с …           , а маленький медвежонок пошёл за водой с … 	   . Большого медведя укусил …           , а маленького медвежонка укусил …        . Большой медведь нашёл в лесу …         , а маленький медвежонок нашёл в лесу …        .            </a:t>
            </a:r>
            <a:endParaRPr lang="ru-RU" sz="2800" dirty="0">
              <a:solidFill>
                <a:schemeClr val="bg1"/>
              </a:solidFill>
            </a:endParaRPr>
          </a:p>
        </p:txBody>
      </p:sp>
      <p:pic>
        <p:nvPicPr>
          <p:cNvPr id="1026" name="Picture 2" descr="C:\Users\Пользователь\Desktop\5cb8d532769392e65c80dcdf7244dfe2.jpg"/>
          <p:cNvPicPr>
            <a:picLocks noChangeAspect="1" noChangeArrowheads="1"/>
          </p:cNvPicPr>
          <p:nvPr/>
        </p:nvPicPr>
        <p:blipFill>
          <a:blip r:embed="rId2" cstate="print"/>
          <a:srcRect/>
          <a:stretch>
            <a:fillRect/>
          </a:stretch>
        </p:blipFill>
        <p:spPr bwMode="auto">
          <a:xfrm>
            <a:off x="5220072" y="1700808"/>
            <a:ext cx="720080" cy="760648"/>
          </a:xfrm>
          <a:prstGeom prst="rect">
            <a:avLst/>
          </a:prstGeom>
          <a:noFill/>
        </p:spPr>
      </p:pic>
      <p:pic>
        <p:nvPicPr>
          <p:cNvPr id="1027" name="Picture 3" descr="C:\Users\Пользователь\Desktop\hello_html_m45a133af.jpg"/>
          <p:cNvPicPr>
            <a:picLocks noChangeAspect="1" noChangeArrowheads="1"/>
          </p:cNvPicPr>
          <p:nvPr/>
        </p:nvPicPr>
        <p:blipFill>
          <a:blip r:embed="rId3" cstate="print"/>
          <a:srcRect/>
          <a:stretch>
            <a:fillRect/>
          </a:stretch>
        </p:blipFill>
        <p:spPr bwMode="auto">
          <a:xfrm>
            <a:off x="3563888" y="2276872"/>
            <a:ext cx="576064" cy="488314"/>
          </a:xfrm>
          <a:prstGeom prst="rect">
            <a:avLst/>
          </a:prstGeom>
          <a:noFill/>
        </p:spPr>
      </p:pic>
      <p:pic>
        <p:nvPicPr>
          <p:cNvPr id="1028" name="Picture 4" descr="C:\Users\Пользователь\Desktop\49540a.jpg"/>
          <p:cNvPicPr>
            <a:picLocks noChangeAspect="1" noChangeArrowheads="1"/>
          </p:cNvPicPr>
          <p:nvPr/>
        </p:nvPicPr>
        <p:blipFill>
          <a:blip r:embed="rId4" cstate="print"/>
          <a:srcRect/>
          <a:stretch>
            <a:fillRect/>
          </a:stretch>
        </p:blipFill>
        <p:spPr bwMode="auto">
          <a:xfrm>
            <a:off x="1691680" y="2708921"/>
            <a:ext cx="864095" cy="504056"/>
          </a:xfrm>
          <a:prstGeom prst="rect">
            <a:avLst/>
          </a:prstGeom>
          <a:noFill/>
        </p:spPr>
      </p:pic>
      <p:pic>
        <p:nvPicPr>
          <p:cNvPr id="1030" name="Picture 6" descr="C:\Users\Пользователь\Desktop\0c1905035d82a434e2bef2ceb11c19dc.JPEG"/>
          <p:cNvPicPr>
            <a:picLocks noChangeAspect="1" noChangeArrowheads="1"/>
          </p:cNvPicPr>
          <p:nvPr/>
        </p:nvPicPr>
        <p:blipFill>
          <a:blip r:embed="rId5" cstate="print"/>
          <a:srcRect/>
          <a:stretch>
            <a:fillRect/>
          </a:stretch>
        </p:blipFill>
        <p:spPr bwMode="auto">
          <a:xfrm>
            <a:off x="467544" y="3140968"/>
            <a:ext cx="504056" cy="377034"/>
          </a:xfrm>
          <a:prstGeom prst="rect">
            <a:avLst/>
          </a:prstGeom>
          <a:noFill/>
        </p:spPr>
      </p:pic>
      <p:pic>
        <p:nvPicPr>
          <p:cNvPr id="1031" name="Picture 7" descr="C:\Users\Пользователь\Desktop\Tisch.png"/>
          <p:cNvPicPr>
            <a:picLocks noChangeAspect="1" noChangeArrowheads="1"/>
          </p:cNvPicPr>
          <p:nvPr/>
        </p:nvPicPr>
        <p:blipFill>
          <a:blip r:embed="rId6" cstate="print"/>
          <a:srcRect/>
          <a:stretch>
            <a:fillRect/>
          </a:stretch>
        </p:blipFill>
        <p:spPr bwMode="auto">
          <a:xfrm>
            <a:off x="4572000" y="2996952"/>
            <a:ext cx="792088" cy="668147"/>
          </a:xfrm>
          <a:prstGeom prst="rect">
            <a:avLst/>
          </a:prstGeom>
          <a:noFill/>
        </p:spPr>
      </p:pic>
      <p:pic>
        <p:nvPicPr>
          <p:cNvPr id="1032" name="Picture 8" descr="C:\Users\Пользователь\Desktop\table-enfants.jpg"/>
          <p:cNvPicPr>
            <a:picLocks noChangeAspect="1" noChangeArrowheads="1"/>
          </p:cNvPicPr>
          <p:nvPr/>
        </p:nvPicPr>
        <p:blipFill>
          <a:blip r:embed="rId7" cstate="print"/>
          <a:srcRect/>
          <a:stretch>
            <a:fillRect/>
          </a:stretch>
        </p:blipFill>
        <p:spPr bwMode="auto">
          <a:xfrm>
            <a:off x="3275856" y="3501008"/>
            <a:ext cx="360040" cy="343283"/>
          </a:xfrm>
          <a:prstGeom prst="rect">
            <a:avLst/>
          </a:prstGeom>
          <a:noFill/>
        </p:spPr>
      </p:pic>
      <p:pic>
        <p:nvPicPr>
          <p:cNvPr id="1033" name="Picture 9" descr="C:\Users\Пользователь\Desktop\chair-clip-silla.png"/>
          <p:cNvPicPr>
            <a:picLocks noChangeAspect="1" noChangeArrowheads="1"/>
          </p:cNvPicPr>
          <p:nvPr/>
        </p:nvPicPr>
        <p:blipFill>
          <a:blip r:embed="rId8" cstate="print"/>
          <a:srcRect/>
          <a:stretch>
            <a:fillRect/>
          </a:stretch>
        </p:blipFill>
        <p:spPr bwMode="auto">
          <a:xfrm>
            <a:off x="7308304" y="3356992"/>
            <a:ext cx="515741" cy="615644"/>
          </a:xfrm>
          <a:prstGeom prst="rect">
            <a:avLst/>
          </a:prstGeom>
          <a:noFill/>
        </p:spPr>
      </p:pic>
      <p:pic>
        <p:nvPicPr>
          <p:cNvPr id="1034" name="Picture 10" descr="C:\Users\Пользователь\Desktop\0995e250720009db65503c0779f2a726.png"/>
          <p:cNvPicPr>
            <a:picLocks noChangeAspect="1" noChangeArrowheads="1"/>
          </p:cNvPicPr>
          <p:nvPr/>
        </p:nvPicPr>
        <p:blipFill>
          <a:blip r:embed="rId9" cstate="print"/>
          <a:srcRect/>
          <a:stretch>
            <a:fillRect/>
          </a:stretch>
        </p:blipFill>
        <p:spPr bwMode="auto">
          <a:xfrm>
            <a:off x="4860032" y="3861048"/>
            <a:ext cx="363537" cy="504056"/>
          </a:xfrm>
          <a:prstGeom prst="rect">
            <a:avLst/>
          </a:prstGeom>
          <a:noFill/>
        </p:spPr>
      </p:pic>
      <p:pic>
        <p:nvPicPr>
          <p:cNvPr id="1035" name="Picture 11" descr="C:\Users\Пользователь\Desktop\100022879913b0.jpg"/>
          <p:cNvPicPr>
            <a:picLocks noChangeAspect="1" noChangeArrowheads="1"/>
          </p:cNvPicPr>
          <p:nvPr/>
        </p:nvPicPr>
        <p:blipFill>
          <a:blip r:embed="rId10" cstate="print"/>
          <a:srcRect/>
          <a:stretch>
            <a:fillRect/>
          </a:stretch>
        </p:blipFill>
        <p:spPr bwMode="auto">
          <a:xfrm>
            <a:off x="2195736" y="4221088"/>
            <a:ext cx="432048" cy="568063"/>
          </a:xfrm>
          <a:prstGeom prst="rect">
            <a:avLst/>
          </a:prstGeom>
          <a:noFill/>
        </p:spPr>
      </p:pic>
      <p:pic>
        <p:nvPicPr>
          <p:cNvPr id="1036" name="Picture 12" descr="C:\Users\Пользователь\Desktop\a4b043790ae630d4b8412dbd3038bc73.jpg"/>
          <p:cNvPicPr>
            <a:picLocks noChangeAspect="1" noChangeArrowheads="1"/>
          </p:cNvPicPr>
          <p:nvPr/>
        </p:nvPicPr>
        <p:blipFill>
          <a:blip r:embed="rId11" cstate="print"/>
          <a:srcRect/>
          <a:stretch>
            <a:fillRect/>
          </a:stretch>
        </p:blipFill>
        <p:spPr bwMode="auto">
          <a:xfrm>
            <a:off x="7884368" y="4149080"/>
            <a:ext cx="288032" cy="486996"/>
          </a:xfrm>
          <a:prstGeom prst="rect">
            <a:avLst/>
          </a:prstGeom>
          <a:noFill/>
        </p:spPr>
      </p:pic>
      <p:pic>
        <p:nvPicPr>
          <p:cNvPr id="1037" name="Picture 13" descr="C:\Users\Пользователь\Desktop\16446-vedro-nordplast-morskoe-bolshoe-v-assortimente.jpg"/>
          <p:cNvPicPr>
            <a:picLocks noChangeAspect="1" noChangeArrowheads="1"/>
          </p:cNvPicPr>
          <p:nvPr/>
        </p:nvPicPr>
        <p:blipFill>
          <a:blip r:embed="rId12" cstate="print"/>
          <a:srcRect/>
          <a:stretch>
            <a:fillRect/>
          </a:stretch>
        </p:blipFill>
        <p:spPr bwMode="auto">
          <a:xfrm flipH="1">
            <a:off x="5508104" y="4581128"/>
            <a:ext cx="648072" cy="518458"/>
          </a:xfrm>
          <a:prstGeom prst="rect">
            <a:avLst/>
          </a:prstGeom>
          <a:noFill/>
        </p:spPr>
      </p:pic>
      <p:pic>
        <p:nvPicPr>
          <p:cNvPr id="1038" name="Picture 14" descr="C:\Users\Пользователь\Desktop\9664ad5fffb68f5c9821a1b782cb544a.jpg"/>
          <p:cNvPicPr>
            <a:picLocks noChangeAspect="1" noChangeArrowheads="1"/>
          </p:cNvPicPr>
          <p:nvPr/>
        </p:nvPicPr>
        <p:blipFill>
          <a:blip r:embed="rId13" cstate="print"/>
          <a:srcRect/>
          <a:stretch>
            <a:fillRect/>
          </a:stretch>
        </p:blipFill>
        <p:spPr bwMode="auto">
          <a:xfrm>
            <a:off x="4788024" y="4941168"/>
            <a:ext cx="504056" cy="455667"/>
          </a:xfrm>
          <a:prstGeom prst="rect">
            <a:avLst/>
          </a:prstGeom>
          <a:noFill/>
        </p:spPr>
      </p:pic>
      <p:pic>
        <p:nvPicPr>
          <p:cNvPr id="1039" name="Picture 15" descr="C:\Users\Пользователь\Desktop\Komar1.jpg"/>
          <p:cNvPicPr>
            <a:picLocks noChangeAspect="1" noChangeArrowheads="1"/>
          </p:cNvPicPr>
          <p:nvPr/>
        </p:nvPicPr>
        <p:blipFill>
          <a:blip r:embed="rId14" cstate="print"/>
          <a:srcRect/>
          <a:stretch>
            <a:fillRect/>
          </a:stretch>
        </p:blipFill>
        <p:spPr bwMode="auto">
          <a:xfrm>
            <a:off x="1763688" y="5373216"/>
            <a:ext cx="684185" cy="496208"/>
          </a:xfrm>
          <a:prstGeom prst="rect">
            <a:avLst/>
          </a:prstGeom>
          <a:noFill/>
        </p:spPr>
      </p:pic>
      <p:pic>
        <p:nvPicPr>
          <p:cNvPr id="1040" name="Picture 16" descr="C:\Users\Пользователь\Desktop\2257fa59751b49d.jpg"/>
          <p:cNvPicPr>
            <a:picLocks noChangeAspect="1" noChangeArrowheads="1"/>
          </p:cNvPicPr>
          <p:nvPr/>
        </p:nvPicPr>
        <p:blipFill>
          <a:blip r:embed="rId15" cstate="print"/>
          <a:srcRect/>
          <a:stretch>
            <a:fillRect/>
          </a:stretch>
        </p:blipFill>
        <p:spPr bwMode="auto">
          <a:xfrm>
            <a:off x="7236296" y="5445224"/>
            <a:ext cx="527100" cy="355184"/>
          </a:xfrm>
          <a:prstGeom prst="rect">
            <a:avLst/>
          </a:prstGeom>
          <a:noFill/>
        </p:spPr>
      </p:pic>
      <p:pic>
        <p:nvPicPr>
          <p:cNvPr id="1041" name="Picture 17" descr="C:\Users\Пользователь\Desktop\s1200.png"/>
          <p:cNvPicPr>
            <a:picLocks noChangeAspect="1" noChangeArrowheads="1"/>
          </p:cNvPicPr>
          <p:nvPr/>
        </p:nvPicPr>
        <p:blipFill>
          <a:blip r:embed="rId16" cstate="print"/>
          <a:srcRect/>
          <a:stretch>
            <a:fillRect/>
          </a:stretch>
        </p:blipFill>
        <p:spPr bwMode="auto">
          <a:xfrm>
            <a:off x="4932040" y="5733256"/>
            <a:ext cx="505746" cy="620688"/>
          </a:xfrm>
          <a:prstGeom prst="rect">
            <a:avLst/>
          </a:prstGeom>
          <a:noFill/>
        </p:spPr>
      </p:pic>
      <p:pic>
        <p:nvPicPr>
          <p:cNvPr id="1042" name="Picture 18" descr="C:\Users\Пользователь\Desktop\FLAgqJuC708.jpg"/>
          <p:cNvPicPr>
            <a:picLocks noChangeAspect="1" noChangeArrowheads="1"/>
          </p:cNvPicPr>
          <p:nvPr/>
        </p:nvPicPr>
        <p:blipFill>
          <a:blip r:embed="rId17" cstate="print"/>
          <a:srcRect/>
          <a:stretch>
            <a:fillRect/>
          </a:stretch>
        </p:blipFill>
        <p:spPr bwMode="auto">
          <a:xfrm>
            <a:off x="4283968" y="6165304"/>
            <a:ext cx="432048" cy="412566"/>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Users\Пользователь\Desktop\parovozik-08.jpg"/>
          <p:cNvPicPr>
            <a:picLocks noChangeAspect="1" noChangeArrowheads="1"/>
          </p:cNvPicPr>
          <p:nvPr/>
        </p:nvPicPr>
        <p:blipFill>
          <a:blip r:embed="rId2" cstate="print"/>
          <a:srcRect/>
          <a:stretch>
            <a:fillRect/>
          </a:stretch>
        </p:blipFill>
        <p:spPr bwMode="auto">
          <a:xfrm>
            <a:off x="3923928" y="1772816"/>
            <a:ext cx="4706888" cy="2520280"/>
          </a:xfrm>
          <a:prstGeom prst="rect">
            <a:avLst/>
          </a:prstGeom>
          <a:noFill/>
        </p:spPr>
      </p:pic>
      <p:pic>
        <p:nvPicPr>
          <p:cNvPr id="2052" name="Picture 4" descr="C:\Users\Пользователь\Desktop\1007180714.jpg"/>
          <p:cNvPicPr>
            <a:picLocks noChangeAspect="1" noChangeArrowheads="1"/>
          </p:cNvPicPr>
          <p:nvPr/>
        </p:nvPicPr>
        <p:blipFill>
          <a:blip r:embed="rId3" cstate="print"/>
          <a:srcRect/>
          <a:stretch>
            <a:fillRect/>
          </a:stretch>
        </p:blipFill>
        <p:spPr bwMode="auto">
          <a:xfrm>
            <a:off x="323528" y="1772816"/>
            <a:ext cx="3647478" cy="2511549"/>
          </a:xfrm>
          <a:prstGeom prst="rect">
            <a:avLst/>
          </a:prstGeom>
          <a:noFill/>
        </p:spPr>
      </p:pic>
      <p:sp>
        <p:nvSpPr>
          <p:cNvPr id="2" name="Заголовок 1"/>
          <p:cNvSpPr>
            <a:spLocks noGrp="1"/>
          </p:cNvSpPr>
          <p:nvPr>
            <p:ph type="title"/>
          </p:nvPr>
        </p:nvSpPr>
        <p:spPr>
          <a:xfrm>
            <a:off x="457200" y="152400"/>
            <a:ext cx="8229600" cy="6705600"/>
          </a:xfrm>
        </p:spPr>
        <p:txBody>
          <a:bodyPr>
            <a:normAutofit fontScale="90000"/>
          </a:bodyPr>
          <a:lstStyle/>
          <a:p>
            <a:r>
              <a:rPr lang="ru-RU" dirty="0" smtClean="0">
                <a:solidFill>
                  <a:srgbClr val="7030A0"/>
                </a:solidFill>
              </a:rPr>
              <a:t>	</a:t>
            </a:r>
            <a:br>
              <a:rPr lang="ru-RU" dirty="0" smtClean="0">
                <a:solidFill>
                  <a:srgbClr val="7030A0"/>
                </a:solidFill>
              </a:rPr>
            </a:br>
            <a:r>
              <a:rPr lang="ru-RU" dirty="0" smtClean="0">
                <a:solidFill>
                  <a:srgbClr val="7030A0"/>
                </a:solidFill>
              </a:rPr>
              <a:t/>
            </a:r>
            <a:br>
              <a:rPr lang="ru-RU" dirty="0" smtClean="0">
                <a:solidFill>
                  <a:srgbClr val="7030A0"/>
                </a:solidFill>
              </a:rPr>
            </a:br>
            <a:r>
              <a:rPr lang="ru-RU" dirty="0" smtClean="0">
                <a:solidFill>
                  <a:srgbClr val="7030A0"/>
                </a:solidFill>
              </a:rPr>
              <a:t>	Упражнение «Волшебный паровозик». </a:t>
            </a:r>
            <a:br>
              <a:rPr lang="ru-RU" dirty="0" smtClean="0">
                <a:solidFill>
                  <a:srgbClr val="7030A0"/>
                </a:solidFill>
              </a:rPr>
            </a:br>
            <a:r>
              <a:rPr lang="ru-RU" dirty="0" smtClean="0">
                <a:solidFill>
                  <a:srgbClr val="7030A0"/>
                </a:solidFill>
              </a:rPr>
              <a:t>	                                                                                  </a:t>
            </a:r>
            <a:r>
              <a:rPr lang="ru-RU" sz="6700" dirty="0" smtClean="0">
                <a:solidFill>
                  <a:srgbClr val="7030A0"/>
                </a:solidFill>
              </a:rPr>
              <a:t/>
            </a:r>
            <a:br>
              <a:rPr lang="ru-RU" sz="6700" dirty="0" smtClean="0">
                <a:solidFill>
                  <a:srgbClr val="7030A0"/>
                </a:solidFill>
              </a:rPr>
            </a:br>
            <a:r>
              <a:rPr lang="ru-RU" sz="6700" dirty="0" smtClean="0">
                <a:solidFill>
                  <a:srgbClr val="7030A0"/>
                </a:solidFill>
              </a:rPr>
              <a:t>                           </a:t>
            </a:r>
            <a:r>
              <a:rPr lang="ru-RU" sz="6700" dirty="0" smtClean="0">
                <a:solidFill>
                  <a:srgbClr val="7030A0"/>
                </a:solidFill>
              </a:rPr>
              <a:t> - ниц-</a:t>
            </a:r>
            <a:r>
              <a:rPr lang="ru-RU" sz="6700" dirty="0" smtClean="0">
                <a:solidFill>
                  <a:srgbClr val="7030A0"/>
                </a:solidFill>
              </a:rPr>
              <a:t/>
            </a:r>
            <a:br>
              <a:rPr lang="ru-RU" sz="6700" dirty="0" smtClean="0">
                <a:solidFill>
                  <a:srgbClr val="7030A0"/>
                </a:solidFill>
              </a:rPr>
            </a:br>
            <a:r>
              <a:rPr lang="ru-RU" sz="2800" smtClean="0">
                <a:solidFill>
                  <a:srgbClr val="7030A0"/>
                </a:solidFill>
              </a:rPr>
              <a:t>	</a:t>
            </a:r>
            <a:r>
              <a:rPr lang="ru-RU" sz="2800" dirty="0" smtClean="0">
                <a:solidFill>
                  <a:srgbClr val="7030A0"/>
                </a:solidFill>
              </a:rPr>
              <a:t/>
            </a:r>
            <a:br>
              <a:rPr lang="ru-RU" sz="2800" dirty="0" smtClean="0">
                <a:solidFill>
                  <a:srgbClr val="7030A0"/>
                </a:solidFill>
              </a:rPr>
            </a:br>
            <a:r>
              <a:rPr lang="ru-RU" sz="2800" dirty="0" smtClean="0">
                <a:solidFill>
                  <a:srgbClr val="7030A0"/>
                </a:solidFill>
              </a:rPr>
              <a:t>	</a:t>
            </a:r>
            <a:r>
              <a:rPr lang="ru-RU" sz="6700" dirty="0" smtClean="0">
                <a:solidFill>
                  <a:srgbClr val="7030A0"/>
                </a:solidFill>
              </a:rPr>
              <a:t/>
            </a:r>
            <a:br>
              <a:rPr lang="ru-RU" sz="6700" dirty="0" smtClean="0">
                <a:solidFill>
                  <a:srgbClr val="7030A0"/>
                </a:solidFill>
              </a:rPr>
            </a:br>
            <a:r>
              <a:rPr lang="ru-RU" sz="7200" dirty="0" smtClean="0">
                <a:solidFill>
                  <a:schemeClr val="bg1"/>
                </a:solidFill>
              </a:rPr>
              <a:t>	</a:t>
            </a:r>
            <a:r>
              <a:rPr lang="ru-RU" sz="3100" dirty="0" smtClean="0">
                <a:solidFill>
                  <a:schemeClr val="bg1"/>
                </a:solidFill>
              </a:rPr>
              <a:t>Хлеб – хлебница, сахар – сахарница, суп – супница, селёдка – селёдочница, салат - салатница , соус – соусница, перец – перечница, мыло – мыльница, игла – игольница, песок – песочница  и др. </a:t>
            </a:r>
            <a:r>
              <a:rPr lang="ru-RU" sz="6700" dirty="0" smtClean="0">
                <a:solidFill>
                  <a:srgbClr val="7030A0"/>
                </a:solidFill>
              </a:rPr>
              <a:t/>
            </a:r>
            <a:br>
              <a:rPr lang="ru-RU" sz="6700" dirty="0" smtClean="0">
                <a:solidFill>
                  <a:srgbClr val="7030A0"/>
                </a:solidFill>
              </a:rPr>
            </a:br>
            <a:endParaRPr lang="ru-RU" sz="67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6516960"/>
          </a:xfrm>
        </p:spPr>
        <p:txBody>
          <a:bodyPr>
            <a:normAutofit fontScale="90000"/>
          </a:bodyPr>
          <a:lstStyle/>
          <a:p>
            <a:r>
              <a:rPr lang="ru-RU" dirty="0" smtClean="0">
                <a:solidFill>
                  <a:srgbClr val="7030A0"/>
                </a:solidFill>
              </a:rPr>
              <a:t>	Упражнение «Кого везут в зоопарк?»</a:t>
            </a:r>
            <a:br>
              <a:rPr lang="ru-RU" dirty="0" smtClean="0">
                <a:solidFill>
                  <a:srgbClr val="7030A0"/>
                </a:solidFill>
              </a:rPr>
            </a:br>
            <a:r>
              <a:rPr lang="ru-RU" dirty="0" smtClean="0">
                <a:solidFill>
                  <a:srgbClr val="7030A0"/>
                </a:solidFill>
              </a:rPr>
              <a:t/>
            </a:r>
            <a:br>
              <a:rPr lang="ru-RU" dirty="0" smtClean="0">
                <a:solidFill>
                  <a:srgbClr val="7030A0"/>
                </a:solidFill>
              </a:rPr>
            </a:br>
            <a:r>
              <a:rPr lang="ru-RU" dirty="0" smtClean="0">
                <a:solidFill>
                  <a:srgbClr val="7030A0"/>
                </a:solidFill>
              </a:rPr>
              <a:t/>
            </a:r>
            <a:br>
              <a:rPr lang="ru-RU" dirty="0" smtClean="0">
                <a:solidFill>
                  <a:srgbClr val="7030A0"/>
                </a:solidFill>
              </a:rPr>
            </a:br>
            <a:r>
              <a:rPr lang="ru-RU" dirty="0" smtClean="0">
                <a:solidFill>
                  <a:srgbClr val="7030A0"/>
                </a:solidFill>
              </a:rPr>
              <a:t/>
            </a:r>
            <a:br>
              <a:rPr lang="ru-RU" dirty="0" smtClean="0">
                <a:solidFill>
                  <a:srgbClr val="7030A0"/>
                </a:solidFill>
              </a:rPr>
            </a:br>
            <a:r>
              <a:rPr lang="ru-RU" dirty="0" smtClean="0">
                <a:solidFill>
                  <a:srgbClr val="7030A0"/>
                </a:solidFill>
              </a:rPr>
              <a:t/>
            </a:r>
            <a:br>
              <a:rPr lang="ru-RU" dirty="0" smtClean="0">
                <a:solidFill>
                  <a:srgbClr val="7030A0"/>
                </a:solidFill>
              </a:rPr>
            </a:br>
            <a:r>
              <a:rPr lang="ru-RU" dirty="0" smtClean="0">
                <a:solidFill>
                  <a:srgbClr val="7030A0"/>
                </a:solidFill>
              </a:rPr>
              <a:t/>
            </a:r>
            <a:br>
              <a:rPr lang="ru-RU" dirty="0" smtClean="0">
                <a:solidFill>
                  <a:srgbClr val="7030A0"/>
                </a:solidFill>
              </a:rPr>
            </a:br>
            <a:r>
              <a:rPr lang="ru-RU" dirty="0" smtClean="0">
                <a:solidFill>
                  <a:srgbClr val="7030A0"/>
                </a:solidFill>
              </a:rPr>
              <a:t>	</a:t>
            </a:r>
            <a:r>
              <a:rPr lang="ru-RU" sz="2800" dirty="0" smtClean="0">
                <a:solidFill>
                  <a:schemeClr val="bg1"/>
                </a:solidFill>
              </a:rPr>
              <a:t>Это заячья голова и заячий хвост. В зоопарк везут зайца, потому что это заячья голова и заячий хвост. </a:t>
            </a:r>
            <a:br>
              <a:rPr lang="ru-RU" sz="2800" dirty="0" smtClean="0">
                <a:solidFill>
                  <a:schemeClr val="bg1"/>
                </a:solidFill>
              </a:rPr>
            </a:br>
            <a:r>
              <a:rPr lang="ru-RU" sz="2800" dirty="0" smtClean="0">
                <a:solidFill>
                  <a:schemeClr val="bg1"/>
                </a:solidFill>
              </a:rPr>
              <a:t>	Лев, медведь, павлин, волк, верблюд, черепаха, лиса…</a:t>
            </a:r>
            <a:r>
              <a:rPr lang="ru-RU" dirty="0" smtClean="0">
                <a:solidFill>
                  <a:srgbClr val="7030A0"/>
                </a:solidFill>
              </a:rPr>
              <a:t/>
            </a:r>
            <a:br>
              <a:rPr lang="ru-RU" dirty="0" smtClean="0">
                <a:solidFill>
                  <a:srgbClr val="7030A0"/>
                </a:solidFill>
              </a:rPr>
            </a:br>
            <a:endParaRPr lang="ru-RU" dirty="0"/>
          </a:p>
        </p:txBody>
      </p:sp>
      <p:pic>
        <p:nvPicPr>
          <p:cNvPr id="3074" name="Picture 2" descr="C:\Users\Пользователь\Desktop\1hj8wrqxzzj4ocg8sgwk8osscsg0cs.png"/>
          <p:cNvPicPr>
            <a:picLocks noChangeAspect="1" noChangeArrowheads="1"/>
          </p:cNvPicPr>
          <p:nvPr/>
        </p:nvPicPr>
        <p:blipFill>
          <a:blip r:embed="rId2" cstate="print"/>
          <a:srcRect/>
          <a:stretch>
            <a:fillRect/>
          </a:stretch>
        </p:blipFill>
        <p:spPr bwMode="auto">
          <a:xfrm>
            <a:off x="1619672" y="1268760"/>
            <a:ext cx="6048672" cy="4038749"/>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Пользователь\Desktop\060e42c1ad97b373bf4c357dee85ff0b.jpg"/>
          <p:cNvPicPr>
            <a:picLocks noChangeAspect="1" noChangeArrowheads="1"/>
          </p:cNvPicPr>
          <p:nvPr/>
        </p:nvPicPr>
        <p:blipFill>
          <a:blip r:embed="rId2" cstate="print"/>
          <a:srcRect/>
          <a:stretch>
            <a:fillRect/>
          </a:stretch>
        </p:blipFill>
        <p:spPr bwMode="auto">
          <a:xfrm>
            <a:off x="2771801" y="908721"/>
            <a:ext cx="2448271" cy="3030593"/>
          </a:xfrm>
          <a:prstGeom prst="rect">
            <a:avLst/>
          </a:prstGeom>
          <a:noFill/>
        </p:spPr>
      </p:pic>
      <p:sp>
        <p:nvSpPr>
          <p:cNvPr id="2" name="Заголовок 1"/>
          <p:cNvSpPr>
            <a:spLocks noGrp="1"/>
          </p:cNvSpPr>
          <p:nvPr>
            <p:ph type="title"/>
          </p:nvPr>
        </p:nvSpPr>
        <p:spPr>
          <a:xfrm>
            <a:off x="457200" y="152400"/>
            <a:ext cx="8229600" cy="6444952"/>
          </a:xfrm>
        </p:spPr>
        <p:txBody>
          <a:bodyPr>
            <a:normAutofit fontScale="90000"/>
          </a:bodyPr>
          <a:lstStyle/>
          <a:p>
            <a:r>
              <a:rPr lang="ru-RU" dirty="0" smtClean="0">
                <a:solidFill>
                  <a:srgbClr val="7030A0"/>
                </a:solidFill>
              </a:rPr>
              <a:t>	Упражнение «Поможем Федоре».</a:t>
            </a:r>
            <a:br>
              <a:rPr lang="ru-RU" dirty="0" smtClean="0">
                <a:solidFill>
                  <a:srgbClr val="7030A0"/>
                </a:solidFill>
              </a:rPr>
            </a:br>
            <a:r>
              <a:rPr lang="ru-RU" dirty="0" smtClean="0">
                <a:solidFill>
                  <a:srgbClr val="7030A0"/>
                </a:solidFill>
              </a:rPr>
              <a:t/>
            </a:r>
            <a:br>
              <a:rPr lang="ru-RU" dirty="0" smtClean="0">
                <a:solidFill>
                  <a:srgbClr val="7030A0"/>
                </a:solidFill>
              </a:rPr>
            </a:br>
            <a:r>
              <a:rPr lang="ru-RU" dirty="0" smtClean="0">
                <a:solidFill>
                  <a:srgbClr val="7030A0"/>
                </a:solidFill>
              </a:rPr>
              <a:t/>
            </a:r>
            <a:br>
              <a:rPr lang="ru-RU" dirty="0" smtClean="0">
                <a:solidFill>
                  <a:srgbClr val="7030A0"/>
                </a:solidFill>
              </a:rPr>
            </a:br>
            <a:r>
              <a:rPr lang="ru-RU" dirty="0" smtClean="0">
                <a:solidFill>
                  <a:srgbClr val="7030A0"/>
                </a:solidFill>
              </a:rPr>
              <a:t/>
            </a:r>
            <a:br>
              <a:rPr lang="ru-RU" dirty="0" smtClean="0">
                <a:solidFill>
                  <a:srgbClr val="7030A0"/>
                </a:solidFill>
              </a:rPr>
            </a:br>
            <a:r>
              <a:rPr lang="ru-RU" dirty="0" smtClean="0">
                <a:solidFill>
                  <a:srgbClr val="7030A0"/>
                </a:solidFill>
              </a:rPr>
              <a:t/>
            </a:r>
            <a:br>
              <a:rPr lang="ru-RU" dirty="0" smtClean="0">
                <a:solidFill>
                  <a:srgbClr val="7030A0"/>
                </a:solidFill>
              </a:rPr>
            </a:br>
            <a:r>
              <a:rPr lang="ru-RU" dirty="0" smtClean="0">
                <a:solidFill>
                  <a:srgbClr val="7030A0"/>
                </a:solidFill>
              </a:rPr>
              <a:t>	</a:t>
            </a:r>
            <a:r>
              <a:rPr lang="ru-RU" sz="2800" dirty="0" smtClean="0">
                <a:solidFill>
                  <a:schemeClr val="bg1"/>
                </a:solidFill>
              </a:rPr>
              <a:t>Помоги Федоре поставить посуду по место:  кухонную – на плиту, столовую - на стол, чайную и кофейную – в буфет. </a:t>
            </a:r>
            <a:br>
              <a:rPr lang="ru-RU" sz="2800" dirty="0" smtClean="0">
                <a:solidFill>
                  <a:schemeClr val="bg1"/>
                </a:solidFill>
              </a:rPr>
            </a:br>
            <a:r>
              <a:rPr lang="ru-RU" sz="2800" dirty="0" smtClean="0">
                <a:solidFill>
                  <a:schemeClr val="bg1"/>
                </a:solidFill>
              </a:rPr>
              <a:t>	Я поставлю кастрюлю на плиту, потому что это кухонная посуда, а чашку и блюдце я поставлю в буфет, потому что это чайная посуда и т. д.</a:t>
            </a:r>
            <a:br>
              <a:rPr lang="ru-RU" sz="2800" dirty="0" smtClean="0">
                <a:solidFill>
                  <a:schemeClr val="bg1"/>
                </a:solidFill>
              </a:rPr>
            </a:br>
            <a:r>
              <a:rPr lang="ru-RU" sz="2800" dirty="0" smtClean="0">
                <a:solidFill>
                  <a:schemeClr val="bg1"/>
                </a:solidFill>
              </a:rPr>
              <a:t>	Чайник сделан из фарфора, какой это чайник? Это фарфоровый чайник.</a:t>
            </a: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6444952"/>
          </a:xfrm>
        </p:spPr>
        <p:txBody>
          <a:bodyPr>
            <a:normAutofit/>
          </a:bodyPr>
          <a:lstStyle/>
          <a:p>
            <a:r>
              <a:rPr lang="ru-RU" dirty="0" smtClean="0">
                <a:solidFill>
                  <a:srgbClr val="7030A0"/>
                </a:solidFill>
              </a:rPr>
              <a:t>	Упражнение «Эхо».</a:t>
            </a:r>
            <a:br>
              <a:rPr lang="ru-RU" dirty="0" smtClean="0">
                <a:solidFill>
                  <a:srgbClr val="7030A0"/>
                </a:solidFill>
              </a:rPr>
            </a:br>
            <a:r>
              <a:rPr lang="ru-RU" dirty="0" smtClean="0">
                <a:solidFill>
                  <a:srgbClr val="7030A0"/>
                </a:solidFill>
              </a:rPr>
              <a:t>	</a:t>
            </a:r>
            <a:r>
              <a:rPr lang="ru-RU" sz="2800" dirty="0" smtClean="0">
                <a:solidFill>
                  <a:schemeClr val="bg1"/>
                </a:solidFill>
              </a:rPr>
              <a:t>Листья падают – … (листопад), снег падает – … (снегопад), вода падает - … (водопад), звезды падают - … (звездопад), разводит сады - … (садовод), перевозит лес - … (лесовоз), сам катит - … (самокат), сам летит - … (самолёт), сам варит - … (самовар), сам ходит - … (самоход), пыль сосёт - … (пылесос).</a:t>
            </a:r>
            <a:br>
              <a:rPr lang="ru-RU" sz="2800" dirty="0" smtClean="0">
                <a:solidFill>
                  <a:schemeClr val="bg1"/>
                </a:solidFill>
              </a:rPr>
            </a:br>
            <a:r>
              <a:rPr lang="ru-RU" sz="2800" dirty="0" smtClean="0">
                <a:solidFill>
                  <a:schemeClr val="bg1"/>
                </a:solidFill>
              </a:rPr>
              <a:t/>
            </a:r>
            <a:br>
              <a:rPr lang="ru-RU" sz="2800" dirty="0" smtClean="0">
                <a:solidFill>
                  <a:schemeClr val="bg1"/>
                </a:solidFill>
              </a:rPr>
            </a:br>
            <a:r>
              <a:rPr lang="ru-RU" sz="2800" dirty="0" smtClean="0">
                <a:solidFill>
                  <a:schemeClr val="bg1"/>
                </a:solidFill>
              </a:rPr>
              <a:t>	</a:t>
            </a:r>
            <a:r>
              <a:rPr lang="ru-RU" dirty="0" smtClean="0">
                <a:solidFill>
                  <a:srgbClr val="7030A0"/>
                </a:solidFill>
              </a:rPr>
              <a:t>Упражнение «Какой? Что делать? Что?».</a:t>
            </a:r>
            <a:r>
              <a:rPr lang="ru-RU" dirty="0" smtClean="0">
                <a:solidFill>
                  <a:schemeClr val="bg1"/>
                </a:solidFill>
              </a:rPr>
              <a:t> </a:t>
            </a:r>
            <a:br>
              <a:rPr lang="ru-RU" dirty="0" smtClean="0">
                <a:solidFill>
                  <a:schemeClr val="bg1"/>
                </a:solidFill>
              </a:rPr>
            </a:br>
            <a:r>
              <a:rPr lang="ru-RU" dirty="0" smtClean="0">
                <a:solidFill>
                  <a:schemeClr val="bg1"/>
                </a:solidFill>
              </a:rPr>
              <a:t>	</a:t>
            </a:r>
            <a:r>
              <a:rPr lang="ru-RU" sz="2800" dirty="0" smtClean="0">
                <a:solidFill>
                  <a:schemeClr val="bg1"/>
                </a:solidFill>
              </a:rPr>
              <a:t>Синий – синеть – синева, чёрный – чернеть – чернота, красный – краснеть – краснота и т. </a:t>
            </a:r>
            <a:r>
              <a:rPr lang="ru-RU" sz="2800" dirty="0" smtClean="0">
                <a:solidFill>
                  <a:schemeClr val="bg1"/>
                </a:solidFill>
              </a:rPr>
              <a:t>д</a:t>
            </a:r>
            <a:r>
              <a:rPr lang="ru-RU" sz="2800" dirty="0" smtClean="0">
                <a:solidFill>
                  <a:schemeClr val="bg1"/>
                </a:solidFill>
              </a:rPr>
              <a:t>.</a:t>
            </a:r>
            <a:endParaRPr lang="ru-RU" dirty="0">
              <a:solidFill>
                <a:schemeClr val="bg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6516960"/>
          </a:xfrm>
        </p:spPr>
        <p:txBody>
          <a:bodyPr>
            <a:normAutofit/>
          </a:bodyPr>
          <a:lstStyle/>
          <a:p>
            <a:r>
              <a:rPr lang="ru-RU" dirty="0" smtClean="0">
                <a:solidFill>
                  <a:srgbClr val="7030A0"/>
                </a:solidFill>
              </a:rPr>
              <a:t>	</a:t>
            </a:r>
            <a:r>
              <a:rPr lang="ru-RU" dirty="0" smtClean="0">
                <a:solidFill>
                  <a:srgbClr val="7030A0"/>
                </a:solidFill>
              </a:rPr>
              <a:t>Упражнение «Составь предложение».</a:t>
            </a:r>
            <a:br>
              <a:rPr lang="ru-RU" dirty="0" smtClean="0">
                <a:solidFill>
                  <a:srgbClr val="7030A0"/>
                </a:solidFill>
              </a:rPr>
            </a:br>
            <a:r>
              <a:rPr lang="ru-RU" sz="2800" dirty="0" smtClean="0">
                <a:solidFill>
                  <a:srgbClr val="7030A0"/>
                </a:solidFill>
              </a:rPr>
              <a:t>	</a:t>
            </a:r>
            <a:r>
              <a:rPr lang="ru-RU" sz="2800" dirty="0" smtClean="0">
                <a:solidFill>
                  <a:schemeClr val="bg1"/>
                </a:solidFill>
              </a:rPr>
              <a:t>Это (мой) плащ, кофта, кашне. Это (мой) одежда. Это (твой) стакан, тарелка, блюдце. Это (твой) посуда. Это (свой) варенье, джем, компот. Это (свой) еда.</a:t>
            </a:r>
            <a:br>
              <a:rPr lang="ru-RU" sz="2800" dirty="0" smtClean="0">
                <a:solidFill>
                  <a:schemeClr val="bg1"/>
                </a:solidFill>
              </a:rPr>
            </a:br>
            <a:r>
              <a:rPr lang="ru-RU" sz="2800" dirty="0" smtClean="0">
                <a:solidFill>
                  <a:schemeClr val="bg1"/>
                </a:solidFill>
              </a:rPr>
              <a:t/>
            </a:r>
            <a:br>
              <a:rPr lang="ru-RU" sz="2800" dirty="0" smtClean="0">
                <a:solidFill>
                  <a:schemeClr val="bg1"/>
                </a:solidFill>
              </a:rPr>
            </a:br>
            <a:r>
              <a:rPr lang="ru-RU" dirty="0" smtClean="0">
                <a:solidFill>
                  <a:srgbClr val="7030A0"/>
                </a:solidFill>
              </a:rPr>
              <a:t>Упражнение </a:t>
            </a:r>
            <a:r>
              <a:rPr lang="ru-RU" dirty="0" smtClean="0">
                <a:solidFill>
                  <a:srgbClr val="7030A0"/>
                </a:solidFill>
              </a:rPr>
              <a:t>«</a:t>
            </a:r>
            <a:r>
              <a:rPr lang="ru-RU" dirty="0" smtClean="0">
                <a:solidFill>
                  <a:srgbClr val="7030A0"/>
                </a:solidFill>
              </a:rPr>
              <a:t>Скажи наоборот».</a:t>
            </a:r>
            <a:br>
              <a:rPr lang="ru-RU" dirty="0" smtClean="0">
                <a:solidFill>
                  <a:srgbClr val="7030A0"/>
                </a:solidFill>
              </a:rPr>
            </a:br>
            <a:r>
              <a:rPr lang="ru-RU" dirty="0" smtClean="0">
                <a:solidFill>
                  <a:srgbClr val="7030A0"/>
                </a:solidFill>
              </a:rPr>
              <a:t>	</a:t>
            </a:r>
            <a:r>
              <a:rPr lang="ru-RU" sz="2800" dirty="0" smtClean="0">
                <a:solidFill>
                  <a:schemeClr val="bg1"/>
                </a:solidFill>
              </a:rPr>
              <a:t>Грубый голос – (нежный голос), грубый ответ – (вежливый ответ), густой лес – (редкий лес), густой суп – (жидкий суп) и др.</a:t>
            </a:r>
            <a:br>
              <a:rPr lang="ru-RU" sz="2800" dirty="0" smtClean="0">
                <a:solidFill>
                  <a:schemeClr val="bg1"/>
                </a:solidFill>
              </a:rPr>
            </a:b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6444952"/>
          </a:xfrm>
        </p:spPr>
        <p:txBody>
          <a:bodyPr>
            <a:normAutofit/>
          </a:bodyPr>
          <a:lstStyle/>
          <a:p>
            <a:r>
              <a:rPr lang="ru-RU" dirty="0" smtClean="0">
                <a:solidFill>
                  <a:srgbClr val="7030A0"/>
                </a:solidFill>
              </a:rPr>
              <a:t>	Упражнение «Замени слово в предложении».</a:t>
            </a:r>
            <a:br>
              <a:rPr lang="ru-RU" dirty="0" smtClean="0">
                <a:solidFill>
                  <a:srgbClr val="7030A0"/>
                </a:solidFill>
              </a:rPr>
            </a:br>
            <a:r>
              <a:rPr lang="ru-RU" dirty="0" smtClean="0">
                <a:solidFill>
                  <a:srgbClr val="7030A0"/>
                </a:solidFill>
              </a:rPr>
              <a:t>	</a:t>
            </a:r>
            <a:r>
              <a:rPr lang="ru-RU" sz="2800" dirty="0" smtClean="0">
                <a:solidFill>
                  <a:schemeClr val="bg1"/>
                </a:solidFill>
              </a:rPr>
              <a:t>Сосна  стояла на крутом берегу.                Была</a:t>
            </a:r>
            <a:br>
              <a:rPr lang="ru-RU" sz="2800" dirty="0" smtClean="0">
                <a:solidFill>
                  <a:schemeClr val="bg1"/>
                </a:solidFill>
              </a:rPr>
            </a:br>
            <a:r>
              <a:rPr lang="ru-RU" sz="2800" dirty="0" smtClean="0">
                <a:solidFill>
                  <a:schemeClr val="bg1"/>
                </a:solidFill>
              </a:rPr>
              <a:t>	Избушка стояла у дороги.                           Росла </a:t>
            </a:r>
            <a:br>
              <a:rPr lang="ru-RU" sz="2800" dirty="0" smtClean="0">
                <a:solidFill>
                  <a:schemeClr val="bg1"/>
                </a:solidFill>
              </a:rPr>
            </a:br>
            <a:r>
              <a:rPr lang="ru-RU" sz="2800" dirty="0" smtClean="0">
                <a:solidFill>
                  <a:schemeClr val="bg1"/>
                </a:solidFill>
              </a:rPr>
              <a:t>	</a:t>
            </a:r>
            <a:r>
              <a:rPr lang="ru-RU" sz="2800" dirty="0" smtClean="0">
                <a:solidFill>
                  <a:schemeClr val="bg1"/>
                </a:solidFill>
              </a:rPr>
              <a:t>Стояла тёплая погода.                       Поднималась</a:t>
            </a:r>
            <a:br>
              <a:rPr lang="ru-RU" sz="2800" dirty="0" smtClean="0">
                <a:solidFill>
                  <a:schemeClr val="bg1"/>
                </a:solidFill>
              </a:rPr>
            </a:br>
            <a:r>
              <a:rPr lang="ru-RU" sz="2800" dirty="0" smtClean="0">
                <a:solidFill>
                  <a:schemeClr val="bg1"/>
                </a:solidFill>
              </a:rPr>
              <a:t>	</a:t>
            </a:r>
            <a:r>
              <a:rPr lang="ru-RU" sz="2800" dirty="0" smtClean="0">
                <a:solidFill>
                  <a:schemeClr val="bg1"/>
                </a:solidFill>
              </a:rPr>
              <a:t>Стеной стояла тёплая рожь.               Находилась</a:t>
            </a:r>
            <a:br>
              <a:rPr lang="ru-RU" sz="2800" dirty="0" smtClean="0">
                <a:solidFill>
                  <a:schemeClr val="bg1"/>
                </a:solidFill>
              </a:rPr>
            </a:br>
            <a:r>
              <a:rPr lang="ru-RU" sz="2800" dirty="0" smtClean="0">
                <a:solidFill>
                  <a:schemeClr val="bg1"/>
                </a:solidFill>
              </a:rPr>
              <a:t>	</a:t>
            </a:r>
            <a:r>
              <a:rPr lang="ru-RU" sz="2800" dirty="0" smtClean="0">
                <a:solidFill>
                  <a:schemeClr val="bg1"/>
                </a:solidFill>
              </a:rPr>
              <a:t>По дороге бегут машины.                             Текут  </a:t>
            </a:r>
            <a:br>
              <a:rPr lang="ru-RU" sz="2800" dirty="0" smtClean="0">
                <a:solidFill>
                  <a:schemeClr val="bg1"/>
                </a:solidFill>
              </a:rPr>
            </a:br>
            <a:r>
              <a:rPr lang="ru-RU" sz="2800" dirty="0" smtClean="0">
                <a:solidFill>
                  <a:schemeClr val="bg1"/>
                </a:solidFill>
              </a:rPr>
              <a:t>	</a:t>
            </a:r>
            <a:r>
              <a:rPr lang="ru-RU" sz="2800" dirty="0" smtClean="0">
                <a:solidFill>
                  <a:schemeClr val="bg1"/>
                </a:solidFill>
              </a:rPr>
              <a:t>Быстро бегут часы летней ночи.                 Едут </a:t>
            </a:r>
            <a:br>
              <a:rPr lang="ru-RU" sz="2800" dirty="0" smtClean="0">
                <a:solidFill>
                  <a:schemeClr val="bg1"/>
                </a:solidFill>
              </a:rPr>
            </a:br>
            <a:r>
              <a:rPr lang="ru-RU" sz="2800" dirty="0" smtClean="0">
                <a:solidFill>
                  <a:schemeClr val="bg1"/>
                </a:solidFill>
              </a:rPr>
              <a:t>	</a:t>
            </a:r>
            <a:r>
              <a:rPr lang="ru-RU" sz="2800" dirty="0" smtClean="0">
                <a:solidFill>
                  <a:schemeClr val="bg1"/>
                </a:solidFill>
              </a:rPr>
              <a:t>По канавкам бегут ручейки.                  Проходят </a:t>
            </a:r>
            <a:br>
              <a:rPr lang="ru-RU" sz="2800" dirty="0" smtClean="0">
                <a:solidFill>
                  <a:schemeClr val="bg1"/>
                </a:solidFill>
              </a:rPr>
            </a:br>
            <a:r>
              <a:rPr lang="ru-RU" sz="2800" dirty="0" smtClean="0">
                <a:solidFill>
                  <a:schemeClr val="bg1"/>
                </a:solidFill>
              </a:rPr>
              <a:t/>
            </a:r>
            <a:br>
              <a:rPr lang="ru-RU" sz="2800" dirty="0" smtClean="0">
                <a:solidFill>
                  <a:schemeClr val="bg1"/>
                </a:solidFill>
              </a:rPr>
            </a:br>
            <a:r>
              <a:rPr lang="ru-RU" sz="2800" dirty="0" smtClean="0">
                <a:solidFill>
                  <a:schemeClr val="bg1"/>
                </a:solidFill>
              </a:rPr>
              <a:t> 	</a:t>
            </a:r>
            <a:endParaRPr lang="ru-R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Другая 1">
      <a:dk1>
        <a:sysClr val="windowText" lastClr="000000"/>
      </a:dk1>
      <a:lt1>
        <a:srgbClr val="F2F2F2"/>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309</TotalTime>
  <Words>17</Words>
  <Application>Microsoft Office PowerPoint</Application>
  <PresentationFormat>Экран (4:3)</PresentationFormat>
  <Paragraphs>15</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Бумажная</vt:lpstr>
      <vt:lpstr>Упражнения, способствующие развитию лексико-грамматических средств языка у детей младшего школьного возраста с задержкой психического развития.   Подготовила:  Трюхан И.Г.</vt:lpstr>
      <vt:lpstr> Речь – одна из важнейших функций, необходимых для психического развития ребёнка.  Проблема формирования и развития лексико-грамматических средств языка является одной из актуальных в современной логопедии. Только овладев определёнными языковыми закономерностями, ребёнок правильно высказывает собственные высказывания.</vt:lpstr>
      <vt:lpstr> Упражнение «Большой  медведь и маленький мишка».  Большой медведь живёт в …            , а маленький медвежонок живёт в …         . У большого медведя на полу лежит …     , а у маленького медвежонка на полу  лежит …                        . Большой медведь сел за …     , а маленький медвежонок сел за …      . Большой медведь сел на …        , а маленький медвежонок сел на …      . Большой  медведь подошёл к …      ,  а маленький медвежонок подошёл к …    . Большой медведь пошёл за водой с …           , а маленький медвежонок пошёл за водой с …     . Большого медведя укусил …           , а маленького медвежонка укусил …        . Большой медведь нашёл в лесу …         , а маленький медвежонок нашёл в лесу …        .            </vt:lpstr>
      <vt:lpstr>    Упражнение «Волшебный паровозик».                                                                                                                  - ниц-      Хлеб – хлебница, сахар – сахарница, суп – супница, селёдка – селёдочница, салат - салатница , соус – соусница, перец – перечница, мыло – мыльница, игла – игольница, песок – песочница  и др.  </vt:lpstr>
      <vt:lpstr> Упражнение «Кого везут в зоопарк?»       Это заячья голова и заячий хвост. В зоопарк везут зайца, потому что это заячья голова и заячий хвост.   Лев, медведь, павлин, волк, верблюд, черепаха, лиса… </vt:lpstr>
      <vt:lpstr> Упражнение «Поможем Федоре».      Помоги Федоре поставить посуду по место:  кухонную – на плиту, столовую - на стол, чайную и кофейную – в буфет.   Я поставлю кастрюлю на плиту, потому что это кухонная посуда, а чашку и блюдце я поставлю в буфет, потому что это чайная посуда и т. д.  Чайник сделан из фарфора, какой это чайник? Это фарфоровый чайник.</vt:lpstr>
      <vt:lpstr> Упражнение «Эхо».  Листья падают – … (листопад), снег падает – … (снегопад), вода падает - … (водопад), звезды падают - … (звездопад), разводит сады - … (садовод), перевозит лес - … (лесовоз), сам катит - … (самокат), сам летит - … (самолёт), сам варит - … (самовар), сам ходит - … (самоход), пыль сосёт - … (пылесос).   Упражнение «Какой? Что делать? Что?».   Синий – синеть – синева, чёрный – чернеть – чернота, красный – краснеть – краснота и т. д.</vt:lpstr>
      <vt:lpstr> Упражнение «Составь предложение».  Это (мой) плащ, кофта, кашне. Это (мой) одежда. Это (твой) стакан, тарелка, блюдце. Это (твой) посуда. Это (свой) варенье, джем, компот. Это (свой) еда.  Упражнение «Скажи наоборот».  Грубый голос – (нежный голос), грубый ответ – (вежливый ответ), густой лес – (редкий лес), густой суп – (жидкий суп) и др. </vt:lpstr>
      <vt:lpstr> Упражнение «Замени слово в предложении».  Сосна  стояла на крутом берегу.                Была  Избушка стояла у дороги.                           Росла   Стояла тёплая погода.                       Поднималась  Стеной стояла тёплая рожь.               Находилась  По дороге бегут машины.                             Текут    Быстро бегут часы летней ночи.                 Едут   По канавкам бегут ручейки.                  Проходят     </vt:lpstr>
      <vt:lpstr> Упражнение «Закончи предложение».  Дует холодный … . Моросит мелкий … . С деревьев падают … . И т. д.     Упражнение «Ответь полным предложением на вопрос».  Из чего сделан мяч? – Мяч сделан из резины. Он резиновый.  Из чего сделана пирамидка? - …  Из чего сделан мишка (машина, книга, матрёшка)? </vt:lpstr>
      <vt:lpstr> Упражнение «Прочитай рассказ с картинками».</vt:lpstr>
      <vt:lpstr> Упражнение «Скажи слова правильно в стихотворении». Нарядился бык  утёнк … (ом), Медвежонок – жеребёнк … (ом), Лань – орл … (ом), гусь – слон … (ом), Грач – свинь … (ёй), червяк – мартышк … (ой), А индюк решил быть сразу Льв … (ом), слон … (ом) и дикообраз … (ом). На весёлый карнавал только суслик не попал.     (А. Липатов)   Упражнение «Вчера, сегодня, завтра».  Я рисую. Я рисовал. Я буду рисовать. Я пью. Я пил. Я буду пить. Я учу. Я учил. Я буду учить. И т. д.</vt:lpstr>
      <vt:lpstr>  Упражнение «Впиши слова, обозначающие действия». Осторожно ветер из калитки вышел,  Постучал в окошко, пробежал по крыше; Поиграл немного ветками черёмух, Пожурил за что-то воробьёв знакомых.         (М. Исаковский)     Упражнение «Какое что бывает?» Зелёным – огурец, крокодил, листья, цветы, ель, краска. Широким – река, дорога, лента, улица, пояс, стол, бант. Новым – шуба, валенки, платье, пальто, игрушки, дом. Маленьким – котёнок, мышка, лисёнок, хомячок,  мальчик. Пушистым -  белка, кошка, пух, ёлка,  волосы, кофта, лиса. Холодным -  чай, снег, молоко, лёд, погода, ветер, зима.</vt:lpstr>
      <vt:lpstr> Упражнение «Вставь пропущенные названия действий».    Серёжа долго … задачу. Он … её только вечером. (Решал, решил).   Мама … квартиру два часа. Наконец она … её. (Убрала, убирала) и др.</vt:lpstr>
      <vt:lpstr> Сказка «Ярмарка слов».  В тридевятом царстве, в тридесятом государстве была особая ярмарка – ярмрка слов. На ней продавались самые разные слова – кому какие нужны. Слов было много.   - Кому нужны иголки? Иголки понадобились многим: дикообразам, ежам, кактусам, соснам, елям и конечно же портным.  - Кому нужен язык? Нашлось много разных покупателей и на слово язык. За ним выстроилась огромная очередь  из  людей, животных и птиц. Даже костру, ботинку понадобилось это слово.  - Кому нужен нос? Слово нос шло нарасхват. Оно было необходимо  людям и животным, а ещё лодкам, кораблям и катерам.  - А вот слово шляпки. Кому нужны шляпки?  - кричали продавцы. К ним прибежали женщины, неуклюже приковыляли грибы и гвозди. Грибам нужны хрупкие  и разноцветные шляпки, а гвоздям – крепкие, железные.   - Только у нас и  только сейчас – ножки. Кому нужны ножки? За ножками поспешили столы, стулья, шкафы, кровати, диваны. Одним словом мебель. Весело прибежали дети,  охая приковыляли грибы.  После этой ярмарки  дети стали встречать одно и тоже слово в нескольких местах, да и значения у них самые разные.</vt:lpstr>
      <vt:lpstr>Слайд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Упражнения, способствующие развитию лексико-грамматических средств языка у детей младшего школьного возраста с задержкой психического развития.</dc:title>
  <dc:creator>Пользователь</dc:creator>
  <cp:lastModifiedBy>Пользователь</cp:lastModifiedBy>
  <cp:revision>36</cp:revision>
  <dcterms:created xsi:type="dcterms:W3CDTF">2019-03-26T06:56:43Z</dcterms:created>
  <dcterms:modified xsi:type="dcterms:W3CDTF">2019-03-26T19:41:00Z</dcterms:modified>
</cp:coreProperties>
</file>