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5"/>
  </p:notesMasterIdLst>
  <p:sldIdLst>
    <p:sldId id="263" r:id="rId2"/>
    <p:sldId id="258" r:id="rId3"/>
    <p:sldId id="270" r:id="rId4"/>
    <p:sldId id="261" r:id="rId5"/>
    <p:sldId id="260" r:id="rId6"/>
    <p:sldId id="262" r:id="rId7"/>
    <p:sldId id="277" r:id="rId8"/>
    <p:sldId id="281" r:id="rId9"/>
    <p:sldId id="283" r:id="rId10"/>
    <p:sldId id="284" r:id="rId11"/>
    <p:sldId id="282" r:id="rId12"/>
    <p:sldId id="278" r:id="rId13"/>
    <p:sldId id="266" r:id="rId14"/>
    <p:sldId id="287" r:id="rId15"/>
    <p:sldId id="269" r:id="rId16"/>
    <p:sldId id="271" r:id="rId17"/>
    <p:sldId id="272" r:id="rId18"/>
    <p:sldId id="275" r:id="rId19"/>
    <p:sldId id="268" r:id="rId20"/>
    <p:sldId id="273" r:id="rId21"/>
    <p:sldId id="274" r:id="rId22"/>
    <p:sldId id="289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ubbleChart>
        <c:bubbleScale val="100"/>
        <c:axId val="79729408"/>
        <c:axId val="79730944"/>
      </c:bubbleChart>
      <c:valAx>
        <c:axId val="79729408"/>
        <c:scaling>
          <c:orientation val="minMax"/>
        </c:scaling>
        <c:axPos val="b"/>
        <c:numFmt formatCode="General" sourceLinked="1"/>
        <c:tickLblPos val="nextTo"/>
        <c:crossAx val="79730944"/>
        <c:crosses val="autoZero"/>
        <c:crossBetween val="midCat"/>
      </c:valAx>
      <c:valAx>
        <c:axId val="79730944"/>
        <c:scaling>
          <c:orientation val="minMax"/>
        </c:scaling>
        <c:axPos val="l"/>
        <c:majorGridlines/>
        <c:numFmt formatCode="General" sourceLinked="1"/>
        <c:tickLblPos val="nextTo"/>
        <c:crossAx val="79729408"/>
        <c:crosses val="autoZero"/>
        <c:crossBetween val="midCat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49A10-19BE-4B71-8B1F-65C2692A09D4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174E1-FD7E-46EC-A920-7EE164D80F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3296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915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017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8013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7013" cy="452913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6613" y="1600200"/>
            <a:ext cx="403860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B7388-E88D-4F23-B474-2CC8C2C37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05A8085-6109-4C34-846A-1FABD0BF2E96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5F2248A-251D-447A-BF74-DFF4AD15C9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2394149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активизации познавательной деятельности 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учащихся с ОВЗ на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уроках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00108"/>
            <a:ext cx="8643998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Распад Киевской Руси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sz="2800" dirty="0" smtClean="0"/>
          </a:p>
          <a:p>
            <a:pPr algn="ctr"/>
            <a:r>
              <a:rPr lang="ru-RU" sz="2800" dirty="0" smtClean="0"/>
              <a:t>        Причины распада Киевской Руси.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Деление княжеских                         Междоусобица</a:t>
            </a:r>
          </a:p>
          <a:p>
            <a:r>
              <a:rPr lang="ru-RU" sz="2800" dirty="0" smtClean="0"/>
              <a:t>уделов на более мелкие                  между князьями</a:t>
            </a:r>
          </a:p>
          <a:p>
            <a:endParaRPr lang="ru-RU" sz="2800" dirty="0" smtClean="0"/>
          </a:p>
          <a:p>
            <a:r>
              <a:rPr lang="ru-RU" sz="2800" dirty="0" smtClean="0"/>
              <a:t>                                Набеги половцев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428992" y="3000372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179223" y="3036091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714744" y="4071942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91600" cy="6602412"/>
          </a:xfrm>
          <a:prstGeom prst="rect">
            <a:avLst/>
          </a:prstGeom>
          <a:noFill/>
          <a:ln w="76320">
            <a:solidFill>
              <a:srgbClr val="EEC85E"/>
            </a:solidFill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71670" y="1214422"/>
            <a:ext cx="1323976" cy="2684463"/>
            <a:chOff x="1728" y="1104"/>
            <a:chExt cx="834" cy="1691"/>
          </a:xfrm>
        </p:grpSpPr>
        <p:pic>
          <p:nvPicPr>
            <p:cNvPr id="923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28" y="1104"/>
              <a:ext cx="815" cy="124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236" name="Text Box 4"/>
            <p:cNvSpPr txBox="1">
              <a:spLocks noChangeArrowheads="1"/>
            </p:cNvSpPr>
            <p:nvPr/>
          </p:nvSpPr>
          <p:spPr bwMode="auto">
            <a:xfrm>
              <a:off x="1789" y="2160"/>
              <a:ext cx="773" cy="635"/>
            </a:xfrm>
            <a:prstGeom prst="rect">
              <a:avLst/>
            </a:prstGeom>
            <a:solidFill>
              <a:srgbClr val="FFFFFF"/>
            </a:solidFill>
            <a:ln w="38160">
              <a:solidFill>
                <a:srgbClr val="EEC85E"/>
              </a:solidFill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000" b="1" dirty="0">
                  <a:solidFill>
                    <a:srgbClr val="000000"/>
                  </a:solidFill>
                  <a:latin typeface="Times New Roman" pitchFamily="16" charset="0"/>
                </a:rPr>
                <a:t>Великая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000" b="1" dirty="0" smtClean="0">
                  <a:solidFill>
                    <a:srgbClr val="000000"/>
                  </a:solidFill>
                  <a:latin typeface="Times New Roman" pitchFamily="16" charset="0"/>
                </a:rPr>
                <a:t>Армия</a:t>
              </a:r>
              <a:endParaRPr lang="ru-RU" sz="2000" b="1" dirty="0">
                <a:solidFill>
                  <a:srgbClr val="000000"/>
                </a:solidFill>
                <a:latin typeface="Times New Roman" pitchFamily="16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000" b="1" dirty="0" smtClean="0">
                  <a:solidFill>
                    <a:srgbClr val="000000"/>
                  </a:solidFill>
                  <a:latin typeface="Times New Roman" pitchFamily="16" charset="0"/>
                </a:rPr>
                <a:t>6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itchFamily="16" charset="0"/>
                </a:rPr>
                <a:t>4</a:t>
              </a:r>
              <a:r>
                <a:rPr lang="ru-RU" sz="2000" b="1" dirty="0" smtClean="0">
                  <a:solidFill>
                    <a:srgbClr val="000000"/>
                  </a:solidFill>
                  <a:latin typeface="Times New Roman" pitchFamily="16" charset="0"/>
                </a:rPr>
                <a:t>0 </a:t>
              </a:r>
              <a:r>
                <a:rPr lang="ru-RU" sz="2000" b="1" dirty="0">
                  <a:solidFill>
                    <a:srgbClr val="000000"/>
                  </a:solidFill>
                  <a:latin typeface="Times New Roman" pitchFamily="16" charset="0"/>
                </a:rPr>
                <a:t>000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737100" y="2895600"/>
            <a:ext cx="3802063" cy="1827213"/>
            <a:chOff x="2984" y="1824"/>
            <a:chExt cx="2395" cy="1151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984" y="1824"/>
              <a:ext cx="1707" cy="1151"/>
              <a:chOff x="2984" y="1824"/>
              <a:chExt cx="1707" cy="1151"/>
            </a:xfrm>
          </p:grpSpPr>
          <p:pic>
            <p:nvPicPr>
              <p:cNvPr id="9233" name="Picture 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984" y="1824"/>
                <a:ext cx="693" cy="11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9234" name="Text Box 8"/>
              <p:cNvSpPr txBox="1">
                <a:spLocks noChangeArrowheads="1"/>
              </p:cNvSpPr>
              <p:nvPr/>
            </p:nvSpPr>
            <p:spPr bwMode="auto">
              <a:xfrm>
                <a:off x="3641" y="2318"/>
                <a:ext cx="1051" cy="443"/>
              </a:xfrm>
              <a:prstGeom prst="rect">
                <a:avLst/>
              </a:prstGeom>
              <a:solidFill>
                <a:srgbClr val="CCFFFF"/>
              </a:solidFill>
              <a:ln w="38160">
                <a:solidFill>
                  <a:srgbClr val="EEC85E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US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II</a:t>
                </a:r>
                <a:r>
                  <a:rPr lang="ru-RU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.Багратион</a:t>
                </a:r>
              </a:p>
              <a:p>
                <a:pPr algn="ctr"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000" b="1" dirty="0" smtClean="0">
                    <a:solidFill>
                      <a:srgbClr val="000000"/>
                    </a:solidFill>
                    <a:latin typeface="Times New Roman" pitchFamily="16" charset="0"/>
                  </a:rPr>
                  <a:t>45 </a:t>
                </a:r>
                <a:r>
                  <a:rPr lang="ru-RU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000</a:t>
                </a:r>
              </a:p>
            </p:txBody>
          </p:sp>
        </p:grpSp>
        <p:pic>
          <p:nvPicPr>
            <p:cNvPr id="9232" name="Picture 9"/>
            <p:cNvPicPr>
              <a:picLocks noChangeAspect="1" noChangeArrowheads="1"/>
            </p:cNvPicPr>
            <p:nvPr/>
          </p:nvPicPr>
          <p:blipFill>
            <a:blip r:embed="rId6" cstate="print">
              <a:lum bright="12000" contrast="18000"/>
            </a:blip>
            <a:srcRect/>
            <a:stretch>
              <a:fillRect/>
            </a:stretch>
          </p:blipFill>
          <p:spPr bwMode="auto">
            <a:xfrm>
              <a:off x="4704" y="2160"/>
              <a:ext cx="676" cy="815"/>
            </a:xfrm>
            <a:prstGeom prst="rect">
              <a:avLst/>
            </a:prstGeom>
            <a:noFill/>
            <a:ln w="76320">
              <a:solidFill>
                <a:srgbClr val="FFCC00"/>
              </a:solidFill>
              <a:miter lim="800000"/>
              <a:headEnd/>
              <a:tailEnd/>
            </a:ln>
          </p:spPr>
        </p:pic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343400" y="1600200"/>
            <a:ext cx="4578350" cy="1827213"/>
            <a:chOff x="2736" y="1008"/>
            <a:chExt cx="2884" cy="1151"/>
          </a:xfrm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2736" y="1008"/>
              <a:ext cx="2147" cy="1151"/>
              <a:chOff x="2736" y="1008"/>
              <a:chExt cx="2147" cy="1151"/>
            </a:xfrm>
          </p:grpSpPr>
          <p:pic>
            <p:nvPicPr>
              <p:cNvPr id="9229" name="Picture 1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736" y="1008"/>
                <a:ext cx="693" cy="11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9230" name="Text Box 13"/>
              <p:cNvSpPr txBox="1">
                <a:spLocks noChangeArrowheads="1"/>
              </p:cNvSpPr>
              <p:nvPr/>
            </p:nvSpPr>
            <p:spPr bwMode="auto">
              <a:xfrm>
                <a:off x="3344" y="1488"/>
                <a:ext cx="1539" cy="443"/>
              </a:xfrm>
              <a:prstGeom prst="rect">
                <a:avLst/>
              </a:prstGeom>
              <a:solidFill>
                <a:srgbClr val="FFFFFF"/>
              </a:solidFill>
              <a:ln w="38160">
                <a:solidFill>
                  <a:srgbClr val="EEC85E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US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I</a:t>
                </a:r>
                <a:r>
                  <a:rPr lang="ru-RU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.Барклай де Толли</a:t>
                </a:r>
              </a:p>
              <a:p>
                <a:pPr algn="ctr"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000" b="1" dirty="0" smtClean="0">
                    <a:solidFill>
                      <a:srgbClr val="000000"/>
                    </a:solidFill>
                    <a:latin typeface="Times New Roman" pitchFamily="16" charset="0"/>
                  </a:rPr>
                  <a:t>120 </a:t>
                </a:r>
                <a:r>
                  <a:rPr lang="ru-RU" sz="2000" b="1" dirty="0">
                    <a:solidFill>
                      <a:srgbClr val="000000"/>
                    </a:solidFill>
                    <a:latin typeface="Times New Roman" pitchFamily="16" charset="0"/>
                  </a:rPr>
                  <a:t>000</a:t>
                </a:r>
              </a:p>
            </p:txBody>
          </p:sp>
        </p:grpSp>
        <p:pic>
          <p:nvPicPr>
            <p:cNvPr id="9228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44" y="1296"/>
              <a:ext cx="677" cy="816"/>
            </a:xfrm>
            <a:prstGeom prst="rect">
              <a:avLst/>
            </a:prstGeom>
            <a:noFill/>
            <a:ln w="76320">
              <a:solidFill>
                <a:srgbClr val="FFCC00"/>
              </a:solidFill>
              <a:miter lim="800000"/>
              <a:headEnd/>
              <a:tailEnd/>
            </a:ln>
          </p:spPr>
        </p:pic>
      </p:grpSp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5257800" y="4343400"/>
            <a:ext cx="3663950" cy="1827213"/>
            <a:chOff x="3312" y="2736"/>
            <a:chExt cx="2308" cy="1151"/>
          </a:xfrm>
        </p:grpSpPr>
        <p:pic>
          <p:nvPicPr>
            <p:cNvPr id="9224" name="Picture 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12" y="2736"/>
              <a:ext cx="693" cy="115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225" name="Text Box 17"/>
            <p:cNvSpPr txBox="1">
              <a:spLocks noChangeArrowheads="1"/>
            </p:cNvSpPr>
            <p:nvPr/>
          </p:nvSpPr>
          <p:spPr bwMode="auto">
            <a:xfrm>
              <a:off x="3851" y="3230"/>
              <a:ext cx="1046" cy="443"/>
            </a:xfrm>
            <a:prstGeom prst="rect">
              <a:avLst/>
            </a:prstGeom>
            <a:solidFill>
              <a:srgbClr val="FFFFCC"/>
            </a:solidFill>
            <a:ln w="38160">
              <a:solidFill>
                <a:srgbClr val="EEC85E"/>
              </a:solidFill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2000" b="1">
                  <a:solidFill>
                    <a:srgbClr val="000000"/>
                  </a:solidFill>
                  <a:latin typeface="Times New Roman" pitchFamily="16" charset="0"/>
                </a:rPr>
                <a:t>III</a:t>
              </a:r>
              <a:r>
                <a:rPr lang="ru-RU" sz="2000" b="1">
                  <a:solidFill>
                    <a:srgbClr val="000000"/>
                  </a:solidFill>
                  <a:latin typeface="Times New Roman" pitchFamily="16" charset="0"/>
                </a:rPr>
                <a:t>.Тормасов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000" b="1">
                  <a:solidFill>
                    <a:srgbClr val="000000"/>
                  </a:solidFill>
                  <a:latin typeface="Times New Roman" pitchFamily="16" charset="0"/>
                </a:rPr>
                <a:t>45 000</a:t>
              </a:r>
            </a:p>
          </p:txBody>
        </p:sp>
        <p:pic>
          <p:nvPicPr>
            <p:cNvPr id="9226" name="Picture 1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44" y="3024"/>
              <a:ext cx="677" cy="816"/>
            </a:xfrm>
            <a:prstGeom prst="rect">
              <a:avLst/>
            </a:prstGeom>
            <a:noFill/>
            <a:ln w="76320">
              <a:solidFill>
                <a:srgbClr val="FFCC00"/>
              </a:solidFill>
              <a:miter lim="800000"/>
              <a:headEnd/>
              <a:tailEnd/>
            </a:ln>
          </p:spPr>
        </p:pic>
      </p:grpSp>
      <p:sp>
        <p:nvSpPr>
          <p:cNvPr id="9223" name="Rectangle 19"/>
          <p:cNvSpPr>
            <a:spLocks noChangeArrowheads="1"/>
          </p:cNvSpPr>
          <p:nvPr/>
        </p:nvSpPr>
        <p:spPr bwMode="auto">
          <a:xfrm>
            <a:off x="1589088" y="3246438"/>
            <a:ext cx="59690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dirty="0">
                <a:solidFill>
                  <a:srgbClr val="EAEAEA"/>
                </a:solidFill>
                <a:latin typeface="Arial" charset="0"/>
              </a:rPr>
              <a:t>В ночь с 11 на 12 июня 1812 года французская армия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-57598"/>
            <a:ext cx="9324528" cy="858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 правильный ответ.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8кл.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1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кем воевала Россия в Отечественной войне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1812г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.?</a:t>
            </a:r>
            <a:endParaRPr lang="ru-RU" sz="2400" dirty="0">
              <a:latin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Швецией,         Турцией,       Францией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Задание 2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Когда началась война России и Франции?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24 июня 1812г.,        март 1801г.,           1796г.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70C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Задание 3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Как звали французского императора?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i="0" u="none" strike="noStrike" cap="none" normalizeH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aseline="0" dirty="0" smtClean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Луи-Филипп,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Карл,      Наполеон.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Задание 4    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Как называлась река, через которую              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           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переправилась армия Наполеона?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70C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Буг,         Дон,         Неман.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70C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72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Соотнеси , какую войну вели Россия и  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Франция?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Захватническая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Грабительская                    Россия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Освободительная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Несправедливая                 Франция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Справедливая 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244334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995936" y="2204864"/>
            <a:ext cx="1944216" cy="15011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707904" y="2845779"/>
            <a:ext cx="2232248" cy="16633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725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Вставь пропущенные слова.</a:t>
            </a:r>
          </a:p>
          <a:p>
            <a:endParaRPr lang="ru-RU" sz="2800" dirty="0" smtClean="0"/>
          </a:p>
          <a:p>
            <a:r>
              <a:rPr lang="ru-RU" sz="2800" dirty="0" smtClean="0"/>
              <a:t>На реке …….. была сформирована огромная французская армия. </a:t>
            </a:r>
          </a:p>
          <a:p>
            <a:r>
              <a:rPr lang="ru-RU" sz="2800" dirty="0" smtClean="0"/>
              <a:t>Она состояла из …. тысяч солдат. </a:t>
            </a:r>
          </a:p>
          <a:p>
            <a:r>
              <a:rPr lang="ru-RU" sz="2800" dirty="0" smtClean="0"/>
              <a:t>Ее считали……… </a:t>
            </a:r>
          </a:p>
          <a:p>
            <a:r>
              <a:rPr lang="ru-RU" sz="2800" dirty="0" smtClean="0"/>
              <a:t>На западной границе России была сосредоточена русская армия в ….тысяч солдат. Утром ………года французская армия перешла реку Неман и вступила на территорию России. Началась ………. война 1812 года. </a:t>
            </a:r>
          </a:p>
          <a:p>
            <a:endParaRPr lang="ru-RU" sz="28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5500702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640,   непобедимой,   210,  Отечественная,   Неман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24 июня 1812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79512" y="260648"/>
            <a:ext cx="91440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Соотнеси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дату и событие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7кл.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1380г.          Битва на Калке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1480г.          Стояние на р. Угре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1223г.           Куликовская битва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3527939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Соотнеси дату и событи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9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 сентября 1939г.                окончание войны с Финляндией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30 ноября 1939г.                 начало Второй мировой войны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Весна 1940г.                        начало Советско-Финской войны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26342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Определи век.</a:t>
            </a:r>
          </a:p>
          <a:p>
            <a:endParaRPr lang="ru-RU" sz="2400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1223г.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988г.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1480г.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2014г.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1700г.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1861г.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1961г.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412г.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500г.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2100г.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214942" y="285728"/>
            <a:ext cx="32861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Определи начало , середину, конец века.</a:t>
            </a:r>
          </a:p>
          <a:p>
            <a:endParaRPr lang="ru-RU" sz="2400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1223г.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988г.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1480г.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2014г.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1700г.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1861г.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1961г.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412г.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500г.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2100г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936164"/>
            <a:ext cx="750099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988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1223   1237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1240   1242  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1147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1380   1480 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1497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53407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Третий лишний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904733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Угадай слово.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ru-RU" sz="2800" dirty="0" smtClean="0"/>
              <a:t>Глава города Новгорода.        </a:t>
            </a:r>
            <a:r>
              <a:rPr lang="ru-RU" sz="2800" dirty="0" smtClean="0">
                <a:solidFill>
                  <a:srgbClr val="7030A0"/>
                </a:solidFill>
              </a:rPr>
              <a:t>(посадник)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 startAt="2"/>
            </a:pPr>
            <a:r>
              <a:rPr lang="ru-RU" sz="2800" dirty="0" smtClean="0"/>
              <a:t>Народное собрание Новгорода.    </a:t>
            </a:r>
            <a:r>
              <a:rPr lang="ru-RU" sz="2800" dirty="0" smtClean="0">
                <a:solidFill>
                  <a:srgbClr val="7030A0"/>
                </a:solidFill>
              </a:rPr>
              <a:t>(вече)</a:t>
            </a:r>
          </a:p>
          <a:p>
            <a:pPr marL="514350" indent="-514350">
              <a:buAutoNum type="arabicPeriod" startAt="2"/>
            </a:pPr>
            <a:endParaRPr lang="ru-RU" sz="2800" dirty="0" smtClean="0"/>
          </a:p>
          <a:p>
            <a:pPr marL="514350" indent="-514350">
              <a:buAutoNum type="arabicPeriod" startAt="3"/>
            </a:pPr>
            <a:r>
              <a:rPr lang="ru-RU" sz="2800" dirty="0" smtClean="0"/>
              <a:t>Форма управления государством .    </a:t>
            </a:r>
            <a:r>
              <a:rPr lang="ru-RU" sz="2800" dirty="0" smtClean="0">
                <a:solidFill>
                  <a:srgbClr val="7030A0"/>
                </a:solidFill>
              </a:rPr>
              <a:t>(республика)</a:t>
            </a:r>
          </a:p>
          <a:p>
            <a:pPr marL="514350" indent="-514350">
              <a:buAutoNum type="arabicPeriod" startAt="3"/>
            </a:pPr>
            <a:endParaRPr lang="ru-RU" sz="2800" dirty="0" smtClean="0"/>
          </a:p>
          <a:p>
            <a:pPr marL="514350" indent="-514350">
              <a:buFontTx/>
              <a:buAutoNum type="arabicPeriod" startAt="4"/>
            </a:pPr>
            <a:r>
              <a:rPr lang="ru-RU" sz="2800" dirty="0" smtClean="0"/>
              <a:t>Налог, который платили иноземные купцы за </a:t>
            </a:r>
            <a:r>
              <a:rPr lang="ru-RU" sz="2800" dirty="0"/>
              <a:t>право торговать.       </a:t>
            </a:r>
            <a:r>
              <a:rPr lang="ru-RU" sz="2800" dirty="0">
                <a:solidFill>
                  <a:srgbClr val="7030A0"/>
                </a:solidFill>
              </a:rPr>
              <a:t>(пошлина)</a:t>
            </a:r>
          </a:p>
          <a:p>
            <a:pPr marL="514350" indent="-514350"/>
            <a:r>
              <a:rPr lang="ru-RU" sz="2800" dirty="0" smtClean="0"/>
              <a:t>  </a:t>
            </a:r>
          </a:p>
          <a:p>
            <a:pPr marL="514350" indent="-514350">
              <a:buAutoNum type="arabicPeriod" startAt="5"/>
            </a:pPr>
            <a:r>
              <a:rPr lang="ru-RU" sz="2800" dirty="0" smtClean="0"/>
              <a:t>Место на реке, где останавливались корабли</a:t>
            </a:r>
            <a:r>
              <a:rPr lang="ru-RU" sz="2800" dirty="0"/>
              <a:t>. </a:t>
            </a:r>
            <a:r>
              <a:rPr lang="ru-RU" sz="2800" dirty="0" smtClean="0"/>
              <a:t>   </a:t>
            </a:r>
            <a:r>
              <a:rPr lang="ru-RU" sz="2800" dirty="0" smtClean="0">
                <a:solidFill>
                  <a:srgbClr val="7030A0"/>
                </a:solidFill>
              </a:rPr>
              <a:t>(</a:t>
            </a:r>
            <a:r>
              <a:rPr lang="ru-RU" sz="2800" dirty="0">
                <a:solidFill>
                  <a:srgbClr val="7030A0"/>
                </a:solidFill>
              </a:rPr>
              <a:t>пристань)</a:t>
            </a:r>
            <a:endParaRPr lang="ru-RU" sz="28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143248"/>
            <a:ext cx="8286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Соотнеси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термин и понятие.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7кл.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Переписчик         место, где хранится собрание книг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Устав                     главная книга всех христиан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Библия                  тип письма кириллицей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Библиотека          монах, который переписывал книги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85720" y="0"/>
            <a:ext cx="8572560" cy="299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Соотнеси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термин и понятие.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9кл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Буржуйка               город находящийся  в окружении противника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Дорога жизни       железная печь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Блокада                  дорога по льду Ладожского озера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714480" y="1000108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1357290" y="4857760"/>
            <a:ext cx="1857388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2725"/>
          <a:stretch>
            <a:fillRect/>
          </a:stretch>
        </p:blipFill>
        <p:spPr bwMode="auto">
          <a:xfrm>
            <a:off x="4000496" y="500042"/>
            <a:ext cx="440529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85720" y="1223711"/>
            <a:ext cx="35004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 на уроке устает не от деятельности, а от ее однообразия</a:t>
            </a:r>
            <a:r>
              <a:rPr lang="ru-RU" sz="2800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К.Д.Ушинский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-714412" y="6286520"/>
            <a:ext cx="45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7944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Напиши правильно  исторический термин.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/>
              <a:t>П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са</a:t>
            </a:r>
            <a:r>
              <a:rPr lang="ru-RU" sz="3200" dirty="0" smtClean="0">
                <a:solidFill>
                  <a:srgbClr val="FF0000"/>
                </a:solidFill>
              </a:rPr>
              <a:t>д</a:t>
            </a:r>
            <a:r>
              <a:rPr lang="ru-RU" sz="3200" dirty="0" smtClean="0"/>
              <a:t>-      торгово-промышленная часть города, расположенная вне городской крепостной стены.</a:t>
            </a:r>
          </a:p>
          <a:p>
            <a:endParaRPr lang="ru-RU" sz="3200" dirty="0" smtClean="0"/>
          </a:p>
          <a:p>
            <a:r>
              <a:rPr lang="ru-RU" sz="3200" dirty="0" smtClean="0"/>
              <a:t>Р..м..</a:t>
            </a:r>
            <a:r>
              <a:rPr lang="ru-RU" sz="3200" dirty="0" err="1" smtClean="0"/>
              <a:t>сло</a:t>
            </a:r>
            <a:r>
              <a:rPr lang="ru-RU" sz="3200" dirty="0" smtClean="0"/>
              <a:t>- мелкое ручное производство промышленных изделий.</a:t>
            </a:r>
          </a:p>
          <a:p>
            <a:endParaRPr lang="ru-RU" sz="3200" dirty="0" smtClean="0"/>
          </a:p>
          <a:p>
            <a:r>
              <a:rPr lang="ru-RU" sz="3200" dirty="0" smtClean="0"/>
              <a:t>Хр..ст..</a:t>
            </a:r>
            <a:r>
              <a:rPr lang="ru-RU" sz="3200" dirty="0" err="1" smtClean="0"/>
              <a:t>анств</a:t>
            </a:r>
            <a:r>
              <a:rPr lang="ru-RU" sz="3200" dirty="0" smtClean="0"/>
              <a:t>..- мировая религия, ставшая государственной на Руси.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990595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Расположите имена древнерусских князей в порядке их правления.</a:t>
            </a:r>
          </a:p>
          <a:p>
            <a:r>
              <a:rPr lang="ru-RU" sz="2400" dirty="0" smtClean="0"/>
              <a:t>А) Святослав</a:t>
            </a:r>
          </a:p>
          <a:p>
            <a:r>
              <a:rPr lang="ru-RU" sz="2400" dirty="0" smtClean="0"/>
              <a:t>Б) Ольга</a:t>
            </a:r>
          </a:p>
          <a:p>
            <a:r>
              <a:rPr lang="ru-RU" sz="2400" dirty="0" smtClean="0"/>
              <a:t>В) Игорь</a:t>
            </a:r>
          </a:p>
          <a:p>
            <a:r>
              <a:rPr lang="ru-RU" sz="2400" dirty="0" smtClean="0"/>
              <a:t>Г) Олег</a:t>
            </a:r>
          </a:p>
          <a:p>
            <a:r>
              <a:rPr lang="ru-RU" sz="2400" dirty="0" smtClean="0"/>
              <a:t>Д) </a:t>
            </a:r>
            <a:r>
              <a:rPr lang="ru-RU" sz="2400" dirty="0" err="1" smtClean="0"/>
              <a:t>Рюрик</a:t>
            </a:r>
            <a:endParaRPr lang="ru-RU" sz="2400" dirty="0" smtClean="0"/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Расположите события в хронологической последовательности.</a:t>
            </a:r>
            <a:endParaRPr lang="ru-RU" sz="3200" dirty="0" smtClean="0"/>
          </a:p>
          <a:p>
            <a:r>
              <a:rPr lang="ru-RU" sz="2400" dirty="0" smtClean="0"/>
              <a:t>Берлинская операция </a:t>
            </a:r>
          </a:p>
          <a:p>
            <a:r>
              <a:rPr lang="ru-RU" sz="2400" dirty="0" smtClean="0"/>
              <a:t>Битва за Москву</a:t>
            </a:r>
          </a:p>
          <a:p>
            <a:r>
              <a:rPr lang="ru-RU" sz="2400" dirty="0" smtClean="0"/>
              <a:t>Блокада Ленинграда</a:t>
            </a:r>
          </a:p>
          <a:p>
            <a:r>
              <a:rPr lang="ru-RU" sz="2400" dirty="0" smtClean="0"/>
              <a:t>Оборона Брестской крепости </a:t>
            </a:r>
          </a:p>
          <a:p>
            <a:r>
              <a:rPr lang="ru-RU" sz="2400" dirty="0" smtClean="0"/>
              <a:t>Курская битва</a:t>
            </a:r>
          </a:p>
          <a:p>
            <a:r>
              <a:rPr lang="ru-RU" sz="2400" dirty="0" smtClean="0"/>
              <a:t>Сталинградская битва   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istoryteacher.ru/data/imagegallery/018bc717-5210-005e-99a9-9a7842cbd115/e0d8c5eb-effe-ec6d-ac4d-0a832b6f90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620688"/>
            <a:ext cx="2840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32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03" y="3428999"/>
            <a:ext cx="235984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397466"/>
            <a:ext cx="2371906" cy="336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История\Desktop\DSC0374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062" r="11379"/>
          <a:stretch/>
        </p:blipFill>
        <p:spPr bwMode="auto">
          <a:xfrm>
            <a:off x="214282" y="0"/>
            <a:ext cx="2627784" cy="34851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История\Desktop\DSC0374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70" t="4031" r="14149" b="1914"/>
          <a:stretch/>
        </p:blipFill>
        <p:spPr bwMode="auto">
          <a:xfrm>
            <a:off x="2214546" y="0"/>
            <a:ext cx="2618261" cy="341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История\Desktop\DSC0374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344" t="3641" r="10382" b="4053"/>
          <a:stretch/>
        </p:blipFill>
        <p:spPr bwMode="auto">
          <a:xfrm>
            <a:off x="4357686" y="0"/>
            <a:ext cx="2566183" cy="3428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0"/>
            <a:ext cx="2449942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5" descr="C:\Users\История\Desktop\DSC0374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67" t="3788" r="3916" b="16574"/>
          <a:stretch/>
        </p:blipFill>
        <p:spPr bwMode="auto">
          <a:xfrm>
            <a:off x="2769810" y="3737483"/>
            <a:ext cx="3700497" cy="2740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6267524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артинки\5\0_1edf0_f47e0134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61651"/>
            <a:ext cx="8764182" cy="54963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458097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         Спасибо за внимание.</a:t>
            </a:r>
            <a:endParaRPr lang="ru-RU" sz="3600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373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9858412" y="1571612"/>
          <a:ext cx="45719" cy="142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Овал 5"/>
          <p:cNvSpPr/>
          <p:nvPr/>
        </p:nvSpPr>
        <p:spPr>
          <a:xfrm>
            <a:off x="357158" y="2786058"/>
            <a:ext cx="1714512" cy="128588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игра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86380" y="500042"/>
            <a:ext cx="2857520" cy="85725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внимание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86380" y="1714488"/>
            <a:ext cx="2857520" cy="78581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интерес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86380" y="2786058"/>
            <a:ext cx="2857520" cy="9286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запоминание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57818" y="4071942"/>
            <a:ext cx="2928958" cy="100013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восприятие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429256" y="5500702"/>
            <a:ext cx="285752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мышление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2214546" y="3214686"/>
            <a:ext cx="2286016" cy="5715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активизирует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9837077"/>
              </p:ext>
            </p:extLst>
          </p:nvPr>
        </p:nvGraphicFramePr>
        <p:xfrm>
          <a:off x="642910" y="928670"/>
          <a:ext cx="3123577" cy="2699004"/>
        </p:xfrm>
        <a:graphic>
          <a:graphicData uri="http://schemas.openxmlformats.org/drawingml/2006/table">
            <a:tbl>
              <a:tblPr/>
              <a:tblGrid>
                <a:gridCol w="347849"/>
                <a:gridCol w="346966"/>
                <a:gridCol w="346966"/>
                <a:gridCol w="346966"/>
                <a:gridCol w="346966"/>
                <a:gridCol w="346966"/>
                <a:gridCol w="346966"/>
                <a:gridCol w="346966"/>
                <a:gridCol w="346966"/>
              </a:tblGrid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57621" y="857232"/>
            <a:ext cx="50720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Изба , построенная из дерева, веток, </a:t>
            </a:r>
          </a:p>
          <a:p>
            <a:pPr marL="342900" indent="-342900"/>
            <a:r>
              <a:rPr lang="ru-RU" dirty="0" smtClean="0"/>
              <a:t>     хвороста и обмазанная глиной.</a:t>
            </a:r>
          </a:p>
          <a:p>
            <a:pPr marL="342900" indent="-342900"/>
            <a:r>
              <a:rPr lang="ru-RU" dirty="0" smtClean="0"/>
              <a:t>2. Место, где селились славяне.</a:t>
            </a:r>
          </a:p>
          <a:p>
            <a:pPr marL="342900" indent="-342900"/>
            <a:r>
              <a:rPr lang="ru-RU" dirty="0" smtClean="0"/>
              <a:t>3. Деревянная посудина круглой или овальной формы с невысокими краями.</a:t>
            </a:r>
          </a:p>
          <a:p>
            <a:pPr marL="342900" indent="-342900"/>
            <a:r>
              <a:rPr lang="ru-RU" dirty="0" smtClean="0"/>
              <a:t>4. Забор из заостренных бревен вокруг </a:t>
            </a:r>
          </a:p>
          <a:p>
            <a:pPr marL="342900" indent="-342900"/>
            <a:r>
              <a:rPr lang="ru-RU" dirty="0" smtClean="0"/>
              <a:t>    славянского поселения. </a:t>
            </a:r>
          </a:p>
          <a:p>
            <a:pPr marL="342900" indent="-342900"/>
            <a:r>
              <a:rPr lang="ru-RU" dirty="0" smtClean="0"/>
              <a:t>5. Тонкие деревянные палочки, для освещения жилища. </a:t>
            </a:r>
          </a:p>
          <a:p>
            <a:pPr marL="342900" indent="-342900"/>
            <a:r>
              <a:rPr lang="ru-RU" dirty="0" smtClean="0"/>
              <a:t>6. Жилище славян.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0457463"/>
              </p:ext>
            </p:extLst>
          </p:nvPr>
        </p:nvGraphicFramePr>
        <p:xfrm>
          <a:off x="642910" y="4143380"/>
          <a:ext cx="3286150" cy="2585322"/>
        </p:xfrm>
        <a:graphic>
          <a:graphicData uri="http://schemas.openxmlformats.org/drawingml/2006/table">
            <a:tbl>
              <a:tblPr/>
              <a:tblGrid>
                <a:gridCol w="364182"/>
                <a:gridCol w="364182"/>
                <a:gridCol w="364182"/>
                <a:gridCol w="364182"/>
                <a:gridCol w="364182"/>
                <a:gridCol w="364182"/>
                <a:gridCol w="364182"/>
                <a:gridCol w="364182"/>
                <a:gridCol w="372694"/>
              </a:tblGrid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8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8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29058" y="4143380"/>
            <a:ext cx="53009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1. Деревянная посудина круглой или овальной формы с невысокими краями.</a:t>
            </a:r>
          </a:p>
          <a:p>
            <a:pPr marL="342900" indent="-342900"/>
            <a:r>
              <a:rPr lang="ru-RU" dirty="0" smtClean="0"/>
              <a:t>2. Жилище славян.</a:t>
            </a:r>
          </a:p>
          <a:p>
            <a:pPr marL="342900" indent="-342900"/>
            <a:r>
              <a:rPr lang="ru-RU" dirty="0" smtClean="0"/>
              <a:t>3. Тонкие деревянные палочки, для освещения </a:t>
            </a:r>
            <a:r>
              <a:rPr lang="ru-RU" dirty="0"/>
              <a:t>жилища</a:t>
            </a:r>
            <a:r>
              <a:rPr lang="ru-RU" dirty="0" smtClean="0"/>
              <a:t>.</a:t>
            </a:r>
          </a:p>
          <a:p>
            <a:pPr marL="342900" indent="-342900"/>
            <a:r>
              <a:rPr lang="ru-RU" dirty="0" smtClean="0"/>
              <a:t>4. Деревянная постройка для хранения зерна.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571480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Вариант 1.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643314"/>
            <a:ext cx="1511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2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-228272"/>
            <a:ext cx="7715304" cy="723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«Историческая азбука»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 Киевское княжество в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XII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веке».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КНЯЗЬ, КНЯЖЕСТВО, КИЕВ, КУПЦЫ.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 Славянские воины и богатыри».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К- КОЛЧАН,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КОПЬЕ, КОЛЬЧУГА.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 Начало Великой  Отечественной войны».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aseline="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О-  ОТЕЧЕСТВО, ОПАСНОСТЬ, ОБОРОНА, ОТСТУПЛЕНИЕ, ОТЕЧЕСТВЕННАЯ ВОЙНА.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-485384"/>
            <a:ext cx="8358246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Выполните тест.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7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Где состоялась первая битва русских с монголо-татарами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На</a:t>
            </a:r>
            <a:r>
              <a:rPr kumimoji="0" lang="ru-RU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реке Москва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   На реке Калка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реке Дон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состоялась первая битва русских с монголо-татарами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1223г.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988г.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1147г.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Кто одержал победу в этом сражении?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русские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половцы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монголо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татары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Когда монголо-татары напали на русские земли?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1223г.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1237г.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1147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5Сколько дней оборонялась Рязань?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428604"/>
            <a:ext cx="2870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План ответа.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654856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а) Кто стал российским императором в начале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XIX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в.?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б) В результате, каких событий Александр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стал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императором?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в) Каким человеком был Александр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г) Чью политику решил продолжить Александр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) Какие мероприятия были осуществлены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Александром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е) Какие изменения внес Александр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в систему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государственного     управления?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3638550" cy="5835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535488" y="908050"/>
            <a:ext cx="4357687" cy="4616450"/>
          </a:xfrm>
          <a:prstGeom prst="rect">
            <a:avLst/>
          </a:prstGeom>
          <a:solidFill>
            <a:srgbClr val="339966"/>
          </a:solidFill>
          <a:ln w="38160">
            <a:solidFill>
              <a:srgbClr val="EAEAEA"/>
            </a:solidFill>
            <a:miter lim="800000"/>
            <a:headEnd/>
            <a:tailEnd/>
          </a:ln>
          <a:effectLst>
            <a:outerShdw dist="101823" dir="2700000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300" b="1">
                <a:solidFill>
                  <a:srgbClr val="000000"/>
                </a:solidFill>
                <a:latin typeface="Times New Roman" pitchFamily="16" charset="0"/>
              </a:rPr>
              <a:t>Наполеон: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300" b="1">
                <a:solidFill>
                  <a:srgbClr val="000000"/>
                </a:solidFill>
                <a:latin typeface="Times New Roman" pitchFamily="16" charset="0"/>
              </a:rPr>
              <a:t>«Если я возьму Киев – я возьму Россию за ноги; если я возьму Петербург – я возьму Россию за голову; если я возьму Москву – я поражу её в самое сердце».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8675688" y="6308725"/>
            <a:ext cx="468312" cy="549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EAEAEA"/>
                </a:solidFill>
                <a:latin typeface="Arial" charset="0"/>
              </a:rPr>
              <a:t>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397000"/>
          <a:ext cx="8501122" cy="4585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719"/>
                <a:gridCol w="6143403"/>
              </a:tblGrid>
              <a:tr h="7461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Памятники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Предметы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9638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Вещественные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Одежда, посуда, орудия труда, монеты, оружие.</a:t>
                      </a:r>
                      <a:endParaRPr lang="ru-RU" sz="2400" dirty="0"/>
                    </a:p>
                  </a:txBody>
                  <a:tcPr/>
                </a:tc>
              </a:tr>
              <a:tr h="7927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Письменные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Берестяные грамоты, царские грамоты, указы, письма, свитки.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7927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Устные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Песни, предания, легенды, исторические сказания, былины, пословицы, загадки.</a:t>
                      </a:r>
                    </a:p>
                    <a:p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57224" y="785794"/>
            <a:ext cx="5695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Исторические памятники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1346</TotalTime>
  <Words>1028</Words>
  <Application>Microsoft Office PowerPoint</Application>
  <PresentationFormat>Экран (4:3)</PresentationFormat>
  <Paragraphs>303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135</cp:revision>
  <dcterms:created xsi:type="dcterms:W3CDTF">2018-02-25T08:49:54Z</dcterms:created>
  <dcterms:modified xsi:type="dcterms:W3CDTF">2018-03-02T04:57:22Z</dcterms:modified>
</cp:coreProperties>
</file>