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674" r:id="rId2"/>
    <p:sldMasterId id="2147483726" r:id="rId3"/>
  </p:sldMasterIdLst>
  <p:notesMasterIdLst>
    <p:notesMasterId r:id="rId51"/>
  </p:notesMasterIdLst>
  <p:sldIdLst>
    <p:sldId id="256" r:id="rId4"/>
    <p:sldId id="257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60" r:id="rId18"/>
    <p:sldId id="305" r:id="rId19"/>
    <p:sldId id="271" r:id="rId20"/>
    <p:sldId id="272" r:id="rId21"/>
    <p:sldId id="273" r:id="rId22"/>
    <p:sldId id="304" r:id="rId23"/>
    <p:sldId id="274" r:id="rId24"/>
    <p:sldId id="275" r:id="rId25"/>
    <p:sldId id="276" r:id="rId26"/>
    <p:sldId id="278" r:id="rId27"/>
    <p:sldId id="303" r:id="rId28"/>
    <p:sldId id="280" r:id="rId29"/>
    <p:sldId id="283" r:id="rId30"/>
    <p:sldId id="284" r:id="rId31"/>
    <p:sldId id="285" r:id="rId32"/>
    <p:sldId id="286" r:id="rId33"/>
    <p:sldId id="287" r:id="rId34"/>
    <p:sldId id="301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2" r:id="rId47"/>
    <p:sldId id="282" r:id="rId48"/>
    <p:sldId id="281" r:id="rId49"/>
    <p:sldId id="300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wrap="none" lIns="0" tIns="0" rIns="0" bIns="0"/>
          <a:lstStyle/>
          <a:p>
            <a:r>
              <a:rPr lang="ru-RU"/>
              <a:t>Для правки формата примечаний щелкните мышью</a:t>
            </a:r>
            <a:endParaRPr/>
          </a:p>
        </p:txBody>
      </p:sp>
      <p:sp>
        <p:nvSpPr>
          <p:cNvPr id="256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wrap="none" lIns="0" tIns="0" rIns="0" bIns="0"/>
          <a:lstStyle/>
          <a:p>
            <a:r>
              <a:rPr lang="ru-RU"/>
              <a:t>&lt;заголовок&gt;</a:t>
            </a:r>
            <a:endParaRPr/>
          </a:p>
        </p:txBody>
      </p:sp>
      <p:sp>
        <p:nvSpPr>
          <p:cNvPr id="257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wrap="none" lIns="0" tIns="0" rIns="0" bIns="0"/>
          <a:lstStyle/>
          <a:p>
            <a:pPr algn="r"/>
            <a:r>
              <a:rPr lang="ru-RU"/>
              <a:t>&lt;дата/время&gt;</a:t>
            </a:r>
            <a:endParaRPr/>
          </a:p>
        </p:txBody>
      </p:sp>
      <p:sp>
        <p:nvSpPr>
          <p:cNvPr id="258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wrap="none" lIns="0" tIns="0" rIns="0" bIns="0" anchor="b"/>
          <a:lstStyle/>
          <a:p>
            <a:r>
              <a:rPr lang="ru-RU"/>
              <a:t>&lt;нижний колонтитул&gt;</a:t>
            </a:r>
            <a:endParaRPr/>
          </a:p>
        </p:txBody>
      </p:sp>
      <p:sp>
        <p:nvSpPr>
          <p:cNvPr id="259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wrap="none" lIns="0" tIns="0" rIns="0" bIns="0" anchor="b"/>
          <a:lstStyle/>
          <a:p>
            <a:pPr algn="r"/>
            <a:fld id="{BD88CE44-4A65-4C79-8F1F-76BDA9E33BB0}" type="slidenum">
              <a:rPr lang="ru-RU"/>
              <a:pPr algn="r"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99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</p:spPr>
        <p:txBody>
          <a:bodyPr anchor="b"/>
          <a:lstStyle/>
          <a:p>
            <a:pPr algn="r">
              <a:lnSpc>
                <a:spcPct val="100000"/>
              </a:lnSpc>
            </a:pPr>
            <a:fld id="{5856C17D-0720-448A-8551-66D0FA76D00B}" type="slidenum">
              <a:rPr lang="ru-RU" sz="1200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4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01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</p:spPr>
        <p:txBody>
          <a:bodyPr anchor="b"/>
          <a:lstStyle/>
          <a:p>
            <a:pPr algn="r">
              <a:lnSpc>
                <a:spcPct val="100000"/>
              </a:lnSpc>
            </a:pPr>
            <a:fld id="{C80183FF-7CA5-4B33-84A9-B010F61E06C0}" type="slidenum">
              <a:rPr lang="ru-RU" sz="1200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5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03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</p:spPr>
        <p:txBody>
          <a:bodyPr anchor="b"/>
          <a:lstStyle/>
          <a:p>
            <a:pPr algn="r">
              <a:lnSpc>
                <a:spcPct val="100000"/>
              </a:lnSpc>
            </a:pPr>
            <a:fld id="{B0D980A5-D7AF-4E74-80C2-C2F2EEDDE29E}" type="slidenum">
              <a:rPr lang="ru-RU" sz="1200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9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05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</p:spPr>
        <p:txBody>
          <a:bodyPr anchor="b"/>
          <a:lstStyle/>
          <a:p>
            <a:pPr algn="r">
              <a:lnSpc>
                <a:spcPct val="100000"/>
              </a:lnSpc>
            </a:pPr>
            <a:fld id="{801FBBC4-9343-41DC-AD74-220ED0D67DAB}" type="slidenum">
              <a:rPr lang="ru-RU" sz="1200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10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07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</p:spPr>
        <p:txBody>
          <a:bodyPr anchor="b"/>
          <a:lstStyle/>
          <a:p>
            <a:pPr algn="r">
              <a:lnSpc>
                <a:spcPct val="100000"/>
              </a:lnSpc>
            </a:pPr>
            <a:fld id="{03989072-97D2-4D3E-A18E-E2A78B23D452}" type="slidenum">
              <a:rPr lang="ru-RU" sz="1200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23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09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</p:spPr>
        <p:txBody>
          <a:bodyPr anchor="b"/>
          <a:lstStyle/>
          <a:p>
            <a:pPr algn="r">
              <a:lnSpc>
                <a:spcPct val="100000"/>
              </a:lnSpc>
            </a:pPr>
            <a:fld id="{2A737A72-437A-4B71-AA67-8F1F288F9535}" type="slidenum">
              <a:rPr lang="ru-RU" sz="1200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30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83" name="Рисунок 8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92520" y="3681360"/>
            <a:ext cx="2377440" cy="1896840"/>
          </a:xfrm>
          <a:prstGeom prst="rect">
            <a:avLst/>
          </a:prstGeom>
          <a:ln>
            <a:noFill/>
          </a:ln>
        </p:spPr>
      </p:pic>
      <p:pic>
        <p:nvPicPr>
          <p:cNvPr id="84" name="Рисунок 8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6200" y="3681360"/>
            <a:ext cx="2377440" cy="1896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9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852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2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21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22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126" name="Рисунок 12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92520" y="3681360"/>
            <a:ext cx="2377440" cy="1896840"/>
          </a:xfrm>
          <a:prstGeom prst="rect">
            <a:avLst/>
          </a:prstGeom>
          <a:ln>
            <a:noFill/>
          </a:ln>
        </p:spPr>
      </p:pic>
      <p:pic>
        <p:nvPicPr>
          <p:cNvPr id="127" name="Рисунок 12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6200" y="3681360"/>
            <a:ext cx="2377440" cy="1896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1200" smtClean="0">
                <a:solidFill>
                  <a:srgbClr val="D38E28"/>
                </a:solidFill>
                <a:latin typeface="Franklin Gothic Book"/>
              </a:rPr>
              <a:t>1.3.18</a:t>
            </a:r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9F15E730-4180-42AC-B6A4-78743CD836C2}" type="slidenum">
              <a:rPr lang="ru-RU" sz="1200" smtClean="0">
                <a:solidFill>
                  <a:srgbClr val="D38E28"/>
                </a:solidFill>
                <a:latin typeface="Franklin Gothic Book"/>
              </a:rPr>
              <a:pPr algn="r">
                <a:lnSpc>
                  <a:spcPct val="100000"/>
                </a:lnSpc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1200" smtClean="0">
                <a:solidFill>
                  <a:srgbClr val="D38E28"/>
                </a:solidFill>
                <a:latin typeface="Franklin Gothic Book"/>
              </a:rPr>
              <a:t>1.3.18</a:t>
            </a: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9F15E730-4180-42AC-B6A4-78743CD836C2}" type="slidenum">
              <a:rPr lang="ru-RU" sz="1200" smtClean="0">
                <a:solidFill>
                  <a:srgbClr val="D38E28"/>
                </a:solidFill>
                <a:latin typeface="Franklin Gothic Book"/>
              </a:rPr>
              <a:pPr algn="r">
                <a:lnSpc>
                  <a:spcPct val="100000"/>
                </a:lnSpc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1200" smtClean="0">
                <a:solidFill>
                  <a:srgbClr val="D38E28"/>
                </a:solidFill>
                <a:latin typeface="Franklin Gothic Book"/>
              </a:rPr>
              <a:t>1.3.18</a:t>
            </a:r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9F15E730-4180-42AC-B6A4-78743CD836C2}" type="slidenum">
              <a:rPr lang="ru-RU" sz="1200" smtClean="0">
                <a:solidFill>
                  <a:srgbClr val="D38E28"/>
                </a:solidFill>
                <a:latin typeface="Franklin Gothic Book"/>
              </a:rPr>
              <a:pPr algn="r">
                <a:lnSpc>
                  <a:spcPct val="100000"/>
                </a:lnSpc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1200" smtClean="0">
                <a:solidFill>
                  <a:srgbClr val="D38E28"/>
                </a:solidFill>
                <a:latin typeface="Franklin Gothic Book"/>
              </a:rPr>
              <a:t>1.3.18</a:t>
            </a: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9F15E730-4180-42AC-B6A4-78743CD836C2}" type="slidenum">
              <a:rPr lang="ru-RU" sz="1200" smtClean="0">
                <a:solidFill>
                  <a:srgbClr val="D38E28"/>
                </a:solidFill>
                <a:latin typeface="Franklin Gothic Book"/>
              </a:rPr>
              <a:pPr algn="r">
                <a:lnSpc>
                  <a:spcPct val="100000"/>
                </a:lnSpc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1200" smtClean="0">
                <a:solidFill>
                  <a:srgbClr val="D38E28"/>
                </a:solidFill>
                <a:latin typeface="Franklin Gothic Book"/>
              </a:rPr>
              <a:t>1.3.18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9F15E730-4180-42AC-B6A4-78743CD836C2}" type="slidenum">
              <a:rPr lang="ru-RU" sz="1200" smtClean="0">
                <a:solidFill>
                  <a:srgbClr val="D38E28"/>
                </a:solidFill>
                <a:latin typeface="Franklin Gothic Book"/>
              </a:rPr>
              <a:pPr algn="r">
                <a:lnSpc>
                  <a:spcPct val="100000"/>
                </a:lnSpc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1200" smtClean="0">
                <a:solidFill>
                  <a:srgbClr val="D38E28"/>
                </a:solidFill>
                <a:latin typeface="Franklin Gothic Book"/>
              </a:rPr>
              <a:t>1.3.18</a:t>
            </a:r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9F15E730-4180-42AC-B6A4-78743CD836C2}" type="slidenum">
              <a:rPr lang="ru-RU" sz="1200" smtClean="0">
                <a:solidFill>
                  <a:srgbClr val="D38E28"/>
                </a:solidFill>
                <a:latin typeface="Franklin Gothic Book"/>
              </a:rPr>
              <a:pPr algn="r">
                <a:lnSpc>
                  <a:spcPct val="100000"/>
                </a:lnSpc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1200" smtClean="0">
                <a:solidFill>
                  <a:srgbClr val="D38E28"/>
                </a:solidFill>
                <a:latin typeface="Franklin Gothic Book"/>
              </a:rPr>
              <a:t>1.3.18</a:t>
            </a:r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9F15E730-4180-42AC-B6A4-78743CD836C2}" type="slidenum">
              <a:rPr lang="ru-RU" sz="1200" smtClean="0">
                <a:solidFill>
                  <a:srgbClr val="D38E28"/>
                </a:solidFill>
                <a:latin typeface="Franklin Gothic Book"/>
              </a:rPr>
              <a:pPr algn="r">
                <a:lnSpc>
                  <a:spcPct val="100000"/>
                </a:lnSpc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1200" smtClean="0">
                <a:solidFill>
                  <a:srgbClr val="D38E28"/>
                </a:solidFill>
                <a:latin typeface="Franklin Gothic Book"/>
              </a:rPr>
              <a:t>1.3.18</a:t>
            </a:r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9F15E730-4180-42AC-B6A4-78743CD836C2}" type="slidenum">
              <a:rPr lang="ru-RU" sz="1200" smtClean="0">
                <a:solidFill>
                  <a:srgbClr val="D38E28"/>
                </a:solidFill>
                <a:latin typeface="Franklin Gothic Book"/>
              </a:rPr>
              <a:pPr algn="r">
                <a:lnSpc>
                  <a:spcPct val="100000"/>
                </a:lnSpc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1200" smtClean="0">
                <a:solidFill>
                  <a:srgbClr val="D38E28"/>
                </a:solidFill>
                <a:latin typeface="Franklin Gothic Book"/>
              </a:rPr>
              <a:t>1.3.18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9F15E730-4180-42AC-B6A4-78743CD836C2}" type="slidenum">
              <a:rPr lang="ru-RU" sz="1200" smtClean="0">
                <a:solidFill>
                  <a:srgbClr val="D38E28"/>
                </a:solidFill>
                <a:latin typeface="Franklin Gothic Book"/>
              </a:rPr>
              <a:pPr algn="r">
                <a:lnSpc>
                  <a:spcPct val="100000"/>
                </a:lnSpc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1200" smtClean="0">
                <a:solidFill>
                  <a:srgbClr val="D38E28"/>
                </a:solidFill>
                <a:latin typeface="Franklin Gothic Book"/>
              </a:rPr>
              <a:t>1.3.18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9F15E730-4180-42AC-B6A4-78743CD836C2}" type="slidenum">
              <a:rPr lang="ru-RU" sz="1200" smtClean="0">
                <a:solidFill>
                  <a:srgbClr val="D38E28"/>
                </a:solidFill>
                <a:latin typeface="Franklin Gothic Book"/>
              </a:rPr>
              <a:pPr algn="r">
                <a:lnSpc>
                  <a:spcPct val="100000"/>
                </a:lnSpc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1200" smtClean="0">
                <a:solidFill>
                  <a:srgbClr val="D38E28"/>
                </a:solidFill>
                <a:latin typeface="Franklin Gothic Book"/>
              </a:rPr>
              <a:t>1.3.18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9F15E730-4180-42AC-B6A4-78743CD836C2}" type="slidenum">
              <a:rPr lang="ru-RU" sz="1200" smtClean="0">
                <a:solidFill>
                  <a:srgbClr val="D38E28"/>
                </a:solidFill>
                <a:latin typeface="Franklin Gothic Book"/>
              </a:rPr>
              <a:pPr algn="r">
                <a:lnSpc>
                  <a:spcPct val="100000"/>
                </a:lnSpc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852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Line 1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43" name="Line 2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44" name="Line 3"/>
          <p:cNvSpPr/>
          <p:nvPr/>
        </p:nvSpPr>
        <p:spPr>
          <a:xfrm>
            <a:off x="514080" y="1057680"/>
            <a:ext cx="8629920" cy="252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45" name="PlaceHolder 4"/>
          <p:cNvSpPr>
            <a:spLocks noGrp="1"/>
          </p:cNvSpPr>
          <p:nvPr>
            <p:ph type="title"/>
          </p:nvPr>
        </p:nvSpPr>
        <p:spPr>
          <a:xfrm>
            <a:off x="301680" y="457200"/>
            <a:ext cx="8686440" cy="84096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3600">
                <a:solidFill>
                  <a:srgbClr val="4E3B30"/>
                </a:solidFill>
                <a:latin typeface="Franklin Gothic Medium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304920" y="1600200"/>
            <a:ext cx="4190760" cy="472392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buSzPct val="25000"/>
              <a:buFont typeface="StarSymbol"/>
              <a:buChar char=""/>
            </a:pPr>
            <a:r>
              <a:rPr lang="ru-RU" sz="2800">
                <a:solidFill>
                  <a:srgbClr val="4E3B30"/>
                </a:solidFill>
                <a:latin typeface="Franklin Gothic Book"/>
              </a:rPr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 sz="2800">
                <a:solidFill>
                  <a:srgbClr val="4E3B30"/>
                </a:solidFill>
                <a:latin typeface="Franklin Gothic Book"/>
              </a:rPr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 sz="2800">
                <a:solidFill>
                  <a:srgbClr val="4E3B30"/>
                </a:solidFill>
                <a:latin typeface="Franklin Gothic Book"/>
              </a:rPr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 sz="2800">
                <a:solidFill>
                  <a:srgbClr val="4E3B30"/>
                </a:solidFill>
                <a:latin typeface="Franklin Gothic Book"/>
              </a:rPr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 sz="2800">
                <a:solidFill>
                  <a:srgbClr val="4E3B30"/>
                </a:solidFill>
                <a:latin typeface="Franklin Gothic Book"/>
              </a:rPr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 sz="2800">
                <a:solidFill>
                  <a:srgbClr val="4E3B30"/>
                </a:solidFill>
                <a:latin typeface="Franklin Gothic Book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  <a:buSzPct val="25000"/>
              <a:buFont typeface="Wingdings 2" charset="2"/>
              <a:buChar char=""/>
            </a:pPr>
            <a:r>
              <a:rPr lang="ru-RU" sz="2800">
                <a:solidFill>
                  <a:srgbClr val="4E3B30"/>
                </a:solidFill>
                <a:latin typeface="Franklin Gothic Book"/>
              </a:rPr>
              <a:t>Седьмой уровень структурыОбразец текста</a:t>
            </a:r>
            <a:endParaRPr/>
          </a:p>
          <a:p>
            <a:pPr lvl="1">
              <a:lnSpc>
                <a:spcPct val="100000"/>
              </a:lnSpc>
              <a:buSzPct val="25000"/>
              <a:buFont typeface="Wingdings 2" charset="2"/>
              <a:buChar char=""/>
            </a:pPr>
            <a:r>
              <a:rPr lang="ru-RU" sz="2400">
                <a:solidFill>
                  <a:srgbClr val="4E3B30"/>
                </a:solidFill>
                <a:latin typeface="Franklin Gothic Book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SzPct val="25000"/>
              <a:buFont typeface="Wingdings 2" charset="2"/>
              <a:buChar char=""/>
            </a:pPr>
            <a:r>
              <a:rPr lang="ru-RU" sz="2000">
                <a:solidFill>
                  <a:srgbClr val="4E3B30"/>
                </a:solidFill>
                <a:latin typeface="Franklin Gothic Book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SzPct val="25000"/>
              <a:buFont typeface="Wingdings 2" charset="2"/>
              <a:buChar char=""/>
            </a:pPr>
            <a:r>
              <a:rPr lang="ru-RU">
                <a:solidFill>
                  <a:srgbClr val="4E3B30"/>
                </a:solidFill>
                <a:latin typeface="Franklin Gothic Book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SzPct val="25000"/>
              <a:buFont typeface="Wingdings 2" charset="2"/>
              <a:buChar char=""/>
            </a:pPr>
            <a:r>
              <a:rPr lang="ru-RU">
                <a:solidFill>
                  <a:srgbClr val="4E3B30"/>
                </a:solidFill>
                <a:latin typeface="Franklin Gothic Book"/>
              </a:rPr>
              <a:t>Пятый уровень</a:t>
            </a:r>
            <a:endParaRPr/>
          </a:p>
        </p:txBody>
      </p:sp>
      <p:sp>
        <p:nvSpPr>
          <p:cNvPr id="47" name="PlaceHolder 6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343040" cy="472392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buSzPct val="25000"/>
              <a:buFont typeface="StarSymbol"/>
              <a:buChar char=""/>
            </a:pPr>
            <a:r>
              <a:rPr lang="ru-RU" sz="2800">
                <a:solidFill>
                  <a:srgbClr val="D38E28"/>
                </a:solidFill>
                <a:latin typeface="Franklin Gothic Book"/>
              </a:rPr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 sz="2800">
                <a:solidFill>
                  <a:srgbClr val="D38E28"/>
                </a:solidFill>
                <a:latin typeface="Franklin Gothic Book"/>
              </a:rPr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 sz="2800">
                <a:solidFill>
                  <a:srgbClr val="D38E28"/>
                </a:solidFill>
                <a:latin typeface="Franklin Gothic Book"/>
              </a:rPr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 sz="2800">
                <a:solidFill>
                  <a:srgbClr val="D38E28"/>
                </a:solidFill>
                <a:latin typeface="Franklin Gothic Book"/>
              </a:rPr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 sz="2800">
                <a:solidFill>
                  <a:srgbClr val="D38E28"/>
                </a:solidFill>
                <a:latin typeface="Franklin Gothic Book"/>
              </a:rPr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 sz="2800">
                <a:solidFill>
                  <a:srgbClr val="D38E28"/>
                </a:solidFill>
                <a:latin typeface="Franklin Gothic Book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  <a:buSzPct val="25000"/>
              <a:buFont typeface="Wingdings 2" charset="2"/>
              <a:buChar char=""/>
            </a:pPr>
            <a:r>
              <a:rPr lang="ru-RU" sz="2800">
                <a:solidFill>
                  <a:srgbClr val="D38E28"/>
                </a:solidFill>
                <a:latin typeface="Franklin Gothic Book"/>
              </a:rPr>
              <a:t>Седьмой уровень структурыОбразец текста</a:t>
            </a:r>
            <a:endParaRPr/>
          </a:p>
          <a:p>
            <a:pPr lvl="1">
              <a:lnSpc>
                <a:spcPct val="100000"/>
              </a:lnSpc>
              <a:buSzPct val="25000"/>
              <a:buFont typeface="Wingdings 2" charset="2"/>
              <a:buChar char=""/>
            </a:pPr>
            <a:r>
              <a:rPr lang="ru-RU" sz="2400">
                <a:solidFill>
                  <a:srgbClr val="4E3B30"/>
                </a:solidFill>
                <a:latin typeface="Franklin Gothic Book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SzPct val="25000"/>
              <a:buFont typeface="Wingdings 2" charset="2"/>
              <a:buChar char=""/>
            </a:pPr>
            <a:r>
              <a:rPr lang="ru-RU" sz="2000">
                <a:solidFill>
                  <a:srgbClr val="4E3B30"/>
                </a:solidFill>
                <a:latin typeface="Franklin Gothic Book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SzPct val="25000"/>
              <a:buFont typeface="Wingdings 2" charset="2"/>
              <a:buChar char=""/>
            </a:pPr>
            <a:r>
              <a:rPr lang="ru-RU">
                <a:solidFill>
                  <a:srgbClr val="4E3B30"/>
                </a:solidFill>
                <a:latin typeface="Franklin Gothic Book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SzPct val="25000"/>
              <a:buFont typeface="Wingdings 2" charset="2"/>
              <a:buChar char=""/>
            </a:pPr>
            <a:r>
              <a:rPr lang="ru-RU">
                <a:solidFill>
                  <a:srgbClr val="4E3B30"/>
                </a:solidFill>
                <a:latin typeface="Franklin Gothic Book"/>
              </a:rPr>
              <a:t>Пятый уровень</a:t>
            </a:r>
            <a:endParaRPr/>
          </a:p>
        </p:txBody>
      </p:sp>
      <p:sp>
        <p:nvSpPr>
          <p:cNvPr id="48" name="PlaceHolder 7"/>
          <p:cNvSpPr>
            <a:spLocks noGrp="1"/>
          </p:cNvSpPr>
          <p:nvPr>
            <p:ph type="dt"/>
          </p:nvPr>
        </p:nvSpPr>
        <p:spPr>
          <a:xfrm>
            <a:off x="6477120" y="76320"/>
            <a:ext cx="2514240" cy="28872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800">
                <a:solidFill>
                  <a:srgbClr val="D38E28"/>
                </a:solidFill>
                <a:latin typeface="Franklin Gothic Book"/>
              </a:rPr>
              <a:t>1.3.18</a:t>
            </a:r>
            <a:endParaRPr/>
          </a:p>
        </p:txBody>
      </p:sp>
      <p:sp>
        <p:nvSpPr>
          <p:cNvPr id="49" name="PlaceHolder 8"/>
          <p:cNvSpPr>
            <a:spLocks noGrp="1"/>
          </p:cNvSpPr>
          <p:nvPr>
            <p:ph type="ftr"/>
          </p:nvPr>
        </p:nvSpPr>
        <p:spPr>
          <a:xfrm>
            <a:off x="3124080" y="76320"/>
            <a:ext cx="3352320" cy="28872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/>
          </a:p>
        </p:txBody>
      </p:sp>
      <p:sp>
        <p:nvSpPr>
          <p:cNvPr id="50" name="PlaceHolder 9"/>
          <p:cNvSpPr>
            <a:spLocks noGrp="1"/>
          </p:cNvSpPr>
          <p:nvPr>
            <p:ph type="sldNum"/>
          </p:nvPr>
        </p:nvSpPr>
        <p:spPr>
          <a:xfrm>
            <a:off x="8229600" y="6477120"/>
            <a:ext cx="761760" cy="244080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EA1D591F-2717-4069-8774-12A4220C96B8}" type="slidenum">
              <a:rPr lang="ru-RU" sz="1200">
                <a:solidFill>
                  <a:srgbClr val="D38E28"/>
                </a:solidFill>
                <a:latin typeface="Franklin Gothic Book"/>
              </a:rPr>
              <a:pPr algn="r">
                <a:lnSpc>
                  <a:spcPct val="100000"/>
                </a:lnSpc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Line 1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86" name="Line 2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87" name="Line 3"/>
          <p:cNvSpPr/>
          <p:nvPr/>
        </p:nvSpPr>
        <p:spPr>
          <a:xfrm>
            <a:off x="514080" y="1057680"/>
            <a:ext cx="8629920" cy="252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88" name="Line 4"/>
          <p:cNvSpPr/>
          <p:nvPr/>
        </p:nvSpPr>
        <p:spPr>
          <a:xfrm>
            <a:off x="514080" y="3444840"/>
            <a:ext cx="8629920" cy="216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89" name="PlaceHolder 5"/>
          <p:cNvSpPr>
            <a:spLocks noGrp="1"/>
          </p:cNvSpPr>
          <p:nvPr>
            <p:ph type="body"/>
          </p:nvPr>
        </p:nvSpPr>
        <p:spPr>
          <a:xfrm>
            <a:off x="380880" y="1676520"/>
            <a:ext cx="8457840" cy="1218960"/>
          </a:xfrm>
          <a:prstGeom prst="rect">
            <a:avLst/>
          </a:prstGeom>
        </p:spPr>
        <p:txBody>
          <a:bodyPr lIns="90000" tIns="45000" rIns="90000" bIns="45000" anchor="b"/>
          <a:lstStyle/>
          <a:p>
            <a:pPr>
              <a:buSzPct val="25000"/>
              <a:buFont typeface="StarSymbol"/>
              <a:buChar char=""/>
            </a:pPr>
            <a:r>
              <a:rPr lang="ru-RU" sz="2000">
                <a:solidFill>
                  <a:srgbClr val="DDD2B1"/>
                </a:solidFill>
                <a:latin typeface="Franklin Gothic Book"/>
              </a:rPr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 sz="2000">
                <a:solidFill>
                  <a:srgbClr val="DDD2B1"/>
                </a:solidFill>
                <a:latin typeface="Franklin Gothic Book"/>
              </a:rPr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 sz="2000">
                <a:solidFill>
                  <a:srgbClr val="DDD2B1"/>
                </a:solidFill>
                <a:latin typeface="Franklin Gothic Book"/>
              </a:rPr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 sz="2000">
                <a:solidFill>
                  <a:srgbClr val="DDD2B1"/>
                </a:solidFill>
                <a:latin typeface="Franklin Gothic Book"/>
              </a:rPr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 sz="2000">
                <a:solidFill>
                  <a:srgbClr val="DDD2B1"/>
                </a:solidFill>
                <a:latin typeface="Franklin Gothic Book"/>
              </a:rPr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 sz="2000">
                <a:solidFill>
                  <a:srgbClr val="DDD2B1"/>
                </a:solidFill>
                <a:latin typeface="Franklin Gothic Book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</a:pPr>
            <a:r>
              <a:rPr lang="ru-RU" sz="2000">
                <a:solidFill>
                  <a:srgbClr val="DDD2B1"/>
                </a:solidFill>
                <a:latin typeface="Franklin Gothic Book"/>
              </a:rPr>
              <a:t>Седьмой уровень структурыОбразец текста</a:t>
            </a:r>
            <a:endParaRPr/>
          </a:p>
        </p:txBody>
      </p:sp>
      <p:sp>
        <p:nvSpPr>
          <p:cNvPr id="90" name="PlaceHolder 6"/>
          <p:cNvSpPr>
            <a:spLocks noGrp="1"/>
          </p:cNvSpPr>
          <p:nvPr>
            <p:ph type="dt"/>
          </p:nvPr>
        </p:nvSpPr>
        <p:spPr>
          <a:xfrm>
            <a:off x="6477120" y="76320"/>
            <a:ext cx="2514240" cy="28872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200">
                <a:solidFill>
                  <a:srgbClr val="D38E28"/>
                </a:solidFill>
                <a:latin typeface="Franklin Gothic Book"/>
              </a:rPr>
              <a:t>1.3.18</a:t>
            </a:r>
            <a:endParaRPr/>
          </a:p>
        </p:txBody>
      </p:sp>
      <p:sp>
        <p:nvSpPr>
          <p:cNvPr id="91" name="PlaceHolder 7"/>
          <p:cNvSpPr>
            <a:spLocks noGrp="1"/>
          </p:cNvSpPr>
          <p:nvPr>
            <p:ph type="ftr"/>
          </p:nvPr>
        </p:nvSpPr>
        <p:spPr>
          <a:xfrm>
            <a:off x="3124080" y="76320"/>
            <a:ext cx="3352320" cy="28872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/>
          </a:p>
        </p:txBody>
      </p:sp>
      <p:sp>
        <p:nvSpPr>
          <p:cNvPr id="92" name="PlaceHolder 8"/>
          <p:cNvSpPr>
            <a:spLocks noGrp="1"/>
          </p:cNvSpPr>
          <p:nvPr>
            <p:ph type="sldNum"/>
          </p:nvPr>
        </p:nvSpPr>
        <p:spPr>
          <a:xfrm>
            <a:off x="8229600" y="6477120"/>
            <a:ext cx="761760" cy="244080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26500F87-78FF-4BC0-8AA2-E80AE326D7E4}" type="slidenum">
              <a:rPr lang="ru-RU" sz="1200">
                <a:solidFill>
                  <a:srgbClr val="D38E28"/>
                </a:solidFill>
                <a:latin typeface="Franklin Gothic Book"/>
              </a:rPr>
              <a:pPr algn="r">
                <a:lnSpc>
                  <a:spcPct val="100000"/>
                </a:lnSpc>
              </a:pPr>
              <a:t>‹#›</a:t>
            </a:fld>
            <a:endParaRPr/>
          </a:p>
        </p:txBody>
      </p:sp>
      <p:sp>
        <p:nvSpPr>
          <p:cNvPr id="93" name="PlaceHolder 9"/>
          <p:cNvSpPr>
            <a:spLocks noGrp="1"/>
          </p:cNvSpPr>
          <p:nvPr>
            <p:ph type="title"/>
          </p:nvPr>
        </p:nvSpPr>
        <p:spPr>
          <a:xfrm>
            <a:off x="180360" y="2946960"/>
            <a:ext cx="8686440" cy="1184400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r>
              <a:rPr lang="ru-RU" sz="3600">
                <a:solidFill>
                  <a:srgbClr val="FBEEC9"/>
                </a:solidFill>
                <a:latin typeface="Franklin Gothic Medium"/>
              </a:rPr>
              <a:t>Для правки текста заголовка щелкните мышьюОбразец заголовка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200" smtClean="0">
                <a:solidFill>
                  <a:srgbClr val="D38E28"/>
                </a:solidFill>
                <a:latin typeface="Franklin Gothic Book"/>
              </a:rPr>
              <a:t>1.3.18</a:t>
            </a: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>
              <a:lnSpc>
                <a:spcPct val="100000"/>
              </a:lnSpc>
            </a:pPr>
            <a:fld id="{9F15E730-4180-42AC-B6A4-78743CD836C2}" type="slidenum">
              <a:rPr lang="ru-RU" sz="1200" smtClean="0">
                <a:solidFill>
                  <a:srgbClr val="D38E28"/>
                </a:solidFill>
                <a:latin typeface="Franklin Gothic Book"/>
              </a:rPr>
              <a:pPr algn="r">
                <a:lnSpc>
                  <a:spcPct val="100000"/>
                </a:lnSpc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23.png"/><Relationship Id="rId4" Type="http://schemas.openxmlformats.org/officeDocument/2006/relationships/image" Target="../media/image22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3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2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12" Type="http://schemas.openxmlformats.org/officeDocument/2006/relationships/image" Target="../media/image41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5.jpeg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3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3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74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CustomShape 1"/>
          <p:cNvSpPr/>
          <p:nvPr/>
        </p:nvSpPr>
        <p:spPr>
          <a:xfrm>
            <a:off x="357120" y="332640"/>
            <a:ext cx="8208720" cy="6192360"/>
          </a:xfrm>
          <a:prstGeom prst="roundRect">
            <a:avLst>
              <a:gd name="adj" fmla="val 16667"/>
            </a:avLst>
          </a:prstGeom>
          <a:solidFill>
            <a:srgbClr val="ECEAE3"/>
          </a:solidFill>
          <a:ln w="38160">
            <a:solidFill>
              <a:srgbClr val="7C7154"/>
            </a:solidFill>
            <a:round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5400" b="1">
                <a:solidFill>
                  <a:srgbClr val="C00000"/>
                </a:solidFill>
                <a:latin typeface="Century Schoolbook"/>
              </a:rPr>
              <a:t>Доклад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5400" b="1">
                <a:solidFill>
                  <a:srgbClr val="C00000"/>
                </a:solidFill>
                <a:latin typeface="Century Schoolbook"/>
              </a:rPr>
              <a:t>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b="1">
                <a:solidFill>
                  <a:srgbClr val="FF0066"/>
                </a:solidFill>
                <a:latin typeface="Cambria"/>
              </a:rPr>
              <a:t>«</a:t>
            </a:r>
            <a:r>
              <a:rPr lang="ru-RU" sz="3600" b="1">
                <a:solidFill>
                  <a:srgbClr val="FF0066"/>
                </a:solidFill>
                <a:latin typeface="Times New Roman"/>
                <a:ea typeface="Times New Roman"/>
              </a:rPr>
              <a:t>Использование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b="1">
                <a:solidFill>
                  <a:srgbClr val="FF0066"/>
                </a:solidFill>
                <a:latin typeface="Times New Roman"/>
                <a:ea typeface="Times New Roman"/>
              </a:rPr>
              <a:t>коррекционно – развивающих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b="1">
                <a:solidFill>
                  <a:srgbClr val="FF0066"/>
                </a:solidFill>
                <a:latin typeface="Times New Roman"/>
                <a:ea typeface="Times New Roman"/>
              </a:rPr>
              <a:t> методов и приёмов на уроках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b="1">
                <a:solidFill>
                  <a:srgbClr val="FF0066"/>
                </a:solidFill>
                <a:latin typeface="Times New Roman"/>
                <a:ea typeface="Times New Roman"/>
              </a:rPr>
              <a:t>географии в школе для обучающихся с интеллектуальными нарушениям</a:t>
            </a:r>
            <a:r>
              <a:rPr lang="ru-RU" sz="3600" b="1">
                <a:solidFill>
                  <a:srgbClr val="FF0066"/>
                </a:solidFill>
                <a:latin typeface="Cambria"/>
                <a:ea typeface="Times New Roman"/>
              </a:rPr>
              <a:t>».</a:t>
            </a:r>
            <a:endParaRPr/>
          </a:p>
        </p:txBody>
      </p:sp>
      <p:pic>
        <p:nvPicPr>
          <p:cNvPr id="261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640" y="404640"/>
            <a:ext cx="1928520" cy="19285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CustomShape 1"/>
          <p:cNvSpPr/>
          <p:nvPr/>
        </p:nvSpPr>
        <p:spPr>
          <a:xfrm>
            <a:off x="0" y="718200"/>
            <a:ext cx="9143640" cy="100692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2000" b="1">
                <a:solidFill>
                  <a:srgbClr val="00B050"/>
                </a:solidFill>
                <a:latin typeface="Times New Roman"/>
                <a:ea typeface="Times New Roman"/>
              </a:rPr>
              <a:t>Карточка.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305" name="CustomShape 2"/>
          <p:cNvSpPr/>
          <p:nvPr/>
        </p:nvSpPr>
        <p:spPr>
          <a:xfrm>
            <a:off x="214200" y="1688760"/>
            <a:ext cx="8929440" cy="185832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  <a:buFont typeface="StarSymbol"/>
              <a:buAutoNum type="arabicPeriod"/>
            </a:pPr>
            <a:r>
              <a:rPr lang="ru-RU" sz="1400">
                <a:solidFill>
                  <a:srgbClr val="FF0066"/>
                </a:solidFill>
                <a:latin typeface="Times New Roman"/>
                <a:ea typeface="Times New Roman"/>
              </a:rPr>
              <a:t>Допиши предложения.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1400">
                <a:solidFill>
                  <a:srgbClr val="FF0066"/>
                </a:solidFill>
                <a:latin typeface="Times New Roman"/>
                <a:ea typeface="Times New Roman"/>
              </a:rPr>
              <a:t>Чтобы построить колодец, роют глубокую яму через слой ___________________________________________	</a:t>
            </a:r>
            <a:endParaRPr/>
          </a:p>
          <a:p>
            <a:pPr>
              <a:lnSpc>
                <a:spcPct val="100000"/>
              </a:lnSpc>
            </a:pPr>
            <a:r>
              <a:rPr lang="ru-RU" sz="1400">
                <a:solidFill>
                  <a:srgbClr val="FF0066"/>
                </a:solidFill>
                <a:latin typeface="Times New Roman"/>
                <a:ea typeface="Times New Roman"/>
              </a:rPr>
              <a:t>__________________________________	, пока не дойдут до _________________________________________.	</a:t>
            </a:r>
            <a:endParaRPr/>
          </a:p>
          <a:p>
            <a:pPr>
              <a:lnSpc>
                <a:spcPct val="100000"/>
              </a:lnSpc>
            </a:pPr>
            <a:r>
              <a:rPr lang="ru-RU" sz="1400">
                <a:solidFill>
                  <a:srgbClr val="FF0066"/>
                </a:solidFill>
                <a:latin typeface="Times New Roman"/>
                <a:ea typeface="Times New Roman"/>
              </a:rPr>
              <a:t>На нем скапливается ___________. Загрязненная вода может просочиться в колодец, поэтому _______</a:t>
            </a:r>
            <a:endParaRPr/>
          </a:p>
          <a:p>
            <a:pPr>
              <a:lnSpc>
                <a:spcPct val="100000"/>
              </a:lnSpc>
            </a:pPr>
            <a:r>
              <a:rPr lang="ru-RU" sz="1400">
                <a:solidFill>
                  <a:srgbClr val="FF0066"/>
                </a:solidFill>
                <a:latin typeface="Times New Roman"/>
                <a:ea typeface="Times New Roman"/>
              </a:rPr>
              <a:t>____________________________________________________________________________________________.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306" name="CustomShape 3"/>
          <p:cNvSpPr/>
          <p:nvPr/>
        </p:nvSpPr>
        <p:spPr>
          <a:xfrm>
            <a:off x="428760" y="3929040"/>
            <a:ext cx="8357760" cy="9421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40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1400">
                <a:solidFill>
                  <a:srgbClr val="FF0066"/>
                </a:solidFill>
                <a:latin typeface="Times New Roman"/>
              </a:rPr>
              <a:t>2.  Что ты знаешь о системе очистки воды?</a:t>
            </a:r>
            <a:endParaRPr/>
          </a:p>
          <a:p>
            <a:pPr>
              <a:lnSpc>
                <a:spcPct val="100000"/>
              </a:lnSpc>
            </a:pPr>
            <a:r>
              <a:rPr lang="ru-RU" sz="1400">
                <a:solidFill>
                  <a:srgbClr val="FF0066"/>
                </a:solidFill>
                <a:latin typeface="Times New Roman"/>
              </a:rPr>
              <a:t>______________________________________________________________________________________________________________________________________________________________________________________ </a:t>
            </a:r>
            <a:endParaRPr/>
          </a:p>
        </p:txBody>
      </p:sp>
      <p:sp>
        <p:nvSpPr>
          <p:cNvPr id="307" name="CustomShape 4"/>
          <p:cNvSpPr/>
          <p:nvPr/>
        </p:nvSpPr>
        <p:spPr>
          <a:xfrm>
            <a:off x="428760" y="5000760"/>
            <a:ext cx="8214840" cy="5770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600">
                <a:solidFill>
                  <a:srgbClr val="FF0066"/>
                </a:solidFill>
                <a:latin typeface="Times New Roman"/>
              </a:rPr>
              <a:t>3. Где чище вода (подчеркни): в реке, в колодце, в водопроводе?
       Почему?</a:t>
            </a:r>
            <a:endParaRPr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CustomShape 1"/>
          <p:cNvSpPr/>
          <p:nvPr/>
        </p:nvSpPr>
        <p:spPr>
          <a:xfrm>
            <a:off x="500040" y="1500120"/>
            <a:ext cx="3785760" cy="499680"/>
          </a:xfrm>
          <a:prstGeom prst="rect">
            <a:avLst/>
          </a:prstGeom>
          <a:solidFill>
            <a:srgbClr val="FFFFFF"/>
          </a:solidFill>
          <a:ln w="25560">
            <a:solidFill>
              <a:srgbClr val="000000"/>
            </a:solidFill>
            <a:round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Franklin Gothic Book"/>
              </a:rPr>
              <a:t>ЕЕЕЕЕЕЕЕ</a:t>
            </a:r>
            <a:endParaRPr/>
          </a:p>
        </p:txBody>
      </p:sp>
      <p:sp>
        <p:nvSpPr>
          <p:cNvPr id="309" name="CustomShape 2"/>
          <p:cNvSpPr/>
          <p:nvPr/>
        </p:nvSpPr>
        <p:spPr>
          <a:xfrm>
            <a:off x="4929120" y="1500120"/>
            <a:ext cx="4000320" cy="499680"/>
          </a:xfrm>
          <a:prstGeom prst="rect">
            <a:avLst/>
          </a:prstGeom>
          <a:solidFill>
            <a:srgbClr val="FFFFFF"/>
          </a:solidFill>
          <a:ln w="25560">
            <a:solidFill>
              <a:srgbClr val="000000"/>
            </a:solidFill>
            <a:round/>
          </a:ln>
        </p:spPr>
      </p:sp>
      <p:sp>
        <p:nvSpPr>
          <p:cNvPr id="310" name="CustomShape 3"/>
          <p:cNvSpPr/>
          <p:nvPr/>
        </p:nvSpPr>
        <p:spPr>
          <a:xfrm rot="5400000">
            <a:off x="1893960" y="2249280"/>
            <a:ext cx="499680" cy="1080"/>
          </a:xfrm>
          <a:prstGeom prst="straightConnector1">
            <a:avLst/>
          </a:prstGeom>
          <a:noFill/>
          <a:ln w="38160">
            <a:solidFill>
              <a:srgbClr val="000000"/>
            </a:solidFill>
            <a:round/>
            <a:tailEnd type="arrow" w="med" len="med"/>
          </a:ln>
        </p:spPr>
      </p:sp>
      <p:sp>
        <p:nvSpPr>
          <p:cNvPr id="311" name="CustomShape 4"/>
          <p:cNvSpPr/>
          <p:nvPr/>
        </p:nvSpPr>
        <p:spPr>
          <a:xfrm rot="5400000">
            <a:off x="6037560" y="2106360"/>
            <a:ext cx="213840" cy="1080"/>
          </a:xfrm>
          <a:prstGeom prst="straightConnector1">
            <a:avLst/>
          </a:prstGeom>
          <a:noFill/>
          <a:ln w="28440">
            <a:solidFill>
              <a:srgbClr val="000000"/>
            </a:solidFill>
            <a:round/>
            <a:tailEnd type="arrow" w="med" len="med"/>
          </a:ln>
        </p:spPr>
      </p:sp>
      <p:sp>
        <p:nvSpPr>
          <p:cNvPr id="312" name="CustomShape 5"/>
          <p:cNvSpPr/>
          <p:nvPr/>
        </p:nvSpPr>
        <p:spPr>
          <a:xfrm>
            <a:off x="2286000" y="214200"/>
            <a:ext cx="4357440" cy="713880"/>
          </a:xfrm>
          <a:prstGeom prst="rect">
            <a:avLst/>
          </a:prstGeom>
          <a:solidFill>
            <a:srgbClr val="FFFFFF"/>
          </a:solidFill>
          <a:ln w="25560">
            <a:solidFill>
              <a:srgbClr val="000000"/>
            </a:solidFill>
            <a:round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Franklin Gothic Book"/>
              </a:rPr>
              <a:t>DJLDDJJ`VS</a:t>
            </a:r>
            <a:endParaRPr/>
          </a:p>
        </p:txBody>
      </p:sp>
      <p:sp>
        <p:nvSpPr>
          <p:cNvPr id="313" name="CustomShape 6"/>
          <p:cNvSpPr/>
          <p:nvPr/>
        </p:nvSpPr>
        <p:spPr>
          <a:xfrm rot="5400000">
            <a:off x="4323240" y="1035000"/>
            <a:ext cx="213840" cy="1080"/>
          </a:xfrm>
          <a:prstGeom prst="straightConnector1">
            <a:avLst/>
          </a:prstGeom>
          <a:noFill/>
          <a:ln w="28440">
            <a:solidFill>
              <a:srgbClr val="000000"/>
            </a:solidFill>
            <a:round/>
            <a:tailEnd type="arrow" w="med" len="med"/>
          </a:ln>
        </p:spPr>
      </p:sp>
      <p:sp>
        <p:nvSpPr>
          <p:cNvPr id="314" name="Line 7"/>
          <p:cNvSpPr/>
          <p:nvPr/>
        </p:nvSpPr>
        <p:spPr>
          <a:xfrm>
            <a:off x="3000240" y="1142640"/>
            <a:ext cx="3357360" cy="1800"/>
          </a:xfrm>
          <a:prstGeom prst="line">
            <a:avLst/>
          </a:prstGeom>
          <a:ln w="38160">
            <a:solidFill>
              <a:srgbClr val="000000"/>
            </a:solidFill>
            <a:round/>
          </a:ln>
        </p:spPr>
      </p:sp>
      <p:sp>
        <p:nvSpPr>
          <p:cNvPr id="315" name="CustomShape 8"/>
          <p:cNvSpPr/>
          <p:nvPr/>
        </p:nvSpPr>
        <p:spPr>
          <a:xfrm rot="5400000">
            <a:off x="2823120" y="1321560"/>
            <a:ext cx="356040" cy="360"/>
          </a:xfrm>
          <a:prstGeom prst="straightConnector1">
            <a:avLst/>
          </a:prstGeom>
          <a:noFill/>
          <a:ln w="38160">
            <a:solidFill>
              <a:srgbClr val="000000"/>
            </a:solidFill>
            <a:round/>
            <a:tailEnd type="arrow" w="med" len="med"/>
          </a:ln>
        </p:spPr>
      </p:sp>
      <p:sp>
        <p:nvSpPr>
          <p:cNvPr id="316" name="CustomShape 9"/>
          <p:cNvSpPr/>
          <p:nvPr/>
        </p:nvSpPr>
        <p:spPr>
          <a:xfrm rot="5400000">
            <a:off x="6180480" y="1320840"/>
            <a:ext cx="356040" cy="360"/>
          </a:xfrm>
          <a:prstGeom prst="straightConnector1">
            <a:avLst/>
          </a:prstGeom>
          <a:noFill/>
          <a:ln w="38160">
            <a:solidFill>
              <a:srgbClr val="000000"/>
            </a:solidFill>
            <a:round/>
            <a:tailEnd type="arrow" w="med" len="med"/>
          </a:ln>
        </p:spPr>
      </p:sp>
      <p:sp>
        <p:nvSpPr>
          <p:cNvPr id="317" name="CustomShape 10"/>
          <p:cNvSpPr/>
          <p:nvPr/>
        </p:nvSpPr>
        <p:spPr>
          <a:xfrm>
            <a:off x="500040" y="2571840"/>
            <a:ext cx="2571480" cy="499680"/>
          </a:xfrm>
          <a:prstGeom prst="rect">
            <a:avLst/>
          </a:prstGeom>
          <a:solidFill>
            <a:srgbClr val="FFFFFF"/>
          </a:solidFill>
          <a:ln w="25560">
            <a:solidFill>
              <a:srgbClr val="000000"/>
            </a:solidFill>
            <a:round/>
          </a:ln>
        </p:spPr>
      </p:sp>
      <p:sp>
        <p:nvSpPr>
          <p:cNvPr id="318" name="CustomShape 11"/>
          <p:cNvSpPr/>
          <p:nvPr/>
        </p:nvSpPr>
        <p:spPr>
          <a:xfrm>
            <a:off x="3500280" y="2571840"/>
            <a:ext cx="2071440" cy="499680"/>
          </a:xfrm>
          <a:prstGeom prst="rect">
            <a:avLst/>
          </a:prstGeom>
          <a:solidFill>
            <a:srgbClr val="FFFFFF"/>
          </a:solidFill>
          <a:ln w="25560">
            <a:solidFill>
              <a:srgbClr val="000000"/>
            </a:solidFill>
            <a:round/>
          </a:ln>
        </p:spPr>
      </p:sp>
      <p:sp>
        <p:nvSpPr>
          <p:cNvPr id="319" name="CustomShape 12"/>
          <p:cNvSpPr/>
          <p:nvPr/>
        </p:nvSpPr>
        <p:spPr>
          <a:xfrm>
            <a:off x="1643040" y="3571920"/>
            <a:ext cx="356040" cy="1080"/>
          </a:xfrm>
          <a:prstGeom prst="straightConnector1">
            <a:avLst/>
          </a:prstGeom>
          <a:noFill/>
          <a:ln w="38160">
            <a:solidFill>
              <a:srgbClr val="000000"/>
            </a:solidFill>
            <a:round/>
            <a:tailEnd type="arrow" w="med" len="med"/>
          </a:ln>
        </p:spPr>
      </p:sp>
      <p:sp>
        <p:nvSpPr>
          <p:cNvPr id="320" name="CustomShape 13"/>
          <p:cNvSpPr/>
          <p:nvPr/>
        </p:nvSpPr>
        <p:spPr>
          <a:xfrm>
            <a:off x="5786280" y="2571840"/>
            <a:ext cx="3357360" cy="499680"/>
          </a:xfrm>
          <a:prstGeom prst="rect">
            <a:avLst/>
          </a:prstGeom>
          <a:solidFill>
            <a:srgbClr val="FFFFFF"/>
          </a:solidFill>
          <a:ln w="25560">
            <a:solidFill>
              <a:srgbClr val="000000"/>
            </a:solidFill>
            <a:round/>
          </a:ln>
        </p:spPr>
      </p:sp>
      <p:sp>
        <p:nvSpPr>
          <p:cNvPr id="321" name="Line 14"/>
          <p:cNvSpPr/>
          <p:nvPr/>
        </p:nvSpPr>
        <p:spPr>
          <a:xfrm>
            <a:off x="5000400" y="2214360"/>
            <a:ext cx="2071800" cy="1440"/>
          </a:xfrm>
          <a:prstGeom prst="line">
            <a:avLst/>
          </a:prstGeom>
          <a:ln w="38160">
            <a:solidFill>
              <a:srgbClr val="000000"/>
            </a:solidFill>
            <a:round/>
          </a:ln>
        </p:spPr>
      </p:sp>
      <p:sp>
        <p:nvSpPr>
          <p:cNvPr id="322" name="CustomShape 15"/>
          <p:cNvSpPr/>
          <p:nvPr/>
        </p:nvSpPr>
        <p:spPr>
          <a:xfrm rot="5400000">
            <a:off x="4858920" y="2356920"/>
            <a:ext cx="285480" cy="1080"/>
          </a:xfrm>
          <a:prstGeom prst="straightConnector1">
            <a:avLst/>
          </a:prstGeom>
          <a:noFill/>
          <a:ln w="38160">
            <a:solidFill>
              <a:srgbClr val="000000"/>
            </a:solidFill>
            <a:round/>
            <a:tailEnd type="arrow" w="med" len="med"/>
          </a:ln>
        </p:spPr>
      </p:sp>
      <p:sp>
        <p:nvSpPr>
          <p:cNvPr id="323" name="CustomShape 16"/>
          <p:cNvSpPr/>
          <p:nvPr/>
        </p:nvSpPr>
        <p:spPr>
          <a:xfrm rot="5400000">
            <a:off x="6930000" y="2357640"/>
            <a:ext cx="286200" cy="360"/>
          </a:xfrm>
          <a:prstGeom prst="straightConnector1">
            <a:avLst/>
          </a:prstGeom>
          <a:noFill/>
          <a:ln w="38160">
            <a:solidFill>
              <a:srgbClr val="000000"/>
            </a:solidFill>
            <a:round/>
            <a:tailEnd type="arrow" w="med" len="med"/>
          </a:ln>
        </p:spPr>
      </p:sp>
      <p:sp>
        <p:nvSpPr>
          <p:cNvPr id="324" name="Line 17"/>
          <p:cNvSpPr/>
          <p:nvPr/>
        </p:nvSpPr>
        <p:spPr>
          <a:xfrm flipH="1">
            <a:off x="1643040" y="3143160"/>
            <a:ext cx="720" cy="1285920"/>
          </a:xfrm>
          <a:prstGeom prst="line">
            <a:avLst/>
          </a:prstGeom>
          <a:ln w="38160">
            <a:solidFill>
              <a:srgbClr val="000000"/>
            </a:solidFill>
            <a:round/>
          </a:ln>
        </p:spPr>
      </p:sp>
      <p:sp>
        <p:nvSpPr>
          <p:cNvPr id="325" name="CustomShape 18"/>
          <p:cNvSpPr/>
          <p:nvPr/>
        </p:nvSpPr>
        <p:spPr>
          <a:xfrm>
            <a:off x="2071800" y="3357720"/>
            <a:ext cx="1714320" cy="428400"/>
          </a:xfrm>
          <a:prstGeom prst="rect">
            <a:avLst/>
          </a:prstGeom>
          <a:solidFill>
            <a:srgbClr val="FFFFFF"/>
          </a:solidFill>
          <a:ln w="25560">
            <a:solidFill>
              <a:srgbClr val="000000"/>
            </a:solidFill>
            <a:round/>
          </a:ln>
        </p:spPr>
      </p:sp>
      <p:sp>
        <p:nvSpPr>
          <p:cNvPr id="326" name="CustomShape 19"/>
          <p:cNvSpPr/>
          <p:nvPr/>
        </p:nvSpPr>
        <p:spPr>
          <a:xfrm>
            <a:off x="1643040" y="4429080"/>
            <a:ext cx="356760" cy="1080"/>
          </a:xfrm>
          <a:prstGeom prst="straightConnector1">
            <a:avLst/>
          </a:prstGeom>
          <a:noFill/>
          <a:ln w="38160">
            <a:solidFill>
              <a:srgbClr val="000000"/>
            </a:solidFill>
            <a:round/>
            <a:tailEnd type="arrow" w="med" len="med"/>
          </a:ln>
        </p:spPr>
      </p:sp>
      <p:sp>
        <p:nvSpPr>
          <p:cNvPr id="327" name="CustomShape 20"/>
          <p:cNvSpPr/>
          <p:nvPr/>
        </p:nvSpPr>
        <p:spPr>
          <a:xfrm>
            <a:off x="2071800" y="4214880"/>
            <a:ext cx="1642680" cy="428400"/>
          </a:xfrm>
          <a:prstGeom prst="rect">
            <a:avLst/>
          </a:prstGeom>
          <a:solidFill>
            <a:srgbClr val="FFFFFF"/>
          </a:solidFill>
          <a:ln w="25560">
            <a:solidFill>
              <a:srgbClr val="000000"/>
            </a:solidFill>
            <a:round/>
          </a:ln>
        </p:spPr>
      </p:sp>
      <p:sp>
        <p:nvSpPr>
          <p:cNvPr id="328" name="CustomShape 21"/>
          <p:cNvSpPr/>
          <p:nvPr/>
        </p:nvSpPr>
        <p:spPr>
          <a:xfrm>
            <a:off x="2500200" y="285840"/>
            <a:ext cx="3144240" cy="639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600">
                <a:solidFill>
                  <a:srgbClr val="000000"/>
                </a:solidFill>
                <a:latin typeface="Franklin Gothic Book"/>
              </a:rPr>
              <a:t>ВОДОЁМЫ</a:t>
            </a:r>
            <a:endParaRPr/>
          </a:p>
        </p:txBody>
      </p:sp>
      <p:sp>
        <p:nvSpPr>
          <p:cNvPr id="329" name="CustomShape 22"/>
          <p:cNvSpPr/>
          <p:nvPr/>
        </p:nvSpPr>
        <p:spPr>
          <a:xfrm>
            <a:off x="500040" y="1500120"/>
            <a:ext cx="3571560" cy="577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200">
                <a:solidFill>
                  <a:srgbClr val="000000"/>
                </a:solidFill>
                <a:latin typeface="Franklin Gothic Book"/>
              </a:rPr>
              <a:t>ЕСТЕСТВЕННЫЕ</a:t>
            </a:r>
            <a:endParaRPr/>
          </a:p>
        </p:txBody>
      </p:sp>
      <p:sp>
        <p:nvSpPr>
          <p:cNvPr id="330" name="CustomShape 23"/>
          <p:cNvSpPr/>
          <p:nvPr/>
        </p:nvSpPr>
        <p:spPr>
          <a:xfrm>
            <a:off x="4929120" y="1500120"/>
            <a:ext cx="4214520" cy="577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200">
                <a:solidFill>
                  <a:srgbClr val="000000"/>
                </a:solidFill>
                <a:latin typeface="Franklin Gothic Book"/>
              </a:rPr>
              <a:t>ИСКУССТВЕННЫЕ</a:t>
            </a:r>
            <a:endParaRPr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332" name="CustomShape 1"/>
          <p:cNvSpPr/>
          <p:nvPr/>
        </p:nvSpPr>
        <p:spPr>
          <a:xfrm>
            <a:off x="214282" y="0"/>
            <a:ext cx="7858180" cy="88066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1" dirty="0" smtClean="0">
                <a:solidFill>
                  <a:srgbClr val="C00000"/>
                </a:solidFill>
                <a:latin typeface="Franklin Gothic Book"/>
              </a:rPr>
              <a:t>Описать </a:t>
            </a:r>
            <a:r>
              <a:rPr lang="ru-RU" sz="4400" b="1" dirty="0">
                <a:solidFill>
                  <a:srgbClr val="C00000"/>
                </a:solidFill>
                <a:latin typeface="Franklin Gothic Book"/>
              </a:rPr>
              <a:t>океан </a:t>
            </a:r>
            <a:r>
              <a:rPr lang="ru-RU" sz="4400" b="1" dirty="0" smtClean="0">
                <a:solidFill>
                  <a:srgbClr val="C00000"/>
                </a:solidFill>
                <a:latin typeface="Franklin Gothic Book"/>
              </a:rPr>
              <a:t>по плану</a:t>
            </a:r>
            <a:r>
              <a:rPr lang="ru-RU" sz="4400" b="1" dirty="0">
                <a:solidFill>
                  <a:srgbClr val="C00000"/>
                </a:solidFill>
                <a:latin typeface="Franklin Gothic Book"/>
              </a:rPr>
              <a:t>:</a:t>
            </a:r>
            <a:endParaRPr sz="4400"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Wingdings" charset="2"/>
              <a:buChar char=""/>
            </a:pPr>
            <a:r>
              <a:rPr lang="ru-RU" sz="4000" dirty="0">
                <a:solidFill>
                  <a:srgbClr val="002060"/>
                </a:solidFill>
                <a:latin typeface="Franklin Gothic Book"/>
              </a:rPr>
              <a:t>в каких полушариях  </a:t>
            </a:r>
            <a:endParaRPr/>
          </a:p>
          <a:p>
            <a:pPr>
              <a:lnSpc>
                <a:spcPct val="100000"/>
              </a:lnSpc>
            </a:pPr>
            <a:r>
              <a:rPr lang="ru-RU" sz="4000" dirty="0">
                <a:solidFill>
                  <a:srgbClr val="002060"/>
                </a:solidFill>
                <a:latin typeface="Franklin Gothic Book"/>
              </a:rPr>
              <a:t>    находится;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"/>
            </a:pPr>
            <a:r>
              <a:rPr lang="ru-RU" sz="4000" dirty="0">
                <a:solidFill>
                  <a:srgbClr val="002060"/>
                </a:solidFill>
                <a:latin typeface="Franklin Gothic Book"/>
              </a:rPr>
              <a:t>как расположен по  </a:t>
            </a:r>
            <a:endParaRPr/>
          </a:p>
          <a:p>
            <a:pPr>
              <a:lnSpc>
                <a:spcPct val="100000"/>
              </a:lnSpc>
            </a:pPr>
            <a:r>
              <a:rPr lang="ru-RU" sz="4000" dirty="0">
                <a:solidFill>
                  <a:srgbClr val="002060"/>
                </a:solidFill>
                <a:latin typeface="Franklin Gothic Book"/>
              </a:rPr>
              <a:t>   отношению к линии                  </a:t>
            </a:r>
            <a:endParaRPr/>
          </a:p>
          <a:p>
            <a:pPr>
              <a:lnSpc>
                <a:spcPct val="100000"/>
              </a:lnSpc>
            </a:pPr>
            <a:r>
              <a:rPr lang="ru-RU" sz="4000" dirty="0">
                <a:solidFill>
                  <a:srgbClr val="002060"/>
                </a:solidFill>
                <a:latin typeface="Franklin Gothic Book"/>
              </a:rPr>
              <a:t>   экватора;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"/>
            </a:pPr>
            <a:r>
              <a:rPr lang="ru-RU" sz="4000" dirty="0">
                <a:solidFill>
                  <a:srgbClr val="002060"/>
                </a:solidFill>
                <a:latin typeface="Franklin Gothic Book"/>
              </a:rPr>
              <a:t> какие материки  </a:t>
            </a:r>
            <a:endParaRPr/>
          </a:p>
          <a:p>
            <a:pPr>
              <a:lnSpc>
                <a:spcPct val="100000"/>
              </a:lnSpc>
            </a:pPr>
            <a:r>
              <a:rPr lang="ru-RU" sz="4000" dirty="0">
                <a:solidFill>
                  <a:srgbClr val="002060"/>
                </a:solidFill>
                <a:latin typeface="Franklin Gothic Book"/>
              </a:rPr>
              <a:t>    омывает;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"/>
            </a:pPr>
            <a:r>
              <a:rPr lang="ru-RU" sz="4000" dirty="0">
                <a:solidFill>
                  <a:srgbClr val="002060"/>
                </a:solidFill>
                <a:latin typeface="Franklin Gothic Book"/>
              </a:rPr>
              <a:t> с какими океанами граничит.</a:t>
            </a:r>
            <a:endParaRPr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CustomShape 1"/>
          <p:cNvSpPr/>
          <p:nvPr/>
        </p:nvSpPr>
        <p:spPr>
          <a:xfrm>
            <a:off x="500040" y="-88560"/>
            <a:ext cx="8072280" cy="88452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lang="ru-RU" sz="3200" b="1">
                <a:solidFill>
                  <a:srgbClr val="FF0000"/>
                </a:solidFill>
                <a:latin typeface="Times New Roman"/>
                <a:ea typeface="Times New Roman"/>
              </a:rPr>
              <a:t>Тема «Ориентирование на местности»</a:t>
            </a:r>
            <a:endParaRPr/>
          </a:p>
        </p:txBody>
      </p:sp>
      <p:pic>
        <p:nvPicPr>
          <p:cNvPr id="334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7120" y="1571760"/>
            <a:ext cx="3714480" cy="2142720"/>
          </a:xfrm>
          <a:prstGeom prst="rect">
            <a:avLst/>
          </a:prstGeom>
          <a:ln w="9360">
            <a:noFill/>
          </a:ln>
        </p:spPr>
      </p:pic>
      <p:pic>
        <p:nvPicPr>
          <p:cNvPr id="335" name="Рисунок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29120" y="1571760"/>
            <a:ext cx="3571560" cy="2142720"/>
          </a:xfrm>
          <a:prstGeom prst="rect">
            <a:avLst/>
          </a:prstGeom>
          <a:ln w="9360">
            <a:noFill/>
          </a:ln>
        </p:spPr>
      </p:pic>
      <p:sp>
        <p:nvSpPr>
          <p:cNvPr id="336" name="CustomShape 2"/>
          <p:cNvSpPr/>
          <p:nvPr/>
        </p:nvSpPr>
        <p:spPr>
          <a:xfrm>
            <a:off x="7358040" y="3787920"/>
            <a:ext cx="713880" cy="503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337" name="CustomShape 3"/>
          <p:cNvSpPr/>
          <p:nvPr/>
        </p:nvSpPr>
        <p:spPr>
          <a:xfrm>
            <a:off x="251640" y="1000080"/>
            <a:ext cx="8892000" cy="4561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000000"/>
                </a:solidFill>
                <a:latin typeface="Times New Roman"/>
              </a:rPr>
              <a:t>Подпиши линию горизонта.  Выдели её красным карандашом.</a:t>
            </a:r>
            <a:endParaRPr/>
          </a:p>
        </p:txBody>
      </p:sp>
      <p:sp>
        <p:nvSpPr>
          <p:cNvPr id="338" name="CustomShape 4"/>
          <p:cNvSpPr/>
          <p:nvPr/>
        </p:nvSpPr>
        <p:spPr>
          <a:xfrm>
            <a:off x="0" y="3788280"/>
            <a:ext cx="7500600" cy="100656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rgbClr val="000000"/>
                </a:solidFill>
                <a:latin typeface="Arial"/>
                <a:ea typeface="Times New Roman"/>
              </a:rPr>
              <a:t>                            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Как называется этот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прибор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?</a:t>
            </a:r>
            <a:endParaRPr/>
          </a:p>
          <a:p>
            <a:pPr>
              <a:lnSpc>
                <a:spcPct val="100000"/>
              </a:lnSpc>
            </a:pPr>
            <a:r>
              <a:rPr lang="ru-RU" sz="1100" dirty="0">
                <a:solidFill>
                  <a:srgbClr val="000000"/>
                </a:solidFill>
                <a:latin typeface="Times New Roman"/>
                <a:ea typeface="Times New Roman"/>
              </a:rPr>
              <a:t>                                                                                   ______________________________________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 </a:t>
            </a:r>
            <a:endParaRPr/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             </a:t>
            </a:r>
            <a:endParaRPr/>
          </a:p>
        </p:txBody>
      </p:sp>
      <p:pic>
        <p:nvPicPr>
          <p:cNvPr id="339" name="Рисунок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00298" y="4500570"/>
            <a:ext cx="3714776" cy="235707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Рисунок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19120" y="7640640"/>
            <a:ext cx="1390320" cy="1915920"/>
          </a:xfrm>
          <a:prstGeom prst="rect">
            <a:avLst/>
          </a:prstGeom>
          <a:ln>
            <a:noFill/>
          </a:ln>
        </p:spPr>
      </p:pic>
      <p:pic>
        <p:nvPicPr>
          <p:cNvPr id="341" name="Рисунок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76400" y="7859880"/>
            <a:ext cx="1695240" cy="1523520"/>
          </a:xfrm>
          <a:prstGeom prst="rect">
            <a:avLst/>
          </a:prstGeom>
          <a:ln>
            <a:noFill/>
          </a:ln>
        </p:spPr>
      </p:pic>
      <p:sp>
        <p:nvSpPr>
          <p:cNvPr id="342" name="CustomShape 1"/>
          <p:cNvSpPr/>
          <p:nvPr/>
        </p:nvSpPr>
        <p:spPr>
          <a:xfrm>
            <a:off x="0" y="0"/>
            <a:ext cx="9143640" cy="4568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343" name="CustomShape 2"/>
          <p:cNvSpPr/>
          <p:nvPr/>
        </p:nvSpPr>
        <p:spPr>
          <a:xfrm>
            <a:off x="785880" y="397800"/>
            <a:ext cx="7714800" cy="57960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3200" b="1">
                <a:solidFill>
                  <a:srgbClr val="006600"/>
                </a:solidFill>
                <a:latin typeface="Times New Roman"/>
                <a:ea typeface="Times New Roman"/>
              </a:rPr>
              <a:t>Определи СЕВЕР и ЮГ. Подпиши.</a:t>
            </a:r>
            <a:endParaRPr/>
          </a:p>
        </p:txBody>
      </p:sp>
      <p:pic>
        <p:nvPicPr>
          <p:cNvPr id="344" name="Рисунок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7160" y="4071960"/>
            <a:ext cx="2499840" cy="2356920"/>
          </a:xfrm>
          <a:prstGeom prst="rect">
            <a:avLst/>
          </a:prstGeom>
          <a:ln w="9360">
            <a:noFill/>
          </a:ln>
        </p:spPr>
      </p:pic>
      <p:pic>
        <p:nvPicPr>
          <p:cNvPr id="345" name="Рисунок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7160" y="1428840"/>
            <a:ext cx="2761920" cy="2071440"/>
          </a:xfrm>
          <a:prstGeom prst="rect">
            <a:avLst/>
          </a:prstGeom>
          <a:ln w="9360">
            <a:noFill/>
          </a:ln>
        </p:spPr>
      </p:pic>
      <p:pic>
        <p:nvPicPr>
          <p:cNvPr id="346" name="Рисунок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29120" y="1214280"/>
            <a:ext cx="2714400" cy="2285640"/>
          </a:xfrm>
          <a:prstGeom prst="rect">
            <a:avLst/>
          </a:prstGeom>
          <a:ln w="9360">
            <a:noFill/>
          </a:ln>
        </p:spPr>
      </p:pic>
      <p:pic>
        <p:nvPicPr>
          <p:cNvPr id="347" name="Рисунок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857840" y="3714840"/>
            <a:ext cx="3285720" cy="26427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CustomShape 1"/>
          <p:cNvSpPr/>
          <p:nvPr/>
        </p:nvSpPr>
        <p:spPr>
          <a:xfrm>
            <a:off x="0" y="154440"/>
            <a:ext cx="9143640" cy="51876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Times New Roman"/>
                <a:ea typeface="Times New Roman"/>
              </a:rPr>
              <a:t>                         </a:t>
            </a:r>
            <a:r>
              <a:rPr lang="ru-RU" sz="2800" b="1">
                <a:solidFill>
                  <a:srgbClr val="FF0000"/>
                </a:solidFill>
                <a:latin typeface="Times New Roman"/>
                <a:ea typeface="Times New Roman"/>
              </a:rPr>
              <a:t>Нарисовать схему колодца. </a:t>
            </a:r>
            <a:endParaRPr/>
          </a:p>
        </p:txBody>
      </p:sp>
      <p:sp>
        <p:nvSpPr>
          <p:cNvPr id="277" name="CustomShape 2"/>
          <p:cNvSpPr/>
          <p:nvPr/>
        </p:nvSpPr>
        <p:spPr>
          <a:xfrm>
            <a:off x="0" y="615600"/>
            <a:ext cx="9143640" cy="112860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00CC00"/>
                </a:solidFill>
                <a:latin typeface="Times New Roman"/>
                <a:ea typeface="Times New Roman"/>
              </a:rPr>
              <a:t>Дорисуй картинку: </a:t>
            </a:r>
            <a:r>
              <a:rPr lang="ru-RU" sz="2400" b="1" i="1">
                <a:solidFill>
                  <a:srgbClr val="00CC00"/>
                </a:solidFill>
                <a:latin typeface="Times New Roman"/>
                <a:ea typeface="Times New Roman"/>
              </a:rPr>
              <a:t>сруб из бревен, воду в колодце. 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00CC00"/>
                </a:solidFill>
                <a:latin typeface="Times New Roman"/>
                <a:ea typeface="Times New Roman"/>
              </a:rPr>
              <a:t>Раскрась картинку.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278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1800" y="1643040"/>
            <a:ext cx="4643280" cy="43574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Галина Ивановна\Рабочий стол\Интернет\555354_BIG_0_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535785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1" name="Rectangle 1"/>
          <p:cNvSpPr>
            <a:spLocks noChangeArrowheads="1"/>
          </p:cNvSpPr>
          <p:nvPr/>
        </p:nvSpPr>
        <p:spPr bwMode="auto">
          <a:xfrm>
            <a:off x="6429388" y="2857496"/>
            <a:ext cx="250033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1. залив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2. хребет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3. столица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4. остров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5. залив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86116" y="2285992"/>
            <a:ext cx="5000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1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14876" y="3429000"/>
            <a:ext cx="5000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2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4786322"/>
            <a:ext cx="6429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/>
              <a:t> </a:t>
            </a:r>
            <a:r>
              <a:rPr lang="ru-RU" b="1" i="1" dirty="0" smtClean="0"/>
              <a:t>3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286248" y="6000768"/>
            <a:ext cx="741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4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714612" y="5072074"/>
            <a:ext cx="52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285729"/>
            <a:ext cx="8572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/>
              <a:t>Определи географические объекты. Подпиши их.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CustomShape 1"/>
          <p:cNvSpPr/>
          <p:nvPr/>
        </p:nvSpPr>
        <p:spPr>
          <a:xfrm>
            <a:off x="395640" y="-2134440"/>
            <a:ext cx="8748000" cy="771516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          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Wingdings" charset="2"/>
              <a:buChar char=""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Упражнения в определении направлений на местности, плане и карте.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Wingdings" charset="2"/>
              <a:buChar char=""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 Вычерчивание простейших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планов.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Wingdings" charset="2"/>
              <a:buChar char=""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 Моделирование из сырого песка, глины или пластилина: равнины, холма, </a:t>
            </a:r>
            <a:endParaRPr/>
          </a:p>
          <a:p>
            <a:pPr>
              <a:lnSpc>
                <a:spcPct val="100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     горы, оврага, макета колодца.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Wingdings" charset="2"/>
              <a:buChar char=""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 Обозначение границ России на контурной карте полушарий.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Wingdings" charset="2"/>
              <a:buChar char=""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  Изготовление из пластилина модели земного шара с обозначением </a:t>
            </a:r>
            <a:endParaRPr/>
          </a:p>
          <a:p>
            <a:pPr>
              <a:lnSpc>
                <a:spcPct val="100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      экватора и полюсов.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349" name="CustomShape 2"/>
          <p:cNvSpPr/>
          <p:nvPr/>
        </p:nvSpPr>
        <p:spPr>
          <a:xfrm>
            <a:off x="2051640" y="764640"/>
            <a:ext cx="5040360" cy="577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200" b="1">
                <a:solidFill>
                  <a:srgbClr val="FF0000"/>
                </a:solidFill>
                <a:latin typeface="Times New Roman"/>
              </a:rPr>
              <a:t>  Практические работы.</a:t>
            </a:r>
            <a:endParaRPr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CustomShape 1"/>
          <p:cNvSpPr/>
          <p:nvPr/>
        </p:nvSpPr>
        <p:spPr>
          <a:xfrm>
            <a:off x="467640" y="540360"/>
            <a:ext cx="8352720" cy="231696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1200" b="1">
                <a:solidFill>
                  <a:srgbClr val="FF0000"/>
                </a:solidFill>
                <a:latin typeface="Times New Roman"/>
                <a:ea typeface="Times New Roman"/>
              </a:rPr>
              <a:t>                           </a:t>
            </a:r>
            <a:r>
              <a:rPr lang="ru-RU" sz="2800" b="1">
                <a:solidFill>
                  <a:srgbClr val="FF0000"/>
                </a:solidFill>
                <a:latin typeface="Times New Roman"/>
                <a:ea typeface="Times New Roman"/>
              </a:rPr>
              <a:t>Практическая самостоятельная работа.</a:t>
            </a:r>
            <a:endParaRPr/>
          </a:p>
          <a:p>
            <a:pPr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Times New Roman"/>
                <a:ea typeface="Times New Roman"/>
              </a:rPr>
              <a:t>    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/>
          </a:p>
          <a:p>
            <a:pPr>
              <a:lnSpc>
                <a:spcPct val="100000"/>
              </a:lnSpc>
            </a:pP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</a:rPr>
              <a:t>           </a:t>
            </a:r>
            <a:r>
              <a:rPr lang="ru-RU" sz="2400" b="1">
                <a:solidFill>
                  <a:srgbClr val="000000"/>
                </a:solidFill>
                <a:latin typeface="Times New Roman"/>
                <a:ea typeface="Times New Roman"/>
              </a:rPr>
              <a:t>Нанести на контурную карту:</a:t>
            </a:r>
            <a:endParaRPr/>
          </a:p>
          <a:p>
            <a:pPr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400" b="1">
                <a:solidFill>
                  <a:srgbClr val="0070C0"/>
                </a:solidFill>
                <a:latin typeface="Times New Roman"/>
                <a:ea typeface="Times New Roman"/>
              </a:rPr>
              <a:t>1.  Реки: Маккензи, Колорадо, Миссисипи и Миссури; 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0070C0"/>
                </a:solidFill>
                <a:latin typeface="Times New Roman"/>
                <a:ea typeface="Times New Roman"/>
              </a:rPr>
              <a:t> 2. Отметить Великие озера, Ниагарский водопад.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351" name="CustomShape 2"/>
          <p:cNvSpPr/>
          <p:nvPr/>
        </p:nvSpPr>
        <p:spPr>
          <a:xfrm>
            <a:off x="0" y="3010680"/>
            <a:ext cx="9143640" cy="222516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2800" b="1">
                <a:solidFill>
                  <a:srgbClr val="FF0000"/>
                </a:solidFill>
                <a:latin typeface="Times New Roman"/>
                <a:ea typeface="Times New Roman"/>
              </a:rPr>
              <a:t>                                 Работа с картой.</a:t>
            </a:r>
            <a:endParaRPr/>
          </a:p>
          <a:p>
            <a:pPr>
              <a:lnSpc>
                <a:spcPct val="100000"/>
              </a:lnSpc>
            </a:pPr>
            <a:r>
              <a:rPr lang="ru-RU" sz="2800">
                <a:solidFill>
                  <a:srgbClr val="009900"/>
                </a:solidFill>
                <a:latin typeface="Times New Roman"/>
                <a:ea typeface="Times New Roman"/>
              </a:rPr>
              <a:t>   Первой группе выписать, используя физическую карту  </a:t>
            </a:r>
            <a:endParaRPr/>
          </a:p>
          <a:p>
            <a:pPr>
              <a:lnSpc>
                <a:spcPct val="100000"/>
              </a:lnSpc>
            </a:pPr>
            <a:r>
              <a:rPr lang="ru-RU" sz="2800">
                <a:solidFill>
                  <a:srgbClr val="009900"/>
                </a:solidFill>
                <a:latin typeface="Times New Roman"/>
                <a:ea typeface="Times New Roman"/>
              </a:rPr>
              <a:t>   России, названия озёр  и водохранилищ. </a:t>
            </a:r>
            <a:endParaRPr/>
          </a:p>
          <a:p>
            <a:pPr>
              <a:lnSpc>
                <a:spcPct val="100000"/>
              </a:lnSpc>
            </a:pPr>
            <a:r>
              <a:rPr lang="ru-RU" sz="2800">
                <a:solidFill>
                  <a:srgbClr val="009900"/>
                </a:solidFill>
                <a:latin typeface="Times New Roman"/>
                <a:ea typeface="Times New Roman"/>
              </a:rPr>
              <a:t>   Второй группе выписать, используя физическую карту    </a:t>
            </a:r>
            <a:endParaRPr/>
          </a:p>
          <a:p>
            <a:pPr>
              <a:lnSpc>
                <a:spcPct val="100000"/>
              </a:lnSpc>
            </a:pPr>
            <a:r>
              <a:rPr lang="ru-RU" sz="2800">
                <a:solidFill>
                  <a:srgbClr val="009900"/>
                </a:solidFill>
                <a:latin typeface="Times New Roman"/>
                <a:ea typeface="Times New Roman"/>
              </a:rPr>
              <a:t>   России, названия  двух озёр.</a:t>
            </a:r>
            <a:endParaRPr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CustomShape 1"/>
          <p:cNvSpPr/>
          <p:nvPr/>
        </p:nvSpPr>
        <p:spPr>
          <a:xfrm>
            <a:off x="0" y="-362520"/>
            <a:ext cx="9143640" cy="155520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</a:rPr>
              <a:t>Тест  по географии    7 класс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</a:rPr>
              <a:t>Тема «Зона арктических пустынь»</a:t>
            </a:r>
            <a:endParaRPr/>
          </a:p>
        </p:txBody>
      </p:sp>
      <p:sp>
        <p:nvSpPr>
          <p:cNvPr id="353" name="CustomShape 2"/>
          <p:cNvSpPr/>
          <p:nvPr/>
        </p:nvSpPr>
        <p:spPr>
          <a:xfrm>
            <a:off x="285840" y="939600"/>
            <a:ext cx="8857800" cy="146376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Calibri"/>
              </a:rPr>
              <a:t>1. Какое животное не может жить в зоне арктических пустынь:</a:t>
            </a:r>
            <a:endParaRPr sz="2000"/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  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  А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)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морж</a:t>
            </a:r>
            <a:endParaRPr/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   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 Б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)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белка</a:t>
            </a:r>
            <a:endParaRPr/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    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В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)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белуха</a:t>
            </a:r>
            <a:endParaRPr/>
          </a:p>
        </p:txBody>
      </p:sp>
      <p:sp>
        <p:nvSpPr>
          <p:cNvPr id="354" name="CustomShape 3"/>
          <p:cNvSpPr/>
          <p:nvPr/>
        </p:nvSpPr>
        <p:spPr>
          <a:xfrm>
            <a:off x="357120" y="2363760"/>
            <a:ext cx="8786520" cy="146376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Calibri"/>
              </a:rPr>
              <a:t>2. Район Северного Ледовитого океана, его берега и острова называют</a:t>
            </a:r>
            <a:endParaRPr sz="2000"/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    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А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)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Арктикой </a:t>
            </a:r>
            <a:endParaRPr/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    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Б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)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Антарктикой</a:t>
            </a:r>
            <a:endParaRPr/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    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В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)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Айсбергом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355" name="CustomShape 4"/>
          <p:cNvSpPr/>
          <p:nvPr/>
        </p:nvSpPr>
        <p:spPr>
          <a:xfrm>
            <a:off x="357120" y="3576960"/>
            <a:ext cx="8786520" cy="11894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Calibri"/>
              </a:rPr>
              <a:t>3. Какое судно не является рыболовным:</a:t>
            </a:r>
            <a:endParaRPr sz="2000"/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  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 А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)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сейнер</a:t>
            </a:r>
            <a:endParaRPr/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  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 Б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)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траулер</a:t>
            </a:r>
            <a:endParaRPr/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  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 В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)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лайнер</a:t>
            </a:r>
            <a:endParaRPr/>
          </a:p>
        </p:txBody>
      </p:sp>
      <p:sp>
        <p:nvSpPr>
          <p:cNvPr id="356" name="CustomShape 5"/>
          <p:cNvSpPr/>
          <p:nvPr/>
        </p:nvSpPr>
        <p:spPr>
          <a:xfrm>
            <a:off x="428760" y="4934160"/>
            <a:ext cx="8714880" cy="11894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2000" b="1" dirty="0" smtClean="0">
                <a:solidFill>
                  <a:srgbClr val="000000"/>
                </a:solidFill>
                <a:latin typeface="Times New Roman"/>
                <a:ea typeface="Calibri"/>
              </a:rPr>
              <a:t>4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Calibri"/>
              </a:rPr>
              <a:t>. 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Calibri"/>
              </a:rPr>
              <a:t>Исключи неправильное выражение:</a:t>
            </a:r>
            <a:endParaRPr sz="2000"/>
          </a:p>
          <a:p>
            <a:pPr>
              <a:lnSpc>
                <a:spcPct val="100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</a:rPr>
              <a:t>   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Calibri"/>
              </a:rPr>
              <a:t>А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  <a:ea typeface="Calibri"/>
              </a:rPr>
              <a:t>)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</a:rPr>
              <a:t>полярный день</a:t>
            </a:r>
            <a:endParaRPr sz="2000"/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   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Б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)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полярная ночь</a:t>
            </a:r>
            <a:endParaRPr/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    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В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)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полярный вечер</a:t>
            </a:r>
            <a:endParaRPr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ustomShape 1"/>
          <p:cNvSpPr/>
          <p:nvPr/>
        </p:nvSpPr>
        <p:spPr>
          <a:xfrm>
            <a:off x="0" y="1445400"/>
            <a:ext cx="9143640" cy="298836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3800">
                <a:solidFill>
                  <a:srgbClr val="000000"/>
                </a:solidFill>
                <a:latin typeface="Times New Roman"/>
                <a:ea typeface="Times New Roman"/>
              </a:rPr>
              <a:t>   - от сохранного к нарушенному;</a:t>
            </a:r>
            <a:endParaRPr/>
          </a:p>
          <a:p>
            <a:pPr>
              <a:lnSpc>
                <a:spcPct val="100000"/>
              </a:lnSpc>
            </a:pPr>
            <a:r>
              <a:rPr lang="ru-RU" sz="3800">
                <a:solidFill>
                  <a:srgbClr val="000000"/>
                </a:solidFill>
                <a:latin typeface="Times New Roman"/>
                <a:ea typeface="Times New Roman"/>
              </a:rPr>
              <a:t>   - многократность повторений;</a:t>
            </a:r>
            <a:endParaRPr/>
          </a:p>
          <a:p>
            <a:pPr>
              <a:lnSpc>
                <a:spcPct val="100000"/>
              </a:lnSpc>
            </a:pPr>
            <a:r>
              <a:rPr lang="ru-RU" sz="3800">
                <a:solidFill>
                  <a:srgbClr val="000000"/>
                </a:solidFill>
                <a:latin typeface="Times New Roman"/>
                <a:ea typeface="Times New Roman"/>
              </a:rPr>
              <a:t>   - выполнение действий по образцу;</a:t>
            </a:r>
            <a:endParaRPr/>
          </a:p>
          <a:p>
            <a:pPr>
              <a:lnSpc>
                <a:spcPct val="100000"/>
              </a:lnSpc>
            </a:pPr>
            <a:r>
              <a:rPr lang="ru-RU" sz="3800">
                <a:solidFill>
                  <a:srgbClr val="000000"/>
                </a:solidFill>
                <a:latin typeface="Times New Roman"/>
                <a:ea typeface="Times New Roman"/>
              </a:rPr>
              <a:t>   - коррекция психологических функций;</a:t>
            </a:r>
            <a:endParaRPr/>
          </a:p>
          <a:p>
            <a:pPr>
              <a:lnSpc>
                <a:spcPct val="100000"/>
              </a:lnSpc>
            </a:pPr>
            <a:r>
              <a:rPr lang="ru-RU" sz="3800">
                <a:solidFill>
                  <a:srgbClr val="000000"/>
                </a:solidFill>
                <a:latin typeface="Times New Roman"/>
                <a:ea typeface="Times New Roman"/>
              </a:rPr>
              <a:t>   - наглядные методы обучения.</a:t>
            </a:r>
            <a:endParaRPr/>
          </a:p>
        </p:txBody>
      </p:sp>
      <p:sp>
        <p:nvSpPr>
          <p:cNvPr id="263" name="CustomShape 2"/>
          <p:cNvSpPr/>
          <p:nvPr/>
        </p:nvSpPr>
        <p:spPr>
          <a:xfrm>
            <a:off x="0" y="332640"/>
            <a:ext cx="9143640" cy="639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600" b="1" i="1">
                <a:solidFill>
                  <a:srgbClr val="FF0000"/>
                </a:solidFill>
                <a:latin typeface="Times New Roman"/>
              </a:rPr>
              <a:t>Принципы коррекционного образования:</a:t>
            </a:r>
            <a:endParaRPr/>
          </a:p>
        </p:txBody>
      </p:sp>
      <p:pic>
        <p:nvPicPr>
          <p:cNvPr id="26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76360" y="5157360"/>
            <a:ext cx="1944000" cy="139788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42851"/>
            <a:ext cx="9144000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Тест  по географии 8 класс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Тема «Океаны»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dirty="0" smtClean="0"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dirty="0" smtClean="0"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dirty="0" smtClean="0"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dirty="0" smtClean="0"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dirty="0" smtClean="0"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dirty="0" smtClean="0"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dirty="0" smtClean="0"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dirty="0" smtClean="0"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785786" y="857232"/>
            <a:ext cx="7500990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Самый большой по площади океан Земного шара: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Северный Ледовитый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 Атлантический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 Индийский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 Тихий</a:t>
            </a:r>
            <a:endParaRPr lang="en-US" sz="1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Они бывают внутренними и окраинными: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 моря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 озёра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 реки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3.Второй  по величине океан: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Северный Ледовитый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 Атлантический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 Индийский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 Тихий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Это океан протянулся через весь земной шар с севера на юг: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 Тихий океан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 Атлантический океан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 Северный Ледовитый океан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5.Огромная глыба льда, плавающая в океане: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 торос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 ледник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 айсберг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CustomShape 1"/>
          <p:cNvSpPr/>
          <p:nvPr/>
        </p:nvSpPr>
        <p:spPr>
          <a:xfrm>
            <a:off x="1187640" y="332640"/>
            <a:ext cx="7128360" cy="8218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>
                <a:solidFill>
                  <a:srgbClr val="FF0000"/>
                </a:solidFill>
                <a:latin typeface="Times New Roman"/>
                <a:ea typeface="Times New Roman"/>
              </a:rPr>
              <a:t>Тест  по географии    7 класс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400" b="1">
                <a:solidFill>
                  <a:srgbClr val="FF0000"/>
                </a:solidFill>
                <a:latin typeface="Times New Roman"/>
                <a:ea typeface="Times New Roman"/>
              </a:rPr>
              <a:t>Тема «Города лесной зоны»</a:t>
            </a:r>
            <a:endParaRPr/>
          </a:p>
        </p:txBody>
      </p:sp>
      <p:sp>
        <p:nvSpPr>
          <p:cNvPr id="358" name="CustomShape 2"/>
          <p:cNvSpPr/>
          <p:nvPr/>
        </p:nvSpPr>
        <p:spPr>
          <a:xfrm>
            <a:off x="179640" y="1412640"/>
            <a:ext cx="8784720" cy="4022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000000"/>
                </a:solidFill>
                <a:latin typeface="Times New Roman"/>
              </a:rPr>
              <a:t>1.</a:t>
            </a:r>
            <a:r>
              <a:rPr lang="ru-RU" b="1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>
                <a:solidFill>
                  <a:srgbClr val="000000"/>
                </a:solidFill>
                <a:latin typeface="Times New Roman"/>
              </a:rPr>
              <a:t>Города лесной зоны …..</a:t>
            </a:r>
            <a:endParaRPr/>
          </a:p>
          <a:p>
            <a:pPr>
              <a:lnSpc>
                <a:spcPct val="100000"/>
              </a:lnSpc>
            </a:pPr>
            <a:r>
              <a:rPr lang="ru-RU" sz="2000">
                <a:solidFill>
                  <a:srgbClr val="000000"/>
                </a:solidFill>
                <a:latin typeface="Times New Roman"/>
              </a:rPr>
              <a:t>    </a:t>
            </a:r>
            <a:r>
              <a:rPr lang="ru-RU" sz="2400">
                <a:solidFill>
                  <a:srgbClr val="000000"/>
                </a:solidFill>
                <a:latin typeface="Times New Roman"/>
              </a:rPr>
              <a:t>А) Новосибирск, Новгород, Псков;</a:t>
            </a:r>
            <a:endParaRPr/>
          </a:p>
          <a:p>
            <a:pPr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Times New Roman"/>
              </a:rPr>
              <a:t>    Б) Анадырь, Норильск, Нарьян – Мар;</a:t>
            </a:r>
            <a:endParaRPr/>
          </a:p>
          <a:p>
            <a:pPr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Times New Roman"/>
              </a:rPr>
              <a:t>    В) Краснодар, Ставрополь, Ростов – на – Дону.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000000"/>
                </a:solidFill>
                <a:latin typeface="Times New Roman"/>
              </a:rPr>
              <a:t>2. Исправь географические ошибки в тексте:</a:t>
            </a:r>
            <a:endParaRPr/>
          </a:p>
          <a:p>
            <a:pPr>
              <a:lnSpc>
                <a:spcPct val="100000"/>
              </a:lnSpc>
            </a:pPr>
            <a:r>
              <a:rPr lang="ru-RU">
                <a:solidFill>
                  <a:srgbClr val="000000"/>
                </a:solidFill>
                <a:latin typeface="Times New Roman"/>
              </a:rPr>
              <a:t>    </a:t>
            </a:r>
            <a:r>
              <a:rPr lang="ru-RU" sz="2400">
                <a:solidFill>
                  <a:srgbClr val="000000"/>
                </a:solidFill>
                <a:latin typeface="Times New Roman"/>
              </a:rPr>
              <a:t>Лесная зона расположена к северу от зоны тундры. Природные условия в лесной зоне более суровые, чем в тундре. Растительный мир беден. Большую территорию занимают широколиственные леса Лесная зона бедна водными ресурсами. Лес не является домом для растений, животных, грибов.</a:t>
            </a:r>
            <a:endParaRPr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60360" y="5416560"/>
            <a:ext cx="1785600" cy="1441080"/>
          </a:xfrm>
          <a:prstGeom prst="rect">
            <a:avLst/>
          </a:prstGeom>
          <a:ln>
            <a:noFill/>
          </a:ln>
        </p:spPr>
      </p:pic>
      <p:sp>
        <p:nvSpPr>
          <p:cNvPr id="360" name="CustomShape 1"/>
          <p:cNvSpPr/>
          <p:nvPr/>
        </p:nvSpPr>
        <p:spPr>
          <a:xfrm>
            <a:off x="1331640" y="620640"/>
            <a:ext cx="6696360" cy="4561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>
                <a:solidFill>
                  <a:srgbClr val="FF0000"/>
                </a:solidFill>
                <a:latin typeface="Times New Roman"/>
              </a:rPr>
              <a:t>Географический диктант</a:t>
            </a:r>
            <a:endParaRPr/>
          </a:p>
        </p:txBody>
      </p:sp>
      <p:sp>
        <p:nvSpPr>
          <p:cNvPr id="361" name="CustomShape 2"/>
          <p:cNvSpPr/>
          <p:nvPr/>
        </p:nvSpPr>
        <p:spPr>
          <a:xfrm>
            <a:off x="323640" y="1340640"/>
            <a:ext cx="8496720" cy="4356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Franklin Gothic Book"/>
              </a:rPr>
              <a:t>Если учащиеся согласны ставят +, нет -.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StarSymbol"/>
              <a:buAutoNum type="arabicPeriod"/>
            </a:pPr>
            <a:r>
              <a:rPr lang="ru-RU" sz="2800">
                <a:solidFill>
                  <a:srgbClr val="000000"/>
                </a:solidFill>
                <a:latin typeface="Franklin Gothic Book"/>
              </a:rPr>
              <a:t>В тундре водится не большой по размеру грызун – лемминг.</a:t>
            </a:r>
            <a:endParaRPr/>
          </a:p>
          <a:p>
            <a:pPr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Franklin Gothic Book"/>
              </a:rPr>
              <a:t>2. Белая куропатка – хищная птица.</a:t>
            </a:r>
            <a:endParaRPr/>
          </a:p>
          <a:p>
            <a:pPr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Franklin Gothic Book"/>
              </a:rPr>
              <a:t>3. Белая сова – растительноядная птица.</a:t>
            </a:r>
            <a:endParaRPr/>
          </a:p>
          <a:p>
            <a:pPr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Franklin Gothic Book"/>
              </a:rPr>
              <a:t>4. Писцы питаются леммингами.</a:t>
            </a:r>
            <a:endParaRPr/>
          </a:p>
          <a:p>
            <a:pPr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Franklin Gothic Book"/>
              </a:rPr>
              <a:t>5. Дикий северный олень питается ягелем.</a:t>
            </a:r>
            <a:endParaRPr/>
          </a:p>
          <a:p>
            <a:pPr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Franklin Gothic Book"/>
              </a:rPr>
              <a:t>6. Плотное оперение белой совы защищает её от </a:t>
            </a:r>
            <a:endParaRPr/>
          </a:p>
          <a:p>
            <a:pPr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Franklin Gothic Book"/>
              </a:rPr>
              <a:t>     ледяных ветров.</a:t>
            </a:r>
            <a:endParaRPr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CustomShape 1"/>
          <p:cNvSpPr/>
          <p:nvPr/>
        </p:nvSpPr>
        <p:spPr>
          <a:xfrm>
            <a:off x="428760" y="1023480"/>
            <a:ext cx="8143560" cy="489276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603A14"/>
                </a:solidFill>
                <a:latin typeface="Times New Roman"/>
                <a:ea typeface="Times New Roman"/>
              </a:rPr>
              <a:t>1. Сколько важности в походке!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603A14"/>
                </a:solidFill>
                <a:latin typeface="Times New Roman"/>
                <a:ea typeface="Times New Roman"/>
              </a:rPr>
              <a:t>    По пустыне – сковородке,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603A14"/>
                </a:solidFill>
                <a:latin typeface="Times New Roman"/>
                <a:ea typeface="Times New Roman"/>
              </a:rPr>
              <a:t>    По колючкам босиком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603A14"/>
                </a:solidFill>
                <a:latin typeface="Times New Roman"/>
                <a:ea typeface="Times New Roman"/>
              </a:rPr>
              <a:t>    Кто идёт с горбом - мешком?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b="1" i="1">
                <a:solidFill>
                  <a:srgbClr val="000000"/>
                </a:solidFill>
                <a:latin typeface="Times New Roman"/>
                <a:ea typeface="Times New Roman"/>
              </a:rPr>
              <a:t>      (Верблюд).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006600"/>
                </a:solidFill>
                <a:latin typeface="Times New Roman"/>
                <a:ea typeface="Times New Roman"/>
              </a:rPr>
              <a:t>2. Лапки кенгуру, тельце мыши, уши осла, а хвост льва.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b="1" i="1">
                <a:solidFill>
                  <a:srgbClr val="000000"/>
                </a:solidFill>
                <a:latin typeface="Times New Roman"/>
                <a:ea typeface="Times New Roman"/>
              </a:rPr>
              <a:t>    (Тушканчик).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CC0099"/>
                </a:solidFill>
                <a:latin typeface="Times New Roman"/>
                <a:ea typeface="Times New Roman"/>
              </a:rPr>
              <a:t>3. Я очень красива, у меня большая голова, от врагов я     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CC0099"/>
                </a:solidFill>
                <a:latin typeface="Times New Roman"/>
                <a:ea typeface="Times New Roman"/>
              </a:rPr>
              <a:t>    мгновенно зароюсь в песок</a:t>
            </a:r>
            <a:r>
              <a:rPr lang="ru-RU" sz="2400" b="1" i="1">
                <a:solidFill>
                  <a:srgbClr val="CC0099"/>
                </a:solidFill>
                <a:latin typeface="Times New Roman"/>
                <a:ea typeface="Times New Roman"/>
              </a:rPr>
              <a:t>. 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b="1" i="1">
                <a:solidFill>
                  <a:srgbClr val="000000"/>
                </a:solidFill>
                <a:latin typeface="Times New Roman"/>
                <a:ea typeface="Times New Roman"/>
              </a:rPr>
              <a:t>    (Ящерица).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00B050"/>
                </a:solidFill>
                <a:latin typeface="Times New Roman"/>
                <a:ea typeface="Times New Roman"/>
              </a:rPr>
              <a:t>4. Я пища «корабля пустынь».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b="1" i="1">
                <a:solidFill>
                  <a:srgbClr val="000000"/>
                </a:solidFill>
                <a:latin typeface="Times New Roman"/>
                <a:ea typeface="Times New Roman"/>
              </a:rPr>
              <a:t>    (Верблюжья колючка).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363" name="CustomShape 2"/>
          <p:cNvSpPr/>
          <p:nvPr/>
        </p:nvSpPr>
        <p:spPr>
          <a:xfrm>
            <a:off x="2214720" y="571320"/>
            <a:ext cx="4474800" cy="4561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>
                <a:solidFill>
                  <a:srgbClr val="FF0000"/>
                </a:solidFill>
                <a:latin typeface="Times New Roman"/>
              </a:rPr>
              <a:t>Игра «Узнай по описанию».</a:t>
            </a:r>
            <a:endParaRPr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00000" y="1412640"/>
            <a:ext cx="4464000" cy="2376000"/>
          </a:xfrm>
          <a:prstGeom prst="rect">
            <a:avLst/>
          </a:prstGeom>
          <a:ln w="9360">
            <a:noFill/>
          </a:ln>
        </p:spPr>
      </p:pic>
      <p:pic>
        <p:nvPicPr>
          <p:cNvPr id="366" name="Рисунок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1640" y="1484640"/>
            <a:ext cx="4032000" cy="2229480"/>
          </a:xfrm>
          <a:prstGeom prst="rect">
            <a:avLst/>
          </a:prstGeom>
          <a:ln w="28440">
            <a:solidFill>
              <a:srgbClr val="000000"/>
            </a:solidFill>
            <a:miter/>
          </a:ln>
        </p:spPr>
      </p:pic>
      <p:sp>
        <p:nvSpPr>
          <p:cNvPr id="367" name="CustomShape 1"/>
          <p:cNvSpPr/>
          <p:nvPr/>
        </p:nvSpPr>
        <p:spPr>
          <a:xfrm>
            <a:off x="3286080" y="500040"/>
            <a:ext cx="2538000" cy="699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4000" b="1">
                <a:solidFill>
                  <a:srgbClr val="FF0000"/>
                </a:solidFill>
                <a:latin typeface="Times New Roman"/>
              </a:rPr>
              <a:t>Ребусы</a:t>
            </a:r>
            <a:endParaRPr/>
          </a:p>
        </p:txBody>
      </p:sp>
      <p:pic>
        <p:nvPicPr>
          <p:cNvPr id="368" name="Рисунок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1640" y="4005000"/>
            <a:ext cx="4032000" cy="2664000"/>
          </a:xfrm>
          <a:prstGeom prst="rect">
            <a:avLst/>
          </a:prstGeom>
          <a:ln w="9360">
            <a:noFill/>
          </a:ln>
        </p:spPr>
      </p:pic>
      <p:pic>
        <p:nvPicPr>
          <p:cNvPr id="369" name="Рисунок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44000" y="4005000"/>
            <a:ext cx="4216680" cy="264168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Georgia" pitchFamily="18" charset="0"/>
              </a:rPr>
              <a:t>Кроссворд   «Ориентирование»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43956" cy="52578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/>
          </a:p>
          <a:p>
            <a:pPr lvl="8"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/>
              <a:t>1</a:t>
            </a:r>
            <a:r>
              <a:rPr lang="ru-RU" dirty="0"/>
              <a:t>. Умение находить стороны горизонта.</a:t>
            </a:r>
          </a:p>
          <a:p>
            <a:pPr>
              <a:buNone/>
            </a:pPr>
            <a:r>
              <a:rPr lang="ru-RU" dirty="0" smtClean="0"/>
              <a:t>2</a:t>
            </a:r>
            <a:r>
              <a:rPr lang="ru-RU" dirty="0"/>
              <a:t>. Какую сторону горизонта показывает </a:t>
            </a:r>
            <a:r>
              <a:rPr lang="ru-RU" dirty="0" smtClean="0"/>
              <a:t>  расположение </a:t>
            </a:r>
            <a:r>
              <a:rPr lang="ru-RU" dirty="0"/>
              <a:t>муравейника у отдельно стоящего дерева?</a:t>
            </a:r>
          </a:p>
          <a:p>
            <a:pPr>
              <a:buNone/>
            </a:pPr>
            <a:r>
              <a:rPr lang="ru-RU" dirty="0" smtClean="0"/>
              <a:t>3</a:t>
            </a:r>
            <a:r>
              <a:rPr lang="ru-RU" dirty="0"/>
              <a:t>. Сколько существует основных сторон горизонта?</a:t>
            </a:r>
          </a:p>
          <a:p>
            <a:pPr>
              <a:buNone/>
            </a:pPr>
            <a:r>
              <a:rPr lang="ru-RU" dirty="0" smtClean="0"/>
              <a:t>4</a:t>
            </a:r>
            <a:r>
              <a:rPr lang="ru-RU" dirty="0"/>
              <a:t>. Сторона горизонта расположенная у </a:t>
            </a:r>
            <a:r>
              <a:rPr lang="ru-RU" dirty="0" smtClean="0"/>
              <a:t>верхнего </a:t>
            </a:r>
            <a:r>
              <a:rPr lang="ru-RU" dirty="0"/>
              <a:t>края листа на плане местности.</a:t>
            </a:r>
          </a:p>
          <a:p>
            <a:pPr>
              <a:buNone/>
            </a:pPr>
            <a:r>
              <a:rPr lang="ru-RU" dirty="0" smtClean="0"/>
              <a:t>5</a:t>
            </a:r>
            <a:r>
              <a:rPr lang="ru-RU" dirty="0"/>
              <a:t>. Если встать лицом к северу, то какая сторона горизонта будет слева?</a:t>
            </a:r>
          </a:p>
        </p:txBody>
      </p:sp>
      <p:pic>
        <p:nvPicPr>
          <p:cNvPr id="4" name="Рисунок 3" descr="Кроссворд «Ориентирование»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785794"/>
            <a:ext cx="471490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1360" y="1357200"/>
            <a:ext cx="7000560" cy="4357440"/>
          </a:xfrm>
          <a:prstGeom prst="rect">
            <a:avLst/>
          </a:prstGeom>
          <a:ln w="9360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259632" y="476672"/>
            <a:ext cx="71405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Кроссворд «Части реки»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TextShape 1"/>
          <p:cNvSpPr txBox="1"/>
          <p:nvPr/>
        </p:nvSpPr>
        <p:spPr>
          <a:xfrm>
            <a:off x="457200" y="228600"/>
            <a:ext cx="8229240" cy="7138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200" b="1">
                <a:solidFill>
                  <a:srgbClr val="000000"/>
                </a:solidFill>
                <a:latin typeface="Georgia"/>
              </a:rPr>
              <a:t>Обобщите     понятия.</a:t>
            </a:r>
            <a:endParaRPr/>
          </a:p>
        </p:txBody>
      </p:sp>
      <p:pic>
        <p:nvPicPr>
          <p:cNvPr id="379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44360" y="1357200"/>
            <a:ext cx="2456640" cy="1999440"/>
          </a:xfrm>
          <a:prstGeom prst="rect">
            <a:avLst/>
          </a:prstGeom>
          <a:ln w="190440">
            <a:solidFill>
              <a:srgbClr val="C8C6BD"/>
            </a:solidFill>
            <a:round/>
          </a:ln>
        </p:spPr>
      </p:pic>
      <p:pic>
        <p:nvPicPr>
          <p:cNvPr id="380" name="Picture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44360" y="4293000"/>
            <a:ext cx="2448000" cy="2160000"/>
          </a:xfrm>
          <a:prstGeom prst="rect">
            <a:avLst/>
          </a:prstGeom>
          <a:ln w="190440">
            <a:solidFill>
              <a:srgbClr val="C8C6BD"/>
            </a:solidFill>
            <a:round/>
          </a:ln>
        </p:spPr>
      </p:pic>
      <p:pic>
        <p:nvPicPr>
          <p:cNvPr id="381" name="Picture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-17287920" y="3857760"/>
            <a:ext cx="4976280" cy="1472760"/>
          </a:xfrm>
          <a:prstGeom prst="rect">
            <a:avLst/>
          </a:prstGeom>
          <a:ln w="9360">
            <a:noFill/>
          </a:ln>
        </p:spPr>
      </p:pic>
      <p:pic>
        <p:nvPicPr>
          <p:cNvPr id="382" name="Picture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9640" y="1412640"/>
            <a:ext cx="2160000" cy="1944000"/>
          </a:xfrm>
          <a:prstGeom prst="rect">
            <a:avLst/>
          </a:prstGeom>
          <a:ln w="190440">
            <a:solidFill>
              <a:srgbClr val="C8C6BD"/>
            </a:solidFill>
            <a:miter/>
          </a:ln>
        </p:spPr>
      </p:pic>
      <p:pic>
        <p:nvPicPr>
          <p:cNvPr id="383" name="Picture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79640" y="4365000"/>
            <a:ext cx="2304000" cy="2232000"/>
          </a:xfrm>
          <a:prstGeom prst="rect">
            <a:avLst/>
          </a:prstGeom>
          <a:ln w="190440">
            <a:solidFill>
              <a:srgbClr val="C8C6BD"/>
            </a:solidFill>
            <a:miter/>
          </a:ln>
        </p:spPr>
      </p:pic>
      <p:sp>
        <p:nvSpPr>
          <p:cNvPr id="384" name="CustomShape 2"/>
          <p:cNvSpPr/>
          <p:nvPr/>
        </p:nvSpPr>
        <p:spPr>
          <a:xfrm>
            <a:off x="2133720" y="1295280"/>
            <a:ext cx="5285880" cy="51156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000" b="1">
                <a:solidFill>
                  <a:srgbClr val="0D0D0D"/>
                </a:solidFill>
                <a:latin typeface="Georgia"/>
              </a:rPr>
              <a:t>   * Утконос, коала,</a:t>
            </a:r>
            <a:endParaRPr/>
          </a:p>
          <a:p>
            <a:pPr>
              <a:lnSpc>
                <a:spcPct val="100000"/>
              </a:lnSpc>
            </a:pPr>
            <a:r>
              <a:rPr lang="ru-RU" sz="3000" b="1">
                <a:solidFill>
                  <a:srgbClr val="0D0D0D"/>
                </a:solidFill>
                <a:latin typeface="Georgia"/>
              </a:rPr>
              <a:t>      кенгуру       </a:t>
            </a:r>
            <a:endParaRPr/>
          </a:p>
          <a:p>
            <a:pPr>
              <a:lnSpc>
                <a:spcPct val="100000"/>
              </a:lnSpc>
            </a:pPr>
            <a:r>
              <a:rPr lang="ru-RU" sz="3000" b="1">
                <a:solidFill>
                  <a:srgbClr val="0D0D0D"/>
                </a:solidFill>
                <a:latin typeface="Georgia"/>
              </a:rPr>
              <a:t>     </a:t>
            </a:r>
            <a:endParaRPr/>
          </a:p>
          <a:p>
            <a:pPr>
              <a:lnSpc>
                <a:spcPct val="100000"/>
              </a:lnSpc>
            </a:pPr>
            <a:r>
              <a:rPr lang="ru-RU" sz="3000" b="1">
                <a:solidFill>
                  <a:srgbClr val="0D0D0D"/>
                </a:solidFill>
                <a:latin typeface="Georgia"/>
              </a:rPr>
              <a:t>    * Мак – Кинли, </a:t>
            </a:r>
            <a:endParaRPr/>
          </a:p>
          <a:p>
            <a:pPr>
              <a:lnSpc>
                <a:spcPct val="100000"/>
              </a:lnSpc>
            </a:pPr>
            <a:r>
              <a:rPr lang="ru-RU" sz="3000" b="1">
                <a:solidFill>
                  <a:srgbClr val="0D0D0D"/>
                </a:solidFill>
                <a:latin typeface="Georgia"/>
              </a:rPr>
              <a:t>        Косцюшко.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3000" b="1">
                <a:solidFill>
                  <a:srgbClr val="0D0D0D"/>
                </a:solidFill>
                <a:latin typeface="Georgia"/>
              </a:rPr>
              <a:t>   * Пустыня, тундра, </a:t>
            </a:r>
            <a:endParaRPr/>
          </a:p>
          <a:p>
            <a:pPr>
              <a:lnSpc>
                <a:spcPct val="100000"/>
              </a:lnSpc>
            </a:pPr>
            <a:r>
              <a:rPr lang="ru-RU" sz="3000" b="1">
                <a:solidFill>
                  <a:srgbClr val="0D0D0D"/>
                </a:solidFill>
                <a:latin typeface="Georgia"/>
              </a:rPr>
              <a:t>       саванна.    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3000" b="1">
                <a:solidFill>
                  <a:srgbClr val="0D0D0D"/>
                </a:solidFill>
                <a:latin typeface="Georgia"/>
              </a:rPr>
              <a:t>     * Ниагарский,  </a:t>
            </a:r>
            <a:endParaRPr/>
          </a:p>
          <a:p>
            <a:pPr>
              <a:lnSpc>
                <a:spcPct val="100000"/>
              </a:lnSpc>
            </a:pPr>
            <a:r>
              <a:rPr lang="ru-RU" sz="3000" b="1">
                <a:solidFill>
                  <a:srgbClr val="0D0D0D"/>
                </a:solidFill>
                <a:latin typeface="Georgia"/>
              </a:rPr>
              <a:t>         Виктория.</a:t>
            </a:r>
            <a:endParaRPr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2960" y="1285920"/>
            <a:ext cx="1785600" cy="1285560"/>
          </a:xfrm>
          <a:prstGeom prst="rect">
            <a:avLst/>
          </a:prstGeom>
          <a:ln>
            <a:noFill/>
          </a:ln>
        </p:spPr>
      </p:pic>
      <p:pic>
        <p:nvPicPr>
          <p:cNvPr id="386" name="Picture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01880" y="2714760"/>
            <a:ext cx="1779120" cy="1213920"/>
          </a:xfrm>
          <a:prstGeom prst="rect">
            <a:avLst/>
          </a:prstGeom>
          <a:ln>
            <a:noFill/>
          </a:ln>
        </p:spPr>
      </p:pic>
      <p:pic>
        <p:nvPicPr>
          <p:cNvPr id="387" name="Picture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2960" y="4048200"/>
            <a:ext cx="1755360" cy="1309320"/>
          </a:xfrm>
          <a:prstGeom prst="rect">
            <a:avLst/>
          </a:prstGeom>
          <a:ln>
            <a:noFill/>
          </a:ln>
        </p:spPr>
      </p:pic>
      <p:pic>
        <p:nvPicPr>
          <p:cNvPr id="388" name="Picture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00880" y="1285920"/>
            <a:ext cx="1856880" cy="1252080"/>
          </a:xfrm>
          <a:prstGeom prst="rect">
            <a:avLst/>
          </a:prstGeom>
          <a:ln>
            <a:noFill/>
          </a:ln>
        </p:spPr>
      </p:pic>
      <p:pic>
        <p:nvPicPr>
          <p:cNvPr id="389" name="Picture 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500880" y="4071960"/>
            <a:ext cx="1856880" cy="1285560"/>
          </a:xfrm>
          <a:prstGeom prst="rect">
            <a:avLst/>
          </a:prstGeom>
          <a:ln>
            <a:noFill/>
          </a:ln>
        </p:spPr>
      </p:pic>
      <p:pic>
        <p:nvPicPr>
          <p:cNvPr id="390" name="Picture 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714840" y="1285920"/>
            <a:ext cx="1714320" cy="1285560"/>
          </a:xfrm>
          <a:prstGeom prst="rect">
            <a:avLst/>
          </a:prstGeom>
          <a:ln>
            <a:noFill/>
          </a:ln>
        </p:spPr>
      </p:pic>
      <p:pic>
        <p:nvPicPr>
          <p:cNvPr id="391" name="Picture 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714840" y="5489640"/>
            <a:ext cx="1785600" cy="1215720"/>
          </a:xfrm>
          <a:prstGeom prst="rect">
            <a:avLst/>
          </a:prstGeom>
          <a:ln>
            <a:noFill/>
          </a:ln>
        </p:spPr>
      </p:pic>
      <p:pic>
        <p:nvPicPr>
          <p:cNvPr id="392" name="Picture 5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11640" y="2709000"/>
            <a:ext cx="1785600" cy="1213920"/>
          </a:xfrm>
          <a:prstGeom prst="rect">
            <a:avLst/>
          </a:prstGeom>
          <a:ln>
            <a:noFill/>
          </a:ln>
        </p:spPr>
      </p:pic>
      <p:pic>
        <p:nvPicPr>
          <p:cNvPr id="393" name="Picture 6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500880" y="5500800"/>
            <a:ext cx="1856880" cy="1213920"/>
          </a:xfrm>
          <a:prstGeom prst="rect">
            <a:avLst/>
          </a:prstGeom>
          <a:ln>
            <a:noFill/>
          </a:ln>
        </p:spPr>
      </p:pic>
      <p:pic>
        <p:nvPicPr>
          <p:cNvPr id="394" name="Picture 7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42960" y="5500800"/>
            <a:ext cx="1785600" cy="1213920"/>
          </a:xfrm>
          <a:prstGeom prst="rect">
            <a:avLst/>
          </a:prstGeom>
          <a:ln>
            <a:noFill/>
          </a:ln>
        </p:spPr>
      </p:pic>
      <p:pic>
        <p:nvPicPr>
          <p:cNvPr id="395" name="Picture 9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500880" y="2643120"/>
            <a:ext cx="1833120" cy="1285560"/>
          </a:xfrm>
          <a:prstGeom prst="rect">
            <a:avLst/>
          </a:prstGeom>
          <a:ln>
            <a:noFill/>
          </a:ln>
        </p:spPr>
      </p:pic>
      <p:pic>
        <p:nvPicPr>
          <p:cNvPr id="396" name="Picture 10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3714840" y="4067280"/>
            <a:ext cx="1785600" cy="1290240"/>
          </a:xfrm>
          <a:prstGeom prst="rect">
            <a:avLst/>
          </a:prstGeom>
          <a:ln>
            <a:noFill/>
          </a:ln>
        </p:spPr>
      </p:pic>
      <p:sp>
        <p:nvSpPr>
          <p:cNvPr id="397" name="CustomShape 1"/>
          <p:cNvSpPr/>
          <p:nvPr/>
        </p:nvSpPr>
        <p:spPr>
          <a:xfrm>
            <a:off x="214200" y="142920"/>
            <a:ext cx="8786520" cy="943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800" b="1" i="1">
                <a:solidFill>
                  <a:srgbClr val="000000"/>
                </a:solidFill>
                <a:latin typeface="Georgia"/>
              </a:rPr>
              <a:t>Найдите общее между иллюстрациями и сгруппируйте три колонки.</a:t>
            </a:r>
            <a:endParaRPr/>
          </a:p>
        </p:txBody>
      </p:sp>
      <p:sp>
        <p:nvSpPr>
          <p:cNvPr id="398" name="CustomShape 2"/>
          <p:cNvSpPr/>
          <p:nvPr/>
        </p:nvSpPr>
        <p:spPr>
          <a:xfrm>
            <a:off x="2571840" y="2214720"/>
            <a:ext cx="356760" cy="364680"/>
          </a:xfrm>
          <a:prstGeom prst="rect">
            <a:avLst/>
          </a:prstGeom>
          <a:noFill/>
          <a:ln>
            <a:solidFill>
              <a:srgbClr val="3A2C24"/>
            </a:solidFill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C00000"/>
                </a:solidFill>
                <a:latin typeface="Georgia"/>
              </a:rPr>
              <a:t>А</a:t>
            </a:r>
            <a:endParaRPr/>
          </a:p>
        </p:txBody>
      </p:sp>
      <p:sp>
        <p:nvSpPr>
          <p:cNvPr id="399" name="CustomShape 3"/>
          <p:cNvSpPr/>
          <p:nvPr/>
        </p:nvSpPr>
        <p:spPr>
          <a:xfrm>
            <a:off x="5572080" y="2143080"/>
            <a:ext cx="356760" cy="364680"/>
          </a:xfrm>
          <a:prstGeom prst="rect">
            <a:avLst/>
          </a:prstGeom>
          <a:noFill/>
          <a:ln>
            <a:solidFill>
              <a:srgbClr val="3A2C24"/>
            </a:solidFill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C00000"/>
                </a:solidFill>
                <a:latin typeface="Georgia"/>
              </a:rPr>
              <a:t>Д</a:t>
            </a:r>
            <a:endParaRPr/>
          </a:p>
        </p:txBody>
      </p:sp>
      <p:sp>
        <p:nvSpPr>
          <p:cNvPr id="400" name="CustomShape 4"/>
          <p:cNvSpPr/>
          <p:nvPr/>
        </p:nvSpPr>
        <p:spPr>
          <a:xfrm>
            <a:off x="2571840" y="3500280"/>
            <a:ext cx="356760" cy="364680"/>
          </a:xfrm>
          <a:prstGeom prst="rect">
            <a:avLst/>
          </a:prstGeom>
          <a:noFill/>
          <a:ln>
            <a:solidFill>
              <a:srgbClr val="3A2C24"/>
            </a:solidFill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C00000"/>
                </a:solidFill>
                <a:latin typeface="Georgia"/>
              </a:rPr>
              <a:t>Б</a:t>
            </a:r>
            <a:endParaRPr/>
          </a:p>
        </p:txBody>
      </p:sp>
      <p:sp>
        <p:nvSpPr>
          <p:cNvPr id="401" name="CustomShape 5"/>
          <p:cNvSpPr/>
          <p:nvPr/>
        </p:nvSpPr>
        <p:spPr>
          <a:xfrm>
            <a:off x="2571840" y="4929120"/>
            <a:ext cx="356760" cy="364680"/>
          </a:xfrm>
          <a:prstGeom prst="rect">
            <a:avLst/>
          </a:prstGeom>
          <a:noFill/>
          <a:ln>
            <a:solidFill>
              <a:srgbClr val="3A2C24"/>
            </a:solidFill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C00000"/>
                </a:solidFill>
                <a:latin typeface="Georgia"/>
              </a:rPr>
              <a:t>В</a:t>
            </a:r>
            <a:endParaRPr/>
          </a:p>
        </p:txBody>
      </p:sp>
      <p:sp>
        <p:nvSpPr>
          <p:cNvPr id="402" name="CustomShape 6"/>
          <p:cNvSpPr/>
          <p:nvPr/>
        </p:nvSpPr>
        <p:spPr>
          <a:xfrm rot="10800000" flipV="1">
            <a:off x="2572200" y="6297840"/>
            <a:ext cx="356760" cy="364680"/>
          </a:xfrm>
          <a:prstGeom prst="rect">
            <a:avLst/>
          </a:prstGeom>
          <a:noFill/>
          <a:ln>
            <a:solidFill>
              <a:srgbClr val="3A2C24"/>
            </a:solidFill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C00000"/>
                </a:solidFill>
                <a:latin typeface="Georgia"/>
              </a:rPr>
              <a:t>Г</a:t>
            </a:r>
            <a:endParaRPr/>
          </a:p>
        </p:txBody>
      </p:sp>
      <p:sp>
        <p:nvSpPr>
          <p:cNvPr id="403" name="CustomShape 7"/>
          <p:cNvSpPr/>
          <p:nvPr/>
        </p:nvSpPr>
        <p:spPr>
          <a:xfrm>
            <a:off x="5572080" y="3500280"/>
            <a:ext cx="356760" cy="364680"/>
          </a:xfrm>
          <a:prstGeom prst="rect">
            <a:avLst/>
          </a:prstGeom>
          <a:noFill/>
          <a:ln>
            <a:solidFill>
              <a:srgbClr val="3A2C24"/>
            </a:solidFill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C00000"/>
                </a:solidFill>
                <a:latin typeface="Georgia"/>
              </a:rPr>
              <a:t>Е</a:t>
            </a:r>
            <a:endParaRPr/>
          </a:p>
        </p:txBody>
      </p:sp>
      <p:sp>
        <p:nvSpPr>
          <p:cNvPr id="404" name="CustomShape 8"/>
          <p:cNvSpPr/>
          <p:nvPr/>
        </p:nvSpPr>
        <p:spPr>
          <a:xfrm>
            <a:off x="8429760" y="6357960"/>
            <a:ext cx="356760" cy="364680"/>
          </a:xfrm>
          <a:prstGeom prst="rect">
            <a:avLst/>
          </a:prstGeom>
          <a:noFill/>
          <a:ln>
            <a:solidFill>
              <a:srgbClr val="3A2C24"/>
            </a:solidFill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C00000"/>
                </a:solidFill>
                <a:latin typeface="Georgia"/>
              </a:rPr>
              <a:t>М</a:t>
            </a:r>
            <a:endParaRPr/>
          </a:p>
        </p:txBody>
      </p:sp>
      <p:sp>
        <p:nvSpPr>
          <p:cNvPr id="405" name="CustomShape 9"/>
          <p:cNvSpPr/>
          <p:nvPr/>
        </p:nvSpPr>
        <p:spPr>
          <a:xfrm>
            <a:off x="8429760" y="5000760"/>
            <a:ext cx="356760" cy="364680"/>
          </a:xfrm>
          <a:prstGeom prst="rect">
            <a:avLst/>
          </a:prstGeom>
          <a:noFill/>
          <a:ln>
            <a:solidFill>
              <a:srgbClr val="3A2C24"/>
            </a:solidFill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C00000"/>
                </a:solidFill>
                <a:latin typeface="Georgia"/>
              </a:rPr>
              <a:t>Л</a:t>
            </a:r>
            <a:endParaRPr/>
          </a:p>
        </p:txBody>
      </p:sp>
      <p:sp>
        <p:nvSpPr>
          <p:cNvPr id="406" name="CustomShape 10"/>
          <p:cNvSpPr/>
          <p:nvPr/>
        </p:nvSpPr>
        <p:spPr>
          <a:xfrm>
            <a:off x="5643720" y="4911840"/>
            <a:ext cx="428400" cy="364680"/>
          </a:xfrm>
          <a:prstGeom prst="rect">
            <a:avLst/>
          </a:prstGeom>
          <a:noFill/>
          <a:ln>
            <a:solidFill>
              <a:srgbClr val="3A2C24"/>
            </a:solidFill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C00000"/>
                </a:solidFill>
                <a:latin typeface="Georgia"/>
              </a:rPr>
              <a:t>Ж</a:t>
            </a:r>
            <a:endParaRPr/>
          </a:p>
        </p:txBody>
      </p:sp>
      <p:sp>
        <p:nvSpPr>
          <p:cNvPr id="407" name="CustomShape 11"/>
          <p:cNvSpPr/>
          <p:nvPr/>
        </p:nvSpPr>
        <p:spPr>
          <a:xfrm flipH="1">
            <a:off x="5643000" y="6286680"/>
            <a:ext cx="356760" cy="364680"/>
          </a:xfrm>
          <a:prstGeom prst="rect">
            <a:avLst/>
          </a:prstGeom>
          <a:noFill/>
          <a:ln>
            <a:solidFill>
              <a:srgbClr val="3A2C24"/>
            </a:solidFill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C00000"/>
                </a:solidFill>
                <a:latin typeface="Georgia"/>
              </a:rPr>
              <a:t>З</a:t>
            </a:r>
            <a:endParaRPr/>
          </a:p>
        </p:txBody>
      </p:sp>
      <p:sp>
        <p:nvSpPr>
          <p:cNvPr id="408" name="CustomShape 12"/>
          <p:cNvSpPr/>
          <p:nvPr/>
        </p:nvSpPr>
        <p:spPr>
          <a:xfrm rot="10800000" flipV="1">
            <a:off x="8430120" y="2143440"/>
            <a:ext cx="356760" cy="364680"/>
          </a:xfrm>
          <a:prstGeom prst="rect">
            <a:avLst/>
          </a:prstGeom>
          <a:noFill/>
          <a:ln>
            <a:solidFill>
              <a:srgbClr val="3A2C24"/>
            </a:solidFill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C00000"/>
                </a:solidFill>
                <a:latin typeface="Georgia"/>
              </a:rPr>
              <a:t>И</a:t>
            </a:r>
            <a:endParaRPr/>
          </a:p>
        </p:txBody>
      </p:sp>
      <p:sp>
        <p:nvSpPr>
          <p:cNvPr id="409" name="CustomShape 13"/>
          <p:cNvSpPr/>
          <p:nvPr/>
        </p:nvSpPr>
        <p:spPr>
          <a:xfrm>
            <a:off x="8429760" y="3500280"/>
            <a:ext cx="356760" cy="364680"/>
          </a:xfrm>
          <a:prstGeom prst="rect">
            <a:avLst/>
          </a:prstGeom>
          <a:noFill/>
          <a:ln>
            <a:solidFill>
              <a:srgbClr val="3A2C24"/>
            </a:solidFill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C00000"/>
                </a:solidFill>
                <a:latin typeface="Georgia"/>
              </a:rPr>
              <a:t>К</a:t>
            </a:r>
            <a:endParaRPr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TextShape 1"/>
          <p:cNvSpPr txBox="1"/>
          <p:nvPr/>
        </p:nvSpPr>
        <p:spPr>
          <a:xfrm>
            <a:off x="457200" y="285840"/>
            <a:ext cx="8229240" cy="128556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b="1" u="sng">
                <a:solidFill>
                  <a:srgbClr val="000000"/>
                </a:solidFill>
                <a:latin typeface="Georgia"/>
              </a:rPr>
              <a:t>Установите соответствие и соедините линиями названия стран и материков, на которых они находятся.  </a:t>
            </a:r>
            <a:endParaRPr/>
          </a:p>
        </p:txBody>
      </p:sp>
      <p:sp>
        <p:nvSpPr>
          <p:cNvPr id="411" name="CustomShape 2"/>
          <p:cNvSpPr/>
          <p:nvPr/>
        </p:nvSpPr>
        <p:spPr>
          <a:xfrm>
            <a:off x="2643120" y="1785960"/>
            <a:ext cx="3785760" cy="785520"/>
          </a:xfrm>
          <a:prstGeom prst="ellipse">
            <a:avLst/>
          </a:prstGeom>
          <a:solidFill>
            <a:srgbClr val="E7D6C5"/>
          </a:solidFill>
          <a:ln w="25560">
            <a:solidFill>
              <a:srgbClr val="B17722"/>
            </a:solidFill>
            <a:round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b="1" i="1">
                <a:solidFill>
                  <a:srgbClr val="0D0D0D"/>
                </a:solidFill>
                <a:latin typeface="Georgia"/>
              </a:rPr>
              <a:t>Африка</a:t>
            </a:r>
            <a:endParaRPr/>
          </a:p>
        </p:txBody>
      </p:sp>
      <p:sp>
        <p:nvSpPr>
          <p:cNvPr id="412" name="CustomShape 3"/>
          <p:cNvSpPr/>
          <p:nvPr/>
        </p:nvSpPr>
        <p:spPr>
          <a:xfrm>
            <a:off x="2571840" y="2786040"/>
            <a:ext cx="3857400" cy="856800"/>
          </a:xfrm>
          <a:prstGeom prst="ellipse">
            <a:avLst/>
          </a:prstGeom>
          <a:solidFill>
            <a:srgbClr val="E7D6C5"/>
          </a:solidFill>
          <a:ln w="25560">
            <a:solidFill>
              <a:srgbClr val="B17722"/>
            </a:solidFill>
            <a:round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b="1" i="1">
                <a:solidFill>
                  <a:srgbClr val="0D0D0D"/>
                </a:solidFill>
                <a:latin typeface="Georgia"/>
              </a:rPr>
              <a:t>Евразия</a:t>
            </a:r>
            <a:endParaRPr/>
          </a:p>
        </p:txBody>
      </p:sp>
      <p:sp>
        <p:nvSpPr>
          <p:cNvPr id="413" name="CustomShape 4"/>
          <p:cNvSpPr/>
          <p:nvPr/>
        </p:nvSpPr>
        <p:spPr>
          <a:xfrm>
            <a:off x="2571840" y="4071960"/>
            <a:ext cx="3857400" cy="928440"/>
          </a:xfrm>
          <a:prstGeom prst="ellipse">
            <a:avLst/>
          </a:prstGeom>
          <a:solidFill>
            <a:srgbClr val="E7D6C5"/>
          </a:solidFill>
          <a:ln w="25560">
            <a:solidFill>
              <a:srgbClr val="B17722"/>
            </a:solidFill>
            <a:round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b="1" i="1">
                <a:solidFill>
                  <a:srgbClr val="0D0D0D"/>
                </a:solidFill>
                <a:latin typeface="Georgia"/>
              </a:rPr>
              <a:t>Южная Америка</a:t>
            </a:r>
            <a:endParaRPr/>
          </a:p>
        </p:txBody>
      </p:sp>
      <p:sp>
        <p:nvSpPr>
          <p:cNvPr id="414" name="CustomShape 5"/>
          <p:cNvSpPr/>
          <p:nvPr/>
        </p:nvSpPr>
        <p:spPr>
          <a:xfrm>
            <a:off x="2714760" y="5357880"/>
            <a:ext cx="3928680" cy="856800"/>
          </a:xfrm>
          <a:prstGeom prst="ellipse">
            <a:avLst/>
          </a:prstGeom>
          <a:solidFill>
            <a:srgbClr val="E7D6C5"/>
          </a:solidFill>
          <a:ln w="25560">
            <a:solidFill>
              <a:srgbClr val="B17722"/>
            </a:solidFill>
            <a:round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b="1" i="1">
                <a:solidFill>
                  <a:srgbClr val="0D0D0D"/>
                </a:solidFill>
                <a:latin typeface="Georgia"/>
              </a:rPr>
              <a:t>Северная Америка</a:t>
            </a:r>
            <a:endParaRPr/>
          </a:p>
        </p:txBody>
      </p:sp>
      <p:sp>
        <p:nvSpPr>
          <p:cNvPr id="415" name="CustomShape 6"/>
          <p:cNvSpPr/>
          <p:nvPr/>
        </p:nvSpPr>
        <p:spPr>
          <a:xfrm>
            <a:off x="357120" y="1857240"/>
            <a:ext cx="2053800" cy="3952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000" b="1" i="1">
                <a:solidFill>
                  <a:srgbClr val="000000"/>
                </a:solidFill>
                <a:latin typeface="Georgia"/>
              </a:rPr>
              <a:t>Мексика</a:t>
            </a:r>
            <a:endParaRPr/>
          </a:p>
        </p:txBody>
      </p:sp>
      <p:sp>
        <p:nvSpPr>
          <p:cNvPr id="416" name="CustomShape 7"/>
          <p:cNvSpPr/>
          <p:nvPr/>
        </p:nvSpPr>
        <p:spPr>
          <a:xfrm>
            <a:off x="500040" y="2928960"/>
            <a:ext cx="1642680" cy="3952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000" b="1" i="1">
                <a:solidFill>
                  <a:srgbClr val="000000"/>
                </a:solidFill>
                <a:latin typeface="Georgia"/>
              </a:rPr>
              <a:t>Египет</a:t>
            </a:r>
            <a:endParaRPr/>
          </a:p>
        </p:txBody>
      </p:sp>
      <p:sp>
        <p:nvSpPr>
          <p:cNvPr id="417" name="CustomShape 8"/>
          <p:cNvSpPr/>
          <p:nvPr/>
        </p:nvSpPr>
        <p:spPr>
          <a:xfrm>
            <a:off x="428760" y="5572080"/>
            <a:ext cx="1910880" cy="3952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000" b="1" i="1">
                <a:solidFill>
                  <a:srgbClr val="000000"/>
                </a:solidFill>
                <a:latin typeface="Georgia"/>
              </a:rPr>
              <a:t>Бразилия</a:t>
            </a:r>
            <a:endParaRPr/>
          </a:p>
        </p:txBody>
      </p:sp>
      <p:sp>
        <p:nvSpPr>
          <p:cNvPr id="418" name="CustomShape 9"/>
          <p:cNvSpPr/>
          <p:nvPr/>
        </p:nvSpPr>
        <p:spPr>
          <a:xfrm>
            <a:off x="571680" y="4286160"/>
            <a:ext cx="1767960" cy="3952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000" b="1" i="1">
                <a:solidFill>
                  <a:srgbClr val="000000"/>
                </a:solidFill>
                <a:latin typeface="Georgia"/>
              </a:rPr>
              <a:t>Китай</a:t>
            </a:r>
            <a:endParaRPr/>
          </a:p>
        </p:txBody>
      </p:sp>
      <p:sp>
        <p:nvSpPr>
          <p:cNvPr id="419" name="CustomShape 10"/>
          <p:cNvSpPr/>
          <p:nvPr/>
        </p:nvSpPr>
        <p:spPr>
          <a:xfrm>
            <a:off x="7000920" y="2857680"/>
            <a:ext cx="1571400" cy="3952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000" b="1" i="1">
                <a:solidFill>
                  <a:srgbClr val="000000"/>
                </a:solidFill>
                <a:latin typeface="Georgia"/>
              </a:rPr>
              <a:t>Марокко</a:t>
            </a:r>
            <a:endParaRPr/>
          </a:p>
        </p:txBody>
      </p:sp>
      <p:sp>
        <p:nvSpPr>
          <p:cNvPr id="420" name="CustomShape 11"/>
          <p:cNvSpPr/>
          <p:nvPr/>
        </p:nvSpPr>
        <p:spPr>
          <a:xfrm>
            <a:off x="7143840" y="5572080"/>
            <a:ext cx="1428480" cy="3952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000" b="1" i="1">
                <a:solidFill>
                  <a:srgbClr val="000000"/>
                </a:solidFill>
                <a:latin typeface="Georgia"/>
              </a:rPr>
              <a:t>Чили</a:t>
            </a:r>
            <a:endParaRPr/>
          </a:p>
        </p:txBody>
      </p:sp>
      <p:sp>
        <p:nvSpPr>
          <p:cNvPr id="421" name="CustomShape 12"/>
          <p:cNvSpPr/>
          <p:nvPr/>
        </p:nvSpPr>
        <p:spPr>
          <a:xfrm rot="10800000" flipV="1">
            <a:off x="7001280" y="1897560"/>
            <a:ext cx="1499760" cy="3952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000" b="1" i="1">
                <a:solidFill>
                  <a:srgbClr val="000000"/>
                </a:solidFill>
                <a:latin typeface="Georgia"/>
              </a:rPr>
              <a:t>Франция</a:t>
            </a:r>
            <a:endParaRPr/>
          </a:p>
        </p:txBody>
      </p:sp>
      <p:sp>
        <p:nvSpPr>
          <p:cNvPr id="422" name="CustomShape 13"/>
          <p:cNvSpPr/>
          <p:nvPr/>
        </p:nvSpPr>
        <p:spPr>
          <a:xfrm rot="10800000" flipV="1">
            <a:off x="7001280" y="4299480"/>
            <a:ext cx="1499760" cy="3952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000" b="1" i="1">
                <a:solidFill>
                  <a:srgbClr val="000000"/>
                </a:solidFill>
                <a:latin typeface="Georgia"/>
              </a:rPr>
              <a:t>Канада</a:t>
            </a:r>
            <a:endParaRPr/>
          </a:p>
        </p:txBody>
      </p:sp>
      <p:sp>
        <p:nvSpPr>
          <p:cNvPr id="423" name="CustomShape 14"/>
          <p:cNvSpPr/>
          <p:nvPr/>
        </p:nvSpPr>
        <p:spPr>
          <a:xfrm flipV="1">
            <a:off x="1785960" y="2176920"/>
            <a:ext cx="856800" cy="821880"/>
          </a:xfrm>
          <a:prstGeom prst="straightConnector1">
            <a:avLst/>
          </a:prstGeom>
          <a:noFill/>
          <a:ln w="10080">
            <a:solidFill>
              <a:srgbClr val="F0A22E"/>
            </a:solidFill>
            <a:round/>
            <a:tailEnd type="arrow" w="med" len="med"/>
          </a:ln>
        </p:spPr>
      </p:sp>
      <p:sp>
        <p:nvSpPr>
          <p:cNvPr id="424" name="CustomShape 15"/>
          <p:cNvSpPr/>
          <p:nvPr/>
        </p:nvSpPr>
        <p:spPr>
          <a:xfrm rot="5400000" flipH="1" flipV="1">
            <a:off x="1678320" y="3392640"/>
            <a:ext cx="999720" cy="928440"/>
          </a:xfrm>
          <a:prstGeom prst="straightConnector1">
            <a:avLst/>
          </a:prstGeom>
          <a:noFill/>
          <a:ln w="10080">
            <a:solidFill>
              <a:srgbClr val="F0A22E"/>
            </a:solidFill>
            <a:round/>
            <a:tailEnd type="arrow" w="med" len="med"/>
          </a:ln>
        </p:spPr>
      </p:sp>
      <p:sp>
        <p:nvSpPr>
          <p:cNvPr id="425" name="CustomShape 16"/>
          <p:cNvSpPr/>
          <p:nvPr/>
        </p:nvSpPr>
        <p:spPr>
          <a:xfrm rot="5400000" flipH="1" flipV="1">
            <a:off x="1857600" y="4785480"/>
            <a:ext cx="928440" cy="785520"/>
          </a:xfrm>
          <a:prstGeom prst="straightConnector1">
            <a:avLst/>
          </a:prstGeom>
          <a:noFill/>
          <a:ln w="10080">
            <a:solidFill>
              <a:srgbClr val="F0A22E"/>
            </a:solidFill>
            <a:round/>
            <a:tailEnd type="arrow" w="med" len="med"/>
          </a:ln>
        </p:spPr>
      </p:sp>
      <p:sp>
        <p:nvSpPr>
          <p:cNvPr id="426" name="CustomShape 17"/>
          <p:cNvSpPr/>
          <p:nvPr/>
        </p:nvSpPr>
        <p:spPr>
          <a:xfrm rot="5400000" flipH="1">
            <a:off x="427680" y="3429360"/>
            <a:ext cx="3571560" cy="999720"/>
          </a:xfrm>
          <a:prstGeom prst="straightConnector1">
            <a:avLst/>
          </a:prstGeom>
          <a:noFill/>
          <a:ln w="10080">
            <a:solidFill>
              <a:srgbClr val="F0A22E"/>
            </a:solidFill>
            <a:round/>
            <a:tailEnd type="arrow" w="med" len="med"/>
          </a:ln>
        </p:spPr>
      </p:sp>
      <p:sp>
        <p:nvSpPr>
          <p:cNvPr id="427" name="CustomShape 18"/>
          <p:cNvSpPr/>
          <p:nvPr/>
        </p:nvSpPr>
        <p:spPr>
          <a:xfrm rot="5400000">
            <a:off x="6286680" y="2428920"/>
            <a:ext cx="928440" cy="642600"/>
          </a:xfrm>
          <a:prstGeom prst="straightConnector1">
            <a:avLst/>
          </a:prstGeom>
          <a:noFill/>
          <a:ln w="10080">
            <a:solidFill>
              <a:srgbClr val="F0A22E"/>
            </a:solidFill>
            <a:round/>
            <a:tailEnd type="arrow" w="med" len="med"/>
          </a:ln>
        </p:spPr>
      </p:sp>
      <p:sp>
        <p:nvSpPr>
          <p:cNvPr id="428" name="CustomShape 19"/>
          <p:cNvSpPr/>
          <p:nvPr/>
        </p:nvSpPr>
        <p:spPr>
          <a:xfrm rot="10800000">
            <a:off x="6429600" y="2178360"/>
            <a:ext cx="571320" cy="879120"/>
          </a:xfrm>
          <a:prstGeom prst="straightConnector1">
            <a:avLst/>
          </a:prstGeom>
          <a:noFill/>
          <a:ln w="10080">
            <a:solidFill>
              <a:srgbClr val="F0A22E"/>
            </a:solidFill>
            <a:round/>
            <a:tailEnd type="arrow" w="med" len="med"/>
          </a:ln>
        </p:spPr>
      </p:sp>
      <p:sp>
        <p:nvSpPr>
          <p:cNvPr id="429" name="CustomShape 20"/>
          <p:cNvSpPr/>
          <p:nvPr/>
        </p:nvSpPr>
        <p:spPr>
          <a:xfrm rot="5400000" flipV="1">
            <a:off x="6268680" y="4696920"/>
            <a:ext cx="1106280" cy="785520"/>
          </a:xfrm>
          <a:prstGeom prst="straightConnector1">
            <a:avLst/>
          </a:prstGeom>
          <a:noFill/>
          <a:ln w="10080">
            <a:solidFill>
              <a:srgbClr val="F0A22E"/>
            </a:solidFill>
            <a:round/>
            <a:tailEnd type="arrow" w="med" len="med"/>
          </a:ln>
        </p:spPr>
      </p:sp>
      <p:sp>
        <p:nvSpPr>
          <p:cNvPr id="430" name="CustomShape 21"/>
          <p:cNvSpPr/>
          <p:nvPr/>
        </p:nvSpPr>
        <p:spPr>
          <a:xfrm rot="5400000">
            <a:off x="6357960" y="4928760"/>
            <a:ext cx="999720" cy="428400"/>
          </a:xfrm>
          <a:prstGeom prst="straightConnector1">
            <a:avLst/>
          </a:prstGeom>
          <a:noFill/>
          <a:ln w="10080">
            <a:solidFill>
              <a:srgbClr val="F0A22E"/>
            </a:solidFill>
            <a:round/>
            <a:tailEnd type="arrow" w="med" len="med"/>
          </a:ln>
        </p:spPr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4240" y="500040"/>
            <a:ext cx="7619760" cy="57146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1" name="Picture 2"/>
          <p:cNvPicPr/>
          <p:nvPr/>
        </p:nvPicPr>
        <p:blipFill>
          <a:blip r:embed="rId3" cstate="print"/>
          <a:srcRect l="17301"/>
          <a:stretch>
            <a:fillRect/>
          </a:stretch>
        </p:blipFill>
        <p:spPr>
          <a:xfrm>
            <a:off x="0" y="0"/>
            <a:ext cx="4677120" cy="342864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32" name="Picture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56000" y="3078720"/>
            <a:ext cx="4787640" cy="377892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33" name="Рисунок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5459760"/>
            <a:ext cx="1944000" cy="139788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" y="762120"/>
            <a:ext cx="8708760" cy="5798880"/>
          </a:xfrm>
          <a:prstGeom prst="rect">
            <a:avLst/>
          </a:prstGeom>
          <a:ln w="9360">
            <a:noFill/>
          </a:ln>
        </p:spPr>
      </p:pic>
      <p:sp>
        <p:nvSpPr>
          <p:cNvPr id="435" name="CustomShape 1"/>
          <p:cNvSpPr/>
          <p:nvPr/>
        </p:nvSpPr>
        <p:spPr>
          <a:xfrm>
            <a:off x="1763640" y="189000"/>
            <a:ext cx="5111280" cy="5169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800" b="1">
                <a:solidFill>
                  <a:srgbClr val="000000"/>
                </a:solidFill>
                <a:latin typeface="Franklin Gothic Book"/>
              </a:rPr>
              <a:t>МАТЕРИКИ И ОКЕАНЫ</a:t>
            </a:r>
            <a:endParaRPr/>
          </a:p>
        </p:txBody>
      </p:sp>
      <p:sp>
        <p:nvSpPr>
          <p:cNvPr id="436" name="CustomShape 2"/>
          <p:cNvSpPr/>
          <p:nvPr/>
        </p:nvSpPr>
        <p:spPr>
          <a:xfrm>
            <a:off x="1332000" y="1773360"/>
            <a:ext cx="1584000" cy="63900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00B050"/>
                </a:solidFill>
                <a:latin typeface="Franklin Gothic Book"/>
              </a:rPr>
              <a:t>Северная Америка</a:t>
            </a:r>
            <a:endParaRPr/>
          </a:p>
        </p:txBody>
      </p:sp>
      <p:sp>
        <p:nvSpPr>
          <p:cNvPr id="437" name="CustomShape 3"/>
          <p:cNvSpPr/>
          <p:nvPr/>
        </p:nvSpPr>
        <p:spPr>
          <a:xfrm>
            <a:off x="1908000" y="3933720"/>
            <a:ext cx="1368000" cy="639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00B050"/>
                </a:solidFill>
                <a:latin typeface="Franklin Gothic Book"/>
              </a:rPr>
              <a:t>Южная</a:t>
            </a:r>
            <a:r>
              <a:rPr lang="ru-RU" b="1">
                <a:solidFill>
                  <a:srgbClr val="808080"/>
                </a:solidFill>
                <a:latin typeface="Franklin Gothic Book"/>
              </a:rPr>
              <a:t>  </a:t>
            </a:r>
            <a:r>
              <a:rPr lang="ru-RU" b="1">
                <a:solidFill>
                  <a:srgbClr val="00B050"/>
                </a:solidFill>
                <a:latin typeface="Franklin Gothic Book"/>
              </a:rPr>
              <a:t>Америка</a:t>
            </a:r>
            <a:endParaRPr/>
          </a:p>
        </p:txBody>
      </p:sp>
      <p:sp>
        <p:nvSpPr>
          <p:cNvPr id="438" name="CustomShape 4"/>
          <p:cNvSpPr/>
          <p:nvPr/>
        </p:nvSpPr>
        <p:spPr>
          <a:xfrm>
            <a:off x="3564000" y="3213000"/>
            <a:ext cx="1368000" cy="3646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00B050"/>
                </a:solidFill>
                <a:latin typeface="Franklin Gothic Book"/>
              </a:rPr>
              <a:t>Африка</a:t>
            </a:r>
            <a:endParaRPr/>
          </a:p>
        </p:txBody>
      </p:sp>
      <p:sp>
        <p:nvSpPr>
          <p:cNvPr id="439" name="CustomShape 5"/>
          <p:cNvSpPr/>
          <p:nvPr/>
        </p:nvSpPr>
        <p:spPr>
          <a:xfrm>
            <a:off x="5003640" y="1773360"/>
            <a:ext cx="1368000" cy="3646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00B050"/>
                </a:solidFill>
                <a:latin typeface="Franklin Gothic Book"/>
              </a:rPr>
              <a:t>Евразия</a:t>
            </a:r>
            <a:endParaRPr/>
          </a:p>
        </p:txBody>
      </p:sp>
      <p:sp>
        <p:nvSpPr>
          <p:cNvPr id="440" name="CustomShape 6"/>
          <p:cNvSpPr/>
          <p:nvPr/>
        </p:nvSpPr>
        <p:spPr>
          <a:xfrm>
            <a:off x="6372360" y="4365720"/>
            <a:ext cx="1439640" cy="33372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600" b="1">
                <a:solidFill>
                  <a:srgbClr val="00B050"/>
                </a:solidFill>
                <a:latin typeface="Franklin Gothic Book"/>
              </a:rPr>
              <a:t>Австралия</a:t>
            </a:r>
            <a:endParaRPr/>
          </a:p>
        </p:txBody>
      </p:sp>
      <p:sp>
        <p:nvSpPr>
          <p:cNvPr id="441" name="CustomShape 7"/>
          <p:cNvSpPr/>
          <p:nvPr/>
        </p:nvSpPr>
        <p:spPr>
          <a:xfrm>
            <a:off x="3708360" y="6093000"/>
            <a:ext cx="2808000" cy="3646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00B050"/>
                </a:solidFill>
                <a:latin typeface="Franklin Gothic Book"/>
              </a:rPr>
              <a:t>Антарктида</a:t>
            </a:r>
            <a:endParaRPr/>
          </a:p>
        </p:txBody>
      </p:sp>
      <p:sp>
        <p:nvSpPr>
          <p:cNvPr id="442" name="CustomShape 8"/>
          <p:cNvSpPr/>
          <p:nvPr/>
        </p:nvSpPr>
        <p:spPr>
          <a:xfrm rot="16200000">
            <a:off x="-177480" y="3210120"/>
            <a:ext cx="1368000" cy="3646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0070C0"/>
                </a:solidFill>
                <a:latin typeface="Franklin Gothic Book"/>
              </a:rPr>
              <a:t>ТИХИЙ</a:t>
            </a:r>
            <a:endParaRPr/>
          </a:p>
        </p:txBody>
      </p:sp>
      <p:sp>
        <p:nvSpPr>
          <p:cNvPr id="443" name="CustomShape 9"/>
          <p:cNvSpPr/>
          <p:nvPr/>
        </p:nvSpPr>
        <p:spPr>
          <a:xfrm rot="16200000">
            <a:off x="7957800" y="3138840"/>
            <a:ext cx="1368000" cy="3646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0070C0"/>
                </a:solidFill>
                <a:latin typeface="Franklin Gothic Book"/>
              </a:rPr>
              <a:t>ТИХИЙ</a:t>
            </a:r>
            <a:endParaRPr/>
          </a:p>
        </p:txBody>
      </p:sp>
      <p:sp>
        <p:nvSpPr>
          <p:cNvPr id="444" name="CustomShape 10"/>
          <p:cNvSpPr/>
          <p:nvPr/>
        </p:nvSpPr>
        <p:spPr>
          <a:xfrm>
            <a:off x="2771640" y="907920"/>
            <a:ext cx="3887280" cy="3646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0070C0"/>
                </a:solidFill>
                <a:latin typeface="Franklin Gothic Book"/>
              </a:rPr>
              <a:t>СЕВЕРНО-ЛЕДОВИТЫЙ</a:t>
            </a:r>
            <a:endParaRPr/>
          </a:p>
        </p:txBody>
      </p:sp>
      <p:sp>
        <p:nvSpPr>
          <p:cNvPr id="445" name="CustomShape 11"/>
          <p:cNvSpPr/>
          <p:nvPr/>
        </p:nvSpPr>
        <p:spPr>
          <a:xfrm>
            <a:off x="4859280" y="3933720"/>
            <a:ext cx="2015640" cy="3646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0070C0"/>
                </a:solidFill>
                <a:latin typeface="Franklin Gothic Book"/>
              </a:rPr>
              <a:t>ИНДИЙСКИЙ</a:t>
            </a:r>
            <a:endParaRPr/>
          </a:p>
        </p:txBody>
      </p:sp>
      <p:sp>
        <p:nvSpPr>
          <p:cNvPr id="446" name="CustomShape 12"/>
          <p:cNvSpPr/>
          <p:nvPr/>
        </p:nvSpPr>
        <p:spPr>
          <a:xfrm rot="16200000">
            <a:off x="1945440" y="2958480"/>
            <a:ext cx="2592000" cy="3646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>
                <a:solidFill>
                  <a:srgbClr val="0070C0"/>
                </a:solidFill>
                <a:latin typeface="Franklin Gothic Book"/>
              </a:rPr>
              <a:t>АТЛАНТИЧЕСКИЙ</a:t>
            </a:r>
            <a:endParaRPr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9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7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8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43000" y="228600"/>
            <a:ext cx="8001000" cy="1143000"/>
          </a:xfrm>
        </p:spPr>
        <p:txBody>
          <a:bodyPr/>
          <a:lstStyle/>
          <a:p>
            <a:pPr algn="ctr"/>
            <a:r>
              <a:rPr lang="ru-RU" sz="4000" b="1" smtClean="0">
                <a:solidFill>
                  <a:srgbClr val="000000"/>
                </a:solidFill>
              </a:rPr>
              <a:t>Части света </a:t>
            </a:r>
          </a:p>
        </p:txBody>
      </p:sp>
      <p:pic>
        <p:nvPicPr>
          <p:cNvPr id="8195" name="Picture 4" descr="D:\09-10 учебный год\география\а (41).gif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1524000"/>
            <a:ext cx="8305800" cy="4591050"/>
          </a:xfrm>
        </p:spPr>
      </p:pic>
      <p:sp>
        <p:nvSpPr>
          <p:cNvPr id="5" name="Правая фигурная скобка 4"/>
          <p:cNvSpPr/>
          <p:nvPr/>
        </p:nvSpPr>
        <p:spPr>
          <a:xfrm rot="10800000">
            <a:off x="714375" y="2786063"/>
            <a:ext cx="1000125" cy="2714625"/>
          </a:xfrm>
          <a:prstGeom prst="righ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197" name="TextBox 5"/>
          <p:cNvSpPr txBox="1">
            <a:spLocks noChangeArrowheads="1"/>
          </p:cNvSpPr>
          <p:nvPr/>
        </p:nvSpPr>
        <p:spPr bwMode="auto">
          <a:xfrm>
            <a:off x="1285875" y="3929063"/>
            <a:ext cx="2000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АМЕРИКА</a:t>
            </a:r>
          </a:p>
        </p:txBody>
      </p:sp>
      <p:sp>
        <p:nvSpPr>
          <p:cNvPr id="8198" name="TextBox 6"/>
          <p:cNvSpPr txBox="1">
            <a:spLocks noChangeArrowheads="1"/>
          </p:cNvSpPr>
          <p:nvPr/>
        </p:nvSpPr>
        <p:spPr bwMode="auto">
          <a:xfrm>
            <a:off x="4286250" y="4357688"/>
            <a:ext cx="2000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АФРИКА</a:t>
            </a:r>
          </a:p>
        </p:txBody>
      </p:sp>
      <p:sp>
        <p:nvSpPr>
          <p:cNvPr id="8199" name="TextBox 7"/>
          <p:cNvSpPr txBox="1">
            <a:spLocks noChangeArrowheads="1"/>
          </p:cNvSpPr>
          <p:nvPr/>
        </p:nvSpPr>
        <p:spPr bwMode="auto">
          <a:xfrm>
            <a:off x="6400800" y="4800600"/>
            <a:ext cx="1928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0000"/>
                </a:solidFill>
              </a:rPr>
              <a:t>АВСТРАЛИЯ</a:t>
            </a:r>
          </a:p>
        </p:txBody>
      </p:sp>
      <p:cxnSp>
        <p:nvCxnSpPr>
          <p:cNvPr id="10" name="Соединительная линия уступом 9"/>
          <p:cNvCxnSpPr/>
          <p:nvPr/>
        </p:nvCxnSpPr>
        <p:spPr>
          <a:xfrm rot="5400000">
            <a:off x="4464844" y="2607469"/>
            <a:ext cx="1428750" cy="357188"/>
          </a:xfrm>
          <a:prstGeom prst="bentConnector3">
            <a:avLst>
              <a:gd name="adj1" fmla="val 71333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1" name="TextBox 13"/>
          <p:cNvSpPr txBox="1">
            <a:spLocks noChangeArrowheads="1"/>
          </p:cNvSpPr>
          <p:nvPr/>
        </p:nvSpPr>
        <p:spPr bwMode="auto">
          <a:xfrm>
            <a:off x="5572125" y="2857500"/>
            <a:ext cx="1643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АЗИЯ</a:t>
            </a:r>
          </a:p>
        </p:txBody>
      </p:sp>
      <p:sp>
        <p:nvSpPr>
          <p:cNvPr id="8202" name="TextBox 14"/>
          <p:cNvSpPr txBox="1">
            <a:spLocks noChangeArrowheads="1"/>
          </p:cNvSpPr>
          <p:nvPr/>
        </p:nvSpPr>
        <p:spPr bwMode="auto">
          <a:xfrm>
            <a:off x="3857625" y="2357438"/>
            <a:ext cx="1500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ЕВРОПА</a:t>
            </a:r>
          </a:p>
        </p:txBody>
      </p:sp>
      <p:sp>
        <p:nvSpPr>
          <p:cNvPr id="16" name="Месяц 15"/>
          <p:cNvSpPr/>
          <p:nvPr/>
        </p:nvSpPr>
        <p:spPr>
          <a:xfrm rot="5400000">
            <a:off x="4822031" y="5036344"/>
            <a:ext cx="214313" cy="2143125"/>
          </a:xfrm>
          <a:prstGeom prst="moon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204" name="TextBox 16"/>
          <p:cNvSpPr txBox="1">
            <a:spLocks noChangeArrowheads="1"/>
          </p:cNvSpPr>
          <p:nvPr/>
        </p:nvSpPr>
        <p:spPr bwMode="auto">
          <a:xfrm>
            <a:off x="3643313" y="6000750"/>
            <a:ext cx="3000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АНТАРКТИДА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TextShape 1"/>
          <p:cNvSpPr txBox="1"/>
          <p:nvPr/>
        </p:nvSpPr>
        <p:spPr>
          <a:xfrm>
            <a:off x="304920" y="404640"/>
            <a:ext cx="8610120" cy="79164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3600" b="1">
                <a:solidFill>
                  <a:srgbClr val="FF0000"/>
                </a:solidFill>
                <a:latin typeface="Franklin Gothic Medium"/>
              </a:rPr>
              <a:t>Русло </a:t>
            </a:r>
            <a:r>
              <a:rPr lang="ru-RU" sz="3600">
                <a:solidFill>
                  <a:srgbClr val="4E3B30"/>
                </a:solidFill>
                <a:latin typeface="Franklin Gothic Medium"/>
              </a:rPr>
              <a:t>– часть речной долины, по 
                  которой течёт вода.</a:t>
            </a:r>
            <a:endParaRPr/>
          </a:p>
        </p:txBody>
      </p:sp>
      <p:sp>
        <p:nvSpPr>
          <p:cNvPr id="458" name="TextShape 2"/>
          <p:cNvSpPr txBox="1"/>
          <p:nvPr/>
        </p:nvSpPr>
        <p:spPr>
          <a:xfrm>
            <a:off x="323640" y="1196640"/>
            <a:ext cx="3240000" cy="100764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3200">
                <a:solidFill>
                  <a:srgbClr val="FF0000"/>
                </a:solidFill>
                <a:latin typeface="Franklin Gothic Medium"/>
              </a:rPr>
              <a:t>Исток – </a:t>
            </a:r>
            <a:endParaRPr/>
          </a:p>
          <a:p>
            <a:pPr>
              <a:lnSpc>
                <a:spcPct val="100000"/>
              </a:lnSpc>
            </a:pPr>
            <a:r>
              <a:rPr lang="ru-RU" sz="3200">
                <a:solidFill>
                  <a:srgbClr val="FF0000"/>
                </a:solidFill>
                <a:latin typeface="Franklin Gothic Medium"/>
              </a:rPr>
              <a:t>начало реки</a:t>
            </a:r>
            <a:endParaRPr/>
          </a:p>
        </p:txBody>
      </p:sp>
      <p:sp>
        <p:nvSpPr>
          <p:cNvPr id="459" name="TextShape 3"/>
          <p:cNvSpPr txBox="1"/>
          <p:nvPr/>
        </p:nvSpPr>
        <p:spPr>
          <a:xfrm>
            <a:off x="3996000" y="1357200"/>
            <a:ext cx="4690440" cy="192744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2800">
                <a:solidFill>
                  <a:srgbClr val="FF0000"/>
                </a:solidFill>
                <a:latin typeface="Franklin Gothic Medium"/>
              </a:rPr>
              <a:t>Устье – место впадения реки в другой водоём.</a:t>
            </a:r>
            <a:endParaRPr/>
          </a:p>
        </p:txBody>
      </p:sp>
      <p:pic>
        <p:nvPicPr>
          <p:cNvPr id="460" name="Содержимое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43160" y="3141000"/>
            <a:ext cx="6000480" cy="3716640"/>
          </a:xfrm>
          <a:prstGeom prst="rect">
            <a:avLst/>
          </a:prstGeom>
          <a:ln>
            <a:noFill/>
          </a:ln>
        </p:spPr>
      </p:pic>
      <p:sp>
        <p:nvSpPr>
          <p:cNvPr id="461" name="TextShape 4"/>
          <p:cNvSpPr txBox="1"/>
          <p:nvPr/>
        </p:nvSpPr>
        <p:spPr>
          <a:xfrm>
            <a:off x="0" y="3717000"/>
            <a:ext cx="3214440" cy="129564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>
                <a:solidFill>
                  <a:srgbClr val="FFFFFF"/>
                </a:solidFill>
                <a:latin typeface="Franklin Gothic Book"/>
              </a:rPr>
              <a:t>    </a:t>
            </a:r>
            <a:r>
              <a:rPr lang="ru-RU" sz="2400" b="1">
                <a:solidFill>
                  <a:srgbClr val="002060"/>
                </a:solidFill>
                <a:latin typeface="Franklin Gothic Book"/>
              </a:rPr>
              <a:t>Подпишите на рисунке: русло, исток и устье.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640" y="404640"/>
            <a:ext cx="7488360" cy="5409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3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464" name="CustomShape 1"/>
          <p:cNvSpPr/>
          <p:nvPr/>
        </p:nvSpPr>
        <p:spPr>
          <a:xfrm>
            <a:off x="3357720" y="2000160"/>
            <a:ext cx="45360" cy="369000"/>
          </a:xfrm>
          <a:prstGeom prst="rect">
            <a:avLst/>
          </a:prstGeom>
          <a:noFill/>
          <a:ln>
            <a:noFill/>
          </a:ln>
        </p:spPr>
      </p:sp>
      <p:sp>
        <p:nvSpPr>
          <p:cNvPr id="465" name="CustomShape 2"/>
          <p:cNvSpPr/>
          <p:nvPr/>
        </p:nvSpPr>
        <p:spPr>
          <a:xfrm>
            <a:off x="285840" y="593640"/>
            <a:ext cx="7429320" cy="447912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4800" b="1" i="1">
                <a:solidFill>
                  <a:srgbClr val="C00000"/>
                </a:solidFill>
                <a:latin typeface="Times New Roman"/>
                <a:ea typeface="Times New Roman"/>
              </a:rPr>
              <a:t>        Словарная работа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4800" b="1" i="1">
                <a:solidFill>
                  <a:srgbClr val="000000"/>
                </a:solidFill>
                <a:latin typeface="Times New Roman"/>
                <a:ea typeface="Times New Roman"/>
              </a:rPr>
              <a:t>                  Тихий</a:t>
            </a:r>
            <a:endParaRPr/>
          </a:p>
          <a:p>
            <a:pPr>
              <a:lnSpc>
                <a:spcPct val="100000"/>
              </a:lnSpc>
            </a:pPr>
            <a:r>
              <a:rPr lang="ru-RU" sz="4800" b="1" i="1">
                <a:solidFill>
                  <a:srgbClr val="000000"/>
                </a:solidFill>
                <a:latin typeface="Times New Roman"/>
                <a:ea typeface="Times New Roman"/>
              </a:rPr>
              <a:t>          Атлантический</a:t>
            </a:r>
            <a:endParaRPr/>
          </a:p>
          <a:p>
            <a:pPr>
              <a:lnSpc>
                <a:spcPct val="100000"/>
              </a:lnSpc>
            </a:pPr>
            <a:r>
              <a:rPr lang="ru-RU" sz="4800" b="1" i="1">
                <a:solidFill>
                  <a:srgbClr val="000000"/>
                </a:solidFill>
                <a:latin typeface="Times New Roman"/>
                <a:ea typeface="Times New Roman"/>
              </a:rPr>
              <a:t>             Индийский</a:t>
            </a:r>
            <a:endParaRPr/>
          </a:p>
          <a:p>
            <a:pPr>
              <a:lnSpc>
                <a:spcPct val="100000"/>
              </a:lnSpc>
            </a:pPr>
            <a:r>
              <a:rPr lang="ru-RU" sz="4800" b="1" i="1">
                <a:solidFill>
                  <a:srgbClr val="000000"/>
                </a:solidFill>
                <a:latin typeface="Times New Roman"/>
                <a:ea typeface="Times New Roman"/>
              </a:rPr>
              <a:t>     Северный Ледовитый</a:t>
            </a:r>
            <a:endParaRPr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TextShape 1"/>
          <p:cNvSpPr txBox="1"/>
          <p:nvPr/>
        </p:nvSpPr>
        <p:spPr>
          <a:xfrm>
            <a:off x="304920" y="457200"/>
            <a:ext cx="8686440" cy="83772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3600">
                <a:solidFill>
                  <a:srgbClr val="4E3B30"/>
                </a:solidFill>
                <a:latin typeface="Franklin Gothic Medium"/>
              </a:rPr>
              <a:t>                            ВОДОПАД</a:t>
            </a:r>
            <a:endParaRPr/>
          </a:p>
        </p:txBody>
      </p:sp>
      <p:pic>
        <p:nvPicPr>
          <p:cNvPr id="467" name="Содержимое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30800" y="1554120"/>
            <a:ext cx="6034320" cy="4525560"/>
          </a:xfrm>
          <a:prstGeom prst="rect">
            <a:avLst/>
          </a:prstGeom>
          <a:ln w="9360">
            <a:solidFill>
              <a:srgbClr val="271E18"/>
            </a:solidFill>
            <a:miter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TextShape 1"/>
          <p:cNvSpPr txBox="1"/>
          <p:nvPr/>
        </p:nvSpPr>
        <p:spPr>
          <a:xfrm>
            <a:off x="457200" y="0"/>
            <a:ext cx="8229240" cy="78552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3600" b="1">
                <a:solidFill>
                  <a:srgbClr val="A5644E"/>
                </a:solidFill>
                <a:latin typeface="Franklin Gothic Medium"/>
              </a:rPr>
              <a:t>                               ГОРЫ</a:t>
            </a:r>
            <a:endParaRPr/>
          </a:p>
        </p:txBody>
      </p:sp>
      <p:pic>
        <p:nvPicPr>
          <p:cNvPr id="469" name="Содержимое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4200" y="785880"/>
            <a:ext cx="4214520" cy="2571480"/>
          </a:xfrm>
          <a:prstGeom prst="rect">
            <a:avLst/>
          </a:prstGeom>
          <a:ln w="9360">
            <a:noFill/>
          </a:ln>
        </p:spPr>
      </p:pic>
      <p:pic>
        <p:nvPicPr>
          <p:cNvPr id="470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14920" y="785880"/>
            <a:ext cx="4428720" cy="2642760"/>
          </a:xfrm>
          <a:prstGeom prst="rect">
            <a:avLst/>
          </a:prstGeom>
          <a:ln w="9360">
            <a:noFill/>
          </a:ln>
        </p:spPr>
      </p:pic>
      <p:pic>
        <p:nvPicPr>
          <p:cNvPr id="471" name="Рисунок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9640" y="3571920"/>
            <a:ext cx="4285800" cy="3285720"/>
          </a:xfrm>
          <a:prstGeom prst="rect">
            <a:avLst/>
          </a:prstGeom>
          <a:ln w="9360">
            <a:noFill/>
          </a:ln>
        </p:spPr>
      </p:pic>
      <p:pic>
        <p:nvPicPr>
          <p:cNvPr id="472" name="Рисунок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14920" y="3571920"/>
            <a:ext cx="4428720" cy="32857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TextShape 1"/>
          <p:cNvSpPr txBox="1"/>
          <p:nvPr/>
        </p:nvSpPr>
        <p:spPr>
          <a:xfrm>
            <a:off x="457200" y="142920"/>
            <a:ext cx="8229240" cy="85680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3600" b="1">
                <a:solidFill>
                  <a:srgbClr val="F0A22E"/>
                </a:solidFill>
                <a:latin typeface="Franklin Gothic Medium"/>
              </a:rPr>
              <a:t>                          АЙСБЕРГИ</a:t>
            </a:r>
            <a:endParaRPr/>
          </a:p>
        </p:txBody>
      </p:sp>
      <p:pic>
        <p:nvPicPr>
          <p:cNvPr id="474" name="Содержимое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920" y="928800"/>
            <a:ext cx="4500360" cy="2785680"/>
          </a:xfrm>
          <a:prstGeom prst="rect">
            <a:avLst/>
          </a:prstGeom>
          <a:ln w="9360">
            <a:noFill/>
          </a:ln>
        </p:spPr>
      </p:pic>
      <p:pic>
        <p:nvPicPr>
          <p:cNvPr id="47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86200" y="928800"/>
            <a:ext cx="4154040" cy="2785680"/>
          </a:xfrm>
          <a:prstGeom prst="rect">
            <a:avLst/>
          </a:prstGeom>
          <a:ln w="9360">
            <a:noFill/>
          </a:ln>
        </p:spPr>
      </p:pic>
      <p:pic>
        <p:nvPicPr>
          <p:cNvPr id="476" name="Рисунок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14320" y="3857760"/>
            <a:ext cx="5940000" cy="299988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TextShape 1"/>
          <p:cNvSpPr txBox="1"/>
          <p:nvPr/>
        </p:nvSpPr>
        <p:spPr>
          <a:xfrm>
            <a:off x="457200" y="274680"/>
            <a:ext cx="8229240" cy="65376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3600" b="1">
                <a:solidFill>
                  <a:srgbClr val="A5644E"/>
                </a:solidFill>
                <a:latin typeface="Franklin Gothic Medium"/>
              </a:rPr>
              <a:t>             СТИХИЙНЫЕ БЕДСТВИЯ</a:t>
            </a:r>
            <a:endParaRPr/>
          </a:p>
        </p:txBody>
      </p:sp>
      <p:pic>
        <p:nvPicPr>
          <p:cNvPr id="478" name="Содержимое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000080"/>
            <a:ext cx="4209840" cy="2860560"/>
          </a:xfrm>
          <a:prstGeom prst="rect">
            <a:avLst/>
          </a:prstGeom>
          <a:ln w="9360">
            <a:noFill/>
          </a:ln>
        </p:spPr>
      </p:pic>
      <p:pic>
        <p:nvPicPr>
          <p:cNvPr id="479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29080" y="980640"/>
            <a:ext cx="4714560" cy="2948040"/>
          </a:xfrm>
          <a:prstGeom prst="rect">
            <a:avLst/>
          </a:prstGeom>
          <a:ln w="9360">
            <a:noFill/>
          </a:ln>
        </p:spPr>
      </p:pic>
      <p:pic>
        <p:nvPicPr>
          <p:cNvPr id="480" name="Рисунок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00720" y="4071960"/>
            <a:ext cx="4642920" cy="2785680"/>
          </a:xfrm>
          <a:prstGeom prst="rect">
            <a:avLst/>
          </a:prstGeom>
          <a:ln w="9360">
            <a:noFill/>
          </a:ln>
        </p:spPr>
      </p:pic>
      <p:pic>
        <p:nvPicPr>
          <p:cNvPr id="481" name="Рисунок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4005000"/>
            <a:ext cx="4283640" cy="28526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Picture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-45720"/>
            <a:ext cx="9143640" cy="6903360"/>
          </a:xfrm>
          <a:prstGeom prst="rect">
            <a:avLst/>
          </a:prstGeom>
          <a:ln>
            <a:noFill/>
          </a:ln>
        </p:spPr>
      </p:pic>
      <p:sp>
        <p:nvSpPr>
          <p:cNvPr id="267" name="CustomShape 1"/>
          <p:cNvSpPr/>
          <p:nvPr/>
        </p:nvSpPr>
        <p:spPr>
          <a:xfrm>
            <a:off x="214282" y="500040"/>
            <a:ext cx="9144064" cy="15519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800" b="1" dirty="0">
                <a:solidFill>
                  <a:srgbClr val="C00000"/>
                </a:solidFill>
                <a:latin typeface="Franklin Gothic Book"/>
              </a:rPr>
              <a:t> Схема «Мировой океан»</a:t>
            </a:r>
            <a:endParaRPr/>
          </a:p>
        </p:txBody>
      </p:sp>
      <p:sp>
        <p:nvSpPr>
          <p:cNvPr id="268" name="CustomShape 2"/>
          <p:cNvSpPr/>
          <p:nvPr/>
        </p:nvSpPr>
        <p:spPr>
          <a:xfrm rot="10800000" flipV="1">
            <a:off x="2357640" y="1428480"/>
            <a:ext cx="2214360" cy="642600"/>
          </a:xfrm>
          <a:prstGeom prst="straightConnector1">
            <a:avLst/>
          </a:prstGeom>
          <a:noFill/>
          <a:ln w="10080">
            <a:solidFill>
              <a:srgbClr val="F0A22E"/>
            </a:solidFill>
            <a:round/>
            <a:tailEnd type="arrow" w="med" len="med"/>
          </a:ln>
        </p:spPr>
      </p:sp>
      <p:sp>
        <p:nvSpPr>
          <p:cNvPr id="269" name="CustomShape 3"/>
          <p:cNvSpPr/>
          <p:nvPr/>
        </p:nvSpPr>
        <p:spPr>
          <a:xfrm>
            <a:off x="4500720" y="1428840"/>
            <a:ext cx="2356920" cy="642600"/>
          </a:xfrm>
          <a:prstGeom prst="straightConnector1">
            <a:avLst/>
          </a:prstGeom>
          <a:noFill/>
          <a:ln w="10080">
            <a:solidFill>
              <a:srgbClr val="F0A22E"/>
            </a:solidFill>
            <a:round/>
            <a:tailEnd type="arrow" w="med" len="med"/>
          </a:ln>
        </p:spPr>
      </p:sp>
      <p:sp>
        <p:nvSpPr>
          <p:cNvPr id="270" name="CustomShape 4"/>
          <p:cNvSpPr/>
          <p:nvPr/>
        </p:nvSpPr>
        <p:spPr>
          <a:xfrm rot="5400000">
            <a:off x="2679120" y="1678680"/>
            <a:ext cx="2142720" cy="1642680"/>
          </a:xfrm>
          <a:prstGeom prst="straightConnector1">
            <a:avLst/>
          </a:prstGeom>
          <a:noFill/>
          <a:ln w="10080">
            <a:solidFill>
              <a:srgbClr val="F0A22E"/>
            </a:solidFill>
            <a:round/>
            <a:tailEnd type="arrow" w="med" len="med"/>
          </a:ln>
        </p:spPr>
      </p:sp>
      <p:sp>
        <p:nvSpPr>
          <p:cNvPr id="271" name="CustomShape 5"/>
          <p:cNvSpPr/>
          <p:nvPr/>
        </p:nvSpPr>
        <p:spPr>
          <a:xfrm rot="5400000" flipH="1">
            <a:off x="4178520" y="1750320"/>
            <a:ext cx="2214360" cy="1571400"/>
          </a:xfrm>
          <a:prstGeom prst="straightConnector1">
            <a:avLst/>
          </a:prstGeom>
          <a:noFill/>
          <a:ln w="10080">
            <a:solidFill>
              <a:srgbClr val="F0A22E"/>
            </a:solidFill>
            <a:round/>
            <a:tailEnd type="arrow" w="med" len="med"/>
          </a:ln>
        </p:spPr>
      </p:sp>
      <p:sp>
        <p:nvSpPr>
          <p:cNvPr id="272" name="CustomShape 6"/>
          <p:cNvSpPr/>
          <p:nvPr/>
        </p:nvSpPr>
        <p:spPr>
          <a:xfrm>
            <a:off x="1643040" y="2071800"/>
            <a:ext cx="1468800" cy="1065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200" b="1">
                <a:solidFill>
                  <a:srgbClr val="FF0066"/>
                </a:solidFill>
                <a:latin typeface="Times New Roman"/>
              </a:rPr>
              <a:t>Тихий</a:t>
            </a:r>
            <a:endParaRPr/>
          </a:p>
          <a:p>
            <a:pPr>
              <a:lnSpc>
                <a:spcPct val="100000"/>
              </a:lnSpc>
            </a:pPr>
            <a:r>
              <a:rPr lang="ru-RU" sz="3200" b="1">
                <a:solidFill>
                  <a:srgbClr val="FF0066"/>
                </a:solidFill>
                <a:latin typeface="Times New Roman"/>
              </a:rPr>
              <a:t> океан</a:t>
            </a:r>
            <a:endParaRPr/>
          </a:p>
        </p:txBody>
      </p:sp>
      <p:sp>
        <p:nvSpPr>
          <p:cNvPr id="273" name="CustomShape 7"/>
          <p:cNvSpPr/>
          <p:nvPr/>
        </p:nvSpPr>
        <p:spPr>
          <a:xfrm>
            <a:off x="1428840" y="3500280"/>
            <a:ext cx="3492720" cy="1065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200" b="1">
                <a:solidFill>
                  <a:srgbClr val="003300"/>
                </a:solidFill>
                <a:latin typeface="Times New Roman"/>
              </a:rPr>
              <a:t>Атлантический</a:t>
            </a:r>
            <a:endParaRPr/>
          </a:p>
          <a:p>
            <a:pPr>
              <a:lnSpc>
                <a:spcPct val="100000"/>
              </a:lnSpc>
            </a:pPr>
            <a:r>
              <a:rPr lang="ru-RU" sz="3200" b="1">
                <a:solidFill>
                  <a:srgbClr val="003300"/>
                </a:solidFill>
                <a:latin typeface="Times New Roman"/>
              </a:rPr>
              <a:t>         океан</a:t>
            </a:r>
            <a:endParaRPr/>
          </a:p>
        </p:txBody>
      </p:sp>
      <p:sp>
        <p:nvSpPr>
          <p:cNvPr id="274" name="CustomShape 8"/>
          <p:cNvSpPr/>
          <p:nvPr/>
        </p:nvSpPr>
        <p:spPr>
          <a:xfrm>
            <a:off x="5143680" y="3500280"/>
            <a:ext cx="2714400" cy="1065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200" b="1">
                <a:solidFill>
                  <a:srgbClr val="000099"/>
                </a:solidFill>
                <a:latin typeface="Times New Roman"/>
              </a:rPr>
              <a:t>Индийский</a:t>
            </a:r>
            <a:endParaRPr/>
          </a:p>
          <a:p>
            <a:pPr>
              <a:lnSpc>
                <a:spcPct val="100000"/>
              </a:lnSpc>
            </a:pPr>
            <a:r>
              <a:rPr lang="ru-RU" sz="3200" b="1">
                <a:solidFill>
                  <a:srgbClr val="000099"/>
                </a:solidFill>
                <a:latin typeface="Times New Roman"/>
              </a:rPr>
              <a:t>       океан</a:t>
            </a:r>
            <a:endParaRPr/>
          </a:p>
        </p:txBody>
      </p:sp>
      <p:sp>
        <p:nvSpPr>
          <p:cNvPr id="275" name="CustomShape 9"/>
          <p:cNvSpPr/>
          <p:nvPr/>
        </p:nvSpPr>
        <p:spPr>
          <a:xfrm>
            <a:off x="6215040" y="2000160"/>
            <a:ext cx="2428560" cy="15526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200" b="1">
                <a:solidFill>
                  <a:srgbClr val="523227"/>
                </a:solidFill>
                <a:latin typeface="Times New Roman"/>
              </a:rPr>
              <a:t>Северный </a:t>
            </a:r>
            <a:endParaRPr/>
          </a:p>
          <a:p>
            <a:pPr>
              <a:lnSpc>
                <a:spcPct val="100000"/>
              </a:lnSpc>
            </a:pPr>
            <a:r>
              <a:rPr lang="ru-RU" sz="3200" b="1">
                <a:solidFill>
                  <a:srgbClr val="523227"/>
                </a:solidFill>
                <a:latin typeface="Times New Roman"/>
              </a:rPr>
              <a:t>Ледовитый</a:t>
            </a:r>
            <a:endParaRPr/>
          </a:p>
          <a:p>
            <a:pPr>
              <a:lnSpc>
                <a:spcPct val="100000"/>
              </a:lnSpc>
            </a:pPr>
            <a:r>
              <a:rPr lang="ru-RU" sz="3200" b="1">
                <a:solidFill>
                  <a:srgbClr val="523227"/>
                </a:solidFill>
                <a:latin typeface="Times New Roman"/>
              </a:rPr>
              <a:t>       океан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TextShape 1"/>
          <p:cNvSpPr txBox="1"/>
          <p:nvPr/>
        </p:nvSpPr>
        <p:spPr>
          <a:xfrm>
            <a:off x="457200" y="214200"/>
            <a:ext cx="8229240" cy="78552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3600">
                <a:solidFill>
                  <a:srgbClr val="C00000"/>
                </a:solidFill>
                <a:latin typeface="Franklin Gothic Medium"/>
              </a:rPr>
              <a:t>                  Сайгаки</a:t>
            </a:r>
            <a:endParaRPr/>
          </a:p>
        </p:txBody>
      </p:sp>
      <p:sp>
        <p:nvSpPr>
          <p:cNvPr id="483" name="TextShape 2"/>
          <p:cNvSpPr txBox="1"/>
          <p:nvPr/>
        </p:nvSpPr>
        <p:spPr>
          <a:xfrm>
            <a:off x="214200" y="1052640"/>
            <a:ext cx="8533800" cy="504288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90000"/>
              </a:lnSpc>
            </a:pPr>
            <a:endParaRPr/>
          </a:p>
          <a:p>
            <a:pPr>
              <a:lnSpc>
                <a:spcPct val="90000"/>
              </a:lnSpc>
            </a:pPr>
            <a:r>
              <a:rPr lang="ru-RU">
                <a:solidFill>
                  <a:srgbClr val="4E3B30"/>
                </a:solidFill>
                <a:latin typeface="Franklin Gothic Book"/>
              </a:rPr>
              <a:t> Сайгак – своеобразное </a:t>
            </a:r>
            <a:endParaRPr/>
          </a:p>
          <a:p>
            <a:pPr>
              <a:lnSpc>
                <a:spcPct val="90000"/>
              </a:lnSpc>
            </a:pPr>
            <a:r>
              <a:rPr lang="ru-RU">
                <a:solidFill>
                  <a:srgbClr val="4E3B30"/>
                </a:solidFill>
                <a:latin typeface="Franklin Gothic Book"/>
              </a:rPr>
              <a:t> животное, по облику</a:t>
            </a:r>
            <a:endParaRPr/>
          </a:p>
          <a:p>
            <a:pPr>
              <a:lnSpc>
                <a:spcPct val="90000"/>
              </a:lnSpc>
            </a:pPr>
            <a:r>
              <a:rPr lang="ru-RU">
                <a:solidFill>
                  <a:srgbClr val="4E3B30"/>
                </a:solidFill>
                <a:latin typeface="Franklin Gothic Book"/>
              </a:rPr>
              <a:t> похожее на овцу на</a:t>
            </a:r>
            <a:endParaRPr/>
          </a:p>
          <a:p>
            <a:pPr>
              <a:lnSpc>
                <a:spcPct val="90000"/>
              </a:lnSpc>
            </a:pPr>
            <a:r>
              <a:rPr lang="ru-RU">
                <a:solidFill>
                  <a:srgbClr val="4E3B30"/>
                </a:solidFill>
                <a:latin typeface="Franklin Gothic Book"/>
              </a:rPr>
              <a:t> тонких высоких ногах. </a:t>
            </a:r>
            <a:endParaRPr/>
          </a:p>
          <a:p>
            <a:pPr>
              <a:lnSpc>
                <a:spcPct val="90000"/>
              </a:lnSpc>
            </a:pPr>
            <a:r>
              <a:rPr lang="ru-RU">
                <a:solidFill>
                  <a:srgbClr val="4E3B30"/>
                </a:solidFill>
                <a:latin typeface="Franklin Gothic Book"/>
              </a:rPr>
              <a:t> Нос длинный, </a:t>
            </a:r>
            <a:endParaRPr/>
          </a:p>
          <a:p>
            <a:pPr>
              <a:lnSpc>
                <a:spcPct val="90000"/>
              </a:lnSpc>
            </a:pPr>
            <a:r>
              <a:rPr lang="ru-RU">
                <a:solidFill>
                  <a:srgbClr val="4E3B30"/>
                </a:solidFill>
                <a:latin typeface="Franklin Gothic Book"/>
              </a:rPr>
              <a:t> хоботообразный. </a:t>
            </a:r>
            <a:endParaRPr/>
          </a:p>
          <a:p>
            <a:pPr>
              <a:lnSpc>
                <a:spcPct val="90000"/>
              </a:lnSpc>
            </a:pPr>
            <a:r>
              <a:rPr lang="ru-RU">
                <a:solidFill>
                  <a:srgbClr val="4E3B30"/>
                </a:solidFill>
                <a:latin typeface="Franklin Gothic Book"/>
              </a:rPr>
              <a:t> Могут бегать со</a:t>
            </a:r>
            <a:endParaRPr/>
          </a:p>
          <a:p>
            <a:pPr>
              <a:lnSpc>
                <a:spcPct val="90000"/>
              </a:lnSpc>
            </a:pPr>
            <a:r>
              <a:rPr lang="ru-RU">
                <a:solidFill>
                  <a:srgbClr val="4E3B30"/>
                </a:solidFill>
                <a:latin typeface="Franklin Gothic Book"/>
              </a:rPr>
              <a:t> скоростью до 80 км/ч.</a:t>
            </a:r>
            <a:endParaRPr/>
          </a:p>
          <a:p>
            <a:pPr>
              <a:lnSpc>
                <a:spcPct val="90000"/>
              </a:lnSpc>
            </a:pPr>
            <a:r>
              <a:rPr lang="ru-RU">
                <a:solidFill>
                  <a:srgbClr val="4E3B30"/>
                </a:solidFill>
                <a:latin typeface="Franklin Gothic Book"/>
              </a:rPr>
              <a:t> Сайгаки находятся на</a:t>
            </a:r>
            <a:endParaRPr/>
          </a:p>
          <a:p>
            <a:pPr>
              <a:lnSpc>
                <a:spcPct val="90000"/>
              </a:lnSpc>
            </a:pPr>
            <a:r>
              <a:rPr lang="ru-RU">
                <a:solidFill>
                  <a:srgbClr val="4E3B30"/>
                </a:solidFill>
                <a:latin typeface="Franklin Gothic Book"/>
              </a:rPr>
              <a:t> грани исчезновения.</a:t>
            </a:r>
            <a:endParaRPr/>
          </a:p>
          <a:p>
            <a:pPr>
              <a:lnSpc>
                <a:spcPct val="90000"/>
              </a:lnSpc>
            </a:pPr>
            <a:r>
              <a:rPr lang="ru-RU">
                <a:solidFill>
                  <a:srgbClr val="4E3B30"/>
                </a:solidFill>
                <a:latin typeface="Franklin Gothic Book"/>
              </a:rPr>
              <a:t> Они охраняются </a:t>
            </a:r>
            <a:endParaRPr/>
          </a:p>
          <a:p>
            <a:pPr>
              <a:lnSpc>
                <a:spcPct val="90000"/>
              </a:lnSpc>
            </a:pPr>
            <a:r>
              <a:rPr lang="ru-RU">
                <a:solidFill>
                  <a:srgbClr val="4E3B30"/>
                </a:solidFill>
                <a:latin typeface="Franklin Gothic Book"/>
              </a:rPr>
              <a:t> государством. </a:t>
            </a:r>
            <a:endParaRPr/>
          </a:p>
          <a:p>
            <a:pPr>
              <a:lnSpc>
                <a:spcPct val="90000"/>
              </a:lnSpc>
            </a:pPr>
            <a:endParaRPr/>
          </a:p>
        </p:txBody>
      </p:sp>
      <p:pic>
        <p:nvPicPr>
          <p:cNvPr id="48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32000" y="1143000"/>
            <a:ext cx="5832360" cy="51660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CustomShape 1"/>
          <p:cNvSpPr/>
          <p:nvPr/>
        </p:nvSpPr>
        <p:spPr>
          <a:xfrm>
            <a:off x="685800" y="304920"/>
            <a:ext cx="8001000" cy="58068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</a:pPr>
            <a:r>
              <a:rPr lang="ru-RU" sz="1600" b="1" dirty="0">
                <a:latin typeface="Verdana"/>
              </a:rPr>
              <a:t>В джунглях водится много разных интересных животных. Большинство из них можно повстречать только в Бразилии. </a:t>
            </a:r>
            <a:endParaRPr b="1"/>
          </a:p>
        </p:txBody>
      </p:sp>
      <p:sp>
        <p:nvSpPr>
          <p:cNvPr id="486" name="CustomShape 2"/>
          <p:cNvSpPr/>
          <p:nvPr/>
        </p:nvSpPr>
        <p:spPr>
          <a:xfrm>
            <a:off x="5257800" y="1447920"/>
            <a:ext cx="3733920" cy="10674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</a:pPr>
            <a:r>
              <a:rPr lang="ru-RU" sz="1600" dirty="0">
                <a:latin typeface="Verdana"/>
              </a:rPr>
              <a:t>Знаешь кто это? Ну конечно же </a:t>
            </a:r>
            <a:r>
              <a:rPr lang="ru-RU" sz="1600" b="1" dirty="0">
                <a:latin typeface="Verdana"/>
              </a:rPr>
              <a:t>муравьед</a:t>
            </a:r>
            <a:r>
              <a:rPr lang="ru-RU" sz="1600" dirty="0">
                <a:latin typeface="Verdana"/>
              </a:rPr>
              <a:t>. Как тебе кажется, зачем ему нужна такая смешная и длинная морда? </a:t>
            </a:r>
            <a:endParaRPr/>
          </a:p>
        </p:txBody>
      </p:sp>
      <p:sp>
        <p:nvSpPr>
          <p:cNvPr id="487" name="CustomShape 3"/>
          <p:cNvSpPr/>
          <p:nvPr/>
        </p:nvSpPr>
        <p:spPr>
          <a:xfrm>
            <a:off x="5181480" y="2743200"/>
            <a:ext cx="3962520" cy="2284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</a:pPr>
            <a:r>
              <a:rPr lang="ru-RU" sz="1600" dirty="0">
                <a:latin typeface="Verdana"/>
              </a:rPr>
              <a:t>Да, именно для того, чтобы добывать себе еду – ведь не даром же его назвали муравьед - засовывает мордочку в муравейник и затем, при помощи длинного и узкого языка лакомится своей любимой пищей – бразильскими муравьями - термитами. </a:t>
            </a:r>
            <a:endParaRPr/>
          </a:p>
        </p:txBody>
      </p:sp>
      <p:pic>
        <p:nvPicPr>
          <p:cNvPr id="488" name="Picture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920" y="1523880"/>
            <a:ext cx="4851360" cy="36385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TextShape 1"/>
          <p:cNvSpPr txBox="1"/>
          <p:nvPr/>
        </p:nvSpPr>
        <p:spPr>
          <a:xfrm>
            <a:off x="301680" y="0"/>
            <a:ext cx="8540280" cy="69156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3600" dirty="0">
                <a:solidFill>
                  <a:srgbClr val="4E3B30"/>
                </a:solidFill>
                <a:latin typeface="Franklin Gothic Medium"/>
              </a:rPr>
              <a:t>                       </a:t>
            </a:r>
            <a:r>
              <a:rPr lang="ru-RU" sz="3600" dirty="0" smtClean="0">
                <a:solidFill>
                  <a:srgbClr val="4E3B30"/>
                </a:solidFill>
                <a:latin typeface="Franklin Gothic Medium"/>
              </a:rPr>
              <a:t>        </a:t>
            </a:r>
            <a:r>
              <a:rPr lang="ru-RU" sz="4400" b="1" dirty="0">
                <a:solidFill>
                  <a:srgbClr val="00B050"/>
                </a:solidFill>
                <a:latin typeface="Franklin Gothic Medium"/>
              </a:rPr>
              <a:t>Тайга</a:t>
            </a:r>
            <a:endParaRPr sz="4400" b="1">
              <a:solidFill>
                <a:srgbClr val="00B050"/>
              </a:solidFill>
            </a:endParaRPr>
          </a:p>
        </p:txBody>
      </p:sp>
      <p:pic>
        <p:nvPicPr>
          <p:cNvPr id="490" name="Picture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785794"/>
            <a:ext cx="4679280" cy="3097886"/>
          </a:xfrm>
          <a:prstGeom prst="rect">
            <a:avLst/>
          </a:prstGeom>
          <a:ln w="9360">
            <a:noFill/>
          </a:ln>
        </p:spPr>
      </p:pic>
      <p:pic>
        <p:nvPicPr>
          <p:cNvPr id="491" name="Picture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57686" y="3214686"/>
            <a:ext cx="4786314" cy="3643314"/>
          </a:xfrm>
          <a:prstGeom prst="rect">
            <a:avLst/>
          </a:prstGeom>
          <a:ln w="9360">
            <a:noFill/>
          </a:ln>
        </p:spPr>
      </p:pic>
      <p:sp>
        <p:nvSpPr>
          <p:cNvPr id="492" name="CustomShape 2"/>
          <p:cNvSpPr/>
          <p:nvPr/>
        </p:nvSpPr>
        <p:spPr>
          <a:xfrm>
            <a:off x="5148360" y="916920"/>
            <a:ext cx="3563640" cy="146232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2000" b="1" i="1" dirty="0">
                <a:solidFill>
                  <a:srgbClr val="FF0000"/>
                </a:solidFill>
                <a:latin typeface="Franklin Gothic Book"/>
              </a:rPr>
              <a:t>Дятел - достаточно крикливая птица. Его голос можно услышать в любое время года и по самым разным поводам.</a:t>
            </a:r>
            <a:endParaRPr sz="2000"/>
          </a:p>
        </p:txBody>
      </p:sp>
      <p:sp>
        <p:nvSpPr>
          <p:cNvPr id="493" name="CustomShape 3"/>
          <p:cNvSpPr/>
          <p:nvPr/>
        </p:nvSpPr>
        <p:spPr>
          <a:xfrm>
            <a:off x="611280" y="4368240"/>
            <a:ext cx="3384360" cy="118800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2000" b="1" i="1" dirty="0">
                <a:solidFill>
                  <a:srgbClr val="FF0000"/>
                </a:solidFill>
                <a:latin typeface="Franklin Gothic Book"/>
              </a:rPr>
              <a:t>А вот особенностью глухаря является его пение в брачный период – токование.</a:t>
            </a:r>
            <a:endParaRPr sz="2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TextShape 1"/>
          <p:cNvSpPr txBox="1"/>
          <p:nvPr/>
        </p:nvSpPr>
        <p:spPr>
          <a:xfrm>
            <a:off x="457200" y="274680"/>
            <a:ext cx="8229240" cy="51084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4400" b="1">
                <a:solidFill>
                  <a:srgbClr val="F0A22E"/>
                </a:solidFill>
                <a:latin typeface="Times New Roman"/>
              </a:rPr>
              <a:t> ПЛАНЕТЫ</a:t>
            </a:r>
            <a:endParaRPr/>
          </a:p>
        </p:txBody>
      </p:sp>
      <p:pic>
        <p:nvPicPr>
          <p:cNvPr id="495" name="Содержимое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640" y="1196640"/>
            <a:ext cx="8424720" cy="55170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298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/>
                </a:solidFill>
              </a:rPr>
              <a:t>РЕБУСЫ</a:t>
            </a:r>
            <a:endParaRPr lang="ru-RU" b="1" dirty="0">
              <a:solidFill>
                <a:schemeClr val="accent2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1"/>
            <a:ext cx="435768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442912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285860"/>
            <a:ext cx="450056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500438"/>
            <a:ext cx="442912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CustomShape 1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 w="9360">
            <a:noFill/>
          </a:ln>
        </p:spPr>
      </p:sp>
      <p:pic>
        <p:nvPicPr>
          <p:cNvPr id="376" name="Рисунок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7640" y="5229360"/>
            <a:ext cx="1218960" cy="1266480"/>
          </a:xfrm>
          <a:prstGeom prst="rect">
            <a:avLst/>
          </a:prstGeom>
          <a:ln w="9360">
            <a:noFill/>
          </a:ln>
        </p:spPr>
      </p:pic>
      <p:pic>
        <p:nvPicPr>
          <p:cNvPr id="3074" name="Picture 2" descr="C:\Users\admin\Desktop\IMG_20150320_103655.jpg"/>
          <p:cNvPicPr>
            <a:picLocks noChangeAspect="1" noChangeArrowheads="1"/>
          </p:cNvPicPr>
          <p:nvPr/>
        </p:nvPicPr>
        <p:blipFill>
          <a:blip r:embed="rId3" cstate="print"/>
          <a:srcRect l="8467" r="20893"/>
          <a:stretch>
            <a:fillRect/>
          </a:stretch>
        </p:blipFill>
        <p:spPr bwMode="auto">
          <a:xfrm>
            <a:off x="0" y="0"/>
            <a:ext cx="4283968" cy="3638724"/>
          </a:xfrm>
          <a:prstGeom prst="roundRect">
            <a:avLst/>
          </a:prstGeom>
          <a:noFill/>
        </p:spPr>
      </p:pic>
      <p:pic>
        <p:nvPicPr>
          <p:cNvPr id="6" name="Picture 2" descr="C:\Users\admin\Desktop\IMG_20150320_173142.jpg"/>
          <p:cNvPicPr>
            <a:picLocks noChangeAspect="1" noChangeArrowheads="1"/>
          </p:cNvPicPr>
          <p:nvPr/>
        </p:nvPicPr>
        <p:blipFill>
          <a:blip r:embed="rId4" cstate="print"/>
          <a:srcRect l="9838" r="15350"/>
          <a:stretch>
            <a:fillRect/>
          </a:stretch>
        </p:blipFill>
        <p:spPr bwMode="auto">
          <a:xfrm>
            <a:off x="4427984" y="3146890"/>
            <a:ext cx="4716016" cy="3711110"/>
          </a:xfrm>
          <a:prstGeom prst="round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CustomShape 1"/>
          <p:cNvSpPr/>
          <p:nvPr/>
        </p:nvSpPr>
        <p:spPr>
          <a:xfrm>
            <a:off x="285840" y="285840"/>
            <a:ext cx="8572320" cy="22842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7200" b="1" i="1">
                <a:solidFill>
                  <a:srgbClr val="000000"/>
                </a:solidFill>
                <a:latin typeface="Monotype Corsiva"/>
              </a:rPr>
              <a:t>Спасибо за внимание!</a:t>
            </a:r>
            <a:endParaRPr/>
          </a:p>
        </p:txBody>
      </p:sp>
      <p:pic>
        <p:nvPicPr>
          <p:cNvPr id="497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4280" y="1357200"/>
            <a:ext cx="6714720" cy="5000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CustomShape 1"/>
          <p:cNvSpPr/>
          <p:nvPr/>
        </p:nvSpPr>
        <p:spPr>
          <a:xfrm rot="10800000" flipV="1">
            <a:off x="4929190" y="1500174"/>
            <a:ext cx="1142640" cy="356760"/>
          </a:xfrm>
          <a:prstGeom prst="straightConnector1">
            <a:avLst/>
          </a:prstGeom>
          <a:noFill/>
          <a:ln w="76320">
            <a:solidFill>
              <a:srgbClr val="0070C0"/>
            </a:solidFill>
            <a:round/>
            <a:tailEnd type="arrow" w="med" len="med"/>
          </a:ln>
        </p:spPr>
      </p:sp>
      <p:sp>
        <p:nvSpPr>
          <p:cNvPr id="280" name="CustomShape 2"/>
          <p:cNvSpPr/>
          <p:nvPr/>
        </p:nvSpPr>
        <p:spPr>
          <a:xfrm>
            <a:off x="500034" y="642918"/>
            <a:ext cx="1000132" cy="1071570"/>
          </a:xfrm>
          <a:prstGeom prst="straightConnector1">
            <a:avLst/>
          </a:prstGeom>
          <a:noFill/>
          <a:ln w="76320">
            <a:solidFill>
              <a:srgbClr val="0070C0"/>
            </a:solidFill>
            <a:round/>
            <a:tailEnd type="arrow" w="med" len="med"/>
          </a:ln>
        </p:spPr>
      </p:sp>
      <p:sp>
        <p:nvSpPr>
          <p:cNvPr id="281" name="CustomShape 3"/>
          <p:cNvSpPr/>
          <p:nvPr/>
        </p:nvSpPr>
        <p:spPr>
          <a:xfrm flipV="1">
            <a:off x="214282" y="3643314"/>
            <a:ext cx="1214414" cy="1071570"/>
          </a:xfrm>
          <a:prstGeom prst="straightConnector1">
            <a:avLst/>
          </a:prstGeom>
          <a:noFill/>
          <a:ln w="76320">
            <a:solidFill>
              <a:srgbClr val="0070C0"/>
            </a:solidFill>
            <a:round/>
            <a:tailEnd type="arrow" w="med" len="med"/>
          </a:ln>
        </p:spPr>
      </p:sp>
      <p:sp>
        <p:nvSpPr>
          <p:cNvPr id="282" name="CustomShape 4"/>
          <p:cNvSpPr/>
          <p:nvPr/>
        </p:nvSpPr>
        <p:spPr>
          <a:xfrm>
            <a:off x="1928794" y="1000108"/>
            <a:ext cx="3286148" cy="428628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 dirty="0">
                <a:solidFill>
                  <a:srgbClr val="FF0000"/>
                </a:solidFill>
                <a:latin typeface="Franklin Gothic Book"/>
              </a:rPr>
              <a:t>БЕССТОЧНОЕ </a:t>
            </a:r>
            <a:r>
              <a:rPr lang="ru-RU" b="1" dirty="0" smtClean="0">
                <a:solidFill>
                  <a:srgbClr val="FF0000"/>
                </a:solidFill>
                <a:latin typeface="Franklin Gothic Book"/>
              </a:rPr>
              <a:t> ОЗЕРО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283" name="CustomShape 5"/>
          <p:cNvSpPr/>
          <p:nvPr/>
        </p:nvSpPr>
        <p:spPr>
          <a:xfrm rot="5400000" flipH="1">
            <a:off x="7858148" y="5929330"/>
            <a:ext cx="771120" cy="771120"/>
          </a:xfrm>
          <a:prstGeom prst="straightConnector1">
            <a:avLst/>
          </a:prstGeom>
          <a:noFill/>
          <a:ln w="76320">
            <a:solidFill>
              <a:srgbClr val="0070C0"/>
            </a:solidFill>
            <a:round/>
            <a:tailEnd type="arrow" w="med" len="med"/>
          </a:ln>
        </p:spPr>
      </p:sp>
      <p:sp>
        <p:nvSpPr>
          <p:cNvPr id="284" name="CustomShape 6"/>
          <p:cNvSpPr/>
          <p:nvPr/>
        </p:nvSpPr>
        <p:spPr>
          <a:xfrm rot="10800000" flipV="1">
            <a:off x="2071670" y="5286388"/>
            <a:ext cx="1571400" cy="142560"/>
          </a:xfrm>
          <a:prstGeom prst="straightConnector1">
            <a:avLst/>
          </a:prstGeom>
          <a:noFill/>
          <a:ln w="76320">
            <a:solidFill>
              <a:srgbClr val="0070C0"/>
            </a:solidFill>
            <a:round/>
            <a:tailEnd type="arrow" w="med" len="med"/>
          </a:ln>
        </p:spPr>
      </p:sp>
      <p:sp>
        <p:nvSpPr>
          <p:cNvPr id="285" name="CustomShape 7"/>
          <p:cNvSpPr/>
          <p:nvPr/>
        </p:nvSpPr>
        <p:spPr>
          <a:xfrm rot="5400000">
            <a:off x="8001008" y="3357578"/>
            <a:ext cx="928694" cy="928662"/>
          </a:xfrm>
          <a:prstGeom prst="straightConnector1">
            <a:avLst/>
          </a:prstGeom>
          <a:noFill/>
          <a:ln w="76320">
            <a:solidFill>
              <a:srgbClr val="0070C0"/>
            </a:solidFill>
            <a:round/>
            <a:tailEnd type="arrow" w="med" len="med"/>
          </a:ln>
        </p:spPr>
      </p:sp>
      <p:sp>
        <p:nvSpPr>
          <p:cNvPr id="286" name="CustomShape 8"/>
          <p:cNvSpPr/>
          <p:nvPr/>
        </p:nvSpPr>
        <p:spPr>
          <a:xfrm rot="5400000" flipV="1">
            <a:off x="5036246" y="3321944"/>
            <a:ext cx="785520" cy="713880"/>
          </a:xfrm>
          <a:prstGeom prst="straightConnector1">
            <a:avLst/>
          </a:prstGeom>
          <a:noFill/>
          <a:ln w="76320">
            <a:solidFill>
              <a:srgbClr val="0070C0"/>
            </a:solidFill>
            <a:round/>
            <a:tailEnd type="arrow" w="med" len="med"/>
          </a:ln>
        </p:spPr>
      </p:sp>
      <p:sp>
        <p:nvSpPr>
          <p:cNvPr id="287" name="CustomShape 9"/>
          <p:cNvSpPr/>
          <p:nvPr/>
        </p:nvSpPr>
        <p:spPr>
          <a:xfrm>
            <a:off x="5857884" y="3500438"/>
            <a:ext cx="2357454" cy="35719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 dirty="0" smtClean="0">
                <a:solidFill>
                  <a:srgbClr val="FF0000"/>
                </a:solidFill>
                <a:latin typeface="Franklin Gothic Book"/>
              </a:rPr>
              <a:t>СТОЧНОЕ  </a:t>
            </a:r>
            <a:r>
              <a:rPr lang="ru-RU" b="1" dirty="0">
                <a:solidFill>
                  <a:srgbClr val="FF0000"/>
                </a:solidFill>
                <a:latin typeface="Franklin Gothic Book"/>
              </a:rPr>
              <a:t>ОЗЕРО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288" name="CustomShape 10"/>
          <p:cNvSpPr/>
          <p:nvPr/>
        </p:nvSpPr>
        <p:spPr>
          <a:xfrm>
            <a:off x="285720" y="1571612"/>
            <a:ext cx="4857240" cy="2214578"/>
          </a:xfrm>
          <a:prstGeom prst="cloud">
            <a:avLst/>
          </a:prstGeom>
          <a:solidFill>
            <a:srgbClr val="0070C0"/>
          </a:solidFill>
          <a:ln w="57240">
            <a:solidFill>
              <a:srgbClr val="0070C0"/>
            </a:solidFill>
            <a:round/>
          </a:ln>
        </p:spPr>
      </p:sp>
      <p:sp>
        <p:nvSpPr>
          <p:cNvPr id="289" name="CustomShape 11"/>
          <p:cNvSpPr/>
          <p:nvPr/>
        </p:nvSpPr>
        <p:spPr>
          <a:xfrm>
            <a:off x="3571868" y="4000680"/>
            <a:ext cx="4857784" cy="2500154"/>
          </a:xfrm>
          <a:prstGeom prst="cloud">
            <a:avLst/>
          </a:prstGeom>
          <a:solidFill>
            <a:srgbClr val="0070C0"/>
          </a:solidFill>
          <a:ln w="25560">
            <a:solidFill>
              <a:srgbClr val="0070C0"/>
            </a:solidFill>
            <a:round/>
          </a:ln>
        </p:spPr>
      </p:sp>
      <p:sp>
        <p:nvSpPr>
          <p:cNvPr id="14" name="TextBox 13"/>
          <p:cNvSpPr txBox="1"/>
          <p:nvPr/>
        </p:nvSpPr>
        <p:spPr>
          <a:xfrm>
            <a:off x="3214678" y="285728"/>
            <a:ext cx="3601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Тема «Озёра»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8800" y="1143000"/>
            <a:ext cx="7572240" cy="5214600"/>
          </a:xfrm>
          <a:prstGeom prst="rect">
            <a:avLst/>
          </a:prstGeom>
          <a:ln w="9360">
            <a:noFill/>
          </a:ln>
        </p:spPr>
      </p:pic>
      <p:sp>
        <p:nvSpPr>
          <p:cNvPr id="291" name="CustomShape 1"/>
          <p:cNvSpPr/>
          <p:nvPr/>
        </p:nvSpPr>
        <p:spPr>
          <a:xfrm>
            <a:off x="1071360" y="214200"/>
            <a:ext cx="6000480" cy="5169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800" b="1">
                <a:solidFill>
                  <a:srgbClr val="000000"/>
                </a:solidFill>
                <a:latin typeface="Times New Roman"/>
              </a:rPr>
              <a:t>          Польза и вред водохранилища </a:t>
            </a:r>
            <a:endParaRPr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" name="Table 1"/>
          <p:cNvGraphicFramePr/>
          <p:nvPr/>
        </p:nvGraphicFramePr>
        <p:xfrm>
          <a:off x="857160" y="1307520"/>
          <a:ext cx="7429320" cy="2164080"/>
        </p:xfrm>
        <a:graphic>
          <a:graphicData uri="http://schemas.openxmlformats.org/drawingml/2006/table">
            <a:tbl>
              <a:tblPr/>
              <a:tblGrid>
                <a:gridCol w="4090680"/>
                <a:gridCol w="3338640"/>
              </a:tblGrid>
              <a:tr h="5763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        </a:t>
                      </a:r>
                      <a:endParaRPr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Способ приспособления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           </a:t>
                      </a:r>
                      <a:endParaRPr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Названия животных</a:t>
                      </a:r>
                      <a:endParaRPr/>
                    </a:p>
                  </a:txBody>
                  <a:tcPr/>
                </a:tc>
              </a:tr>
              <a:tr h="3434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4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4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4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3" name="CustomShape 2"/>
          <p:cNvSpPr/>
          <p:nvPr/>
        </p:nvSpPr>
        <p:spPr>
          <a:xfrm>
            <a:off x="571320" y="357480"/>
            <a:ext cx="8143560" cy="74736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2300" b="1">
                <a:solidFill>
                  <a:srgbClr val="FF0000"/>
                </a:solidFill>
                <a:latin typeface="Times New Roman"/>
                <a:ea typeface="Times New Roman"/>
              </a:rPr>
              <a:t>Приспособленность животных к сухому, жаркому климату.</a:t>
            </a:r>
            <a:endParaRPr/>
          </a:p>
          <a:p>
            <a:pPr>
              <a:lnSpc>
                <a:spcPct val="100000"/>
              </a:lnSpc>
            </a:pPr>
            <a:r>
              <a:rPr lang="ru-RU" sz="2000" b="1">
                <a:solidFill>
                  <a:srgbClr val="FF0000"/>
                </a:solidFill>
                <a:latin typeface="Times New Roman"/>
                <a:ea typeface="Times New Roman"/>
              </a:rPr>
              <a:t>                                                    </a:t>
            </a:r>
            <a:r>
              <a:rPr lang="ru-RU" sz="1400" b="1">
                <a:solidFill>
                  <a:srgbClr val="FF0000"/>
                </a:solidFill>
                <a:latin typeface="Times New Roman"/>
                <a:ea typeface="Times New Roman"/>
              </a:rPr>
              <a:t>Вариант №1</a:t>
            </a:r>
            <a:endParaRPr/>
          </a:p>
        </p:txBody>
      </p:sp>
      <p:graphicFrame>
        <p:nvGraphicFramePr>
          <p:cNvPr id="294" name="Table 3"/>
          <p:cNvGraphicFramePr/>
          <p:nvPr/>
        </p:nvGraphicFramePr>
        <p:xfrm>
          <a:off x="928800" y="4000680"/>
          <a:ext cx="7429320" cy="2031480"/>
        </p:xfrm>
        <a:graphic>
          <a:graphicData uri="http://schemas.openxmlformats.org/drawingml/2006/table">
            <a:tbl>
              <a:tblPr/>
              <a:tblGrid>
                <a:gridCol w="4000320"/>
                <a:gridCol w="3429000"/>
              </a:tblGrid>
              <a:tr h="423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      Способ приспособления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       Названия животных</a:t>
                      </a:r>
                      <a:endParaRPr/>
                    </a:p>
                  </a:txBody>
                  <a:tcPr/>
                </a:tc>
              </a:tr>
              <a:tr h="402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 Закапываются в песок.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2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 Могут долго обходиться без воды.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2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 Быстро передвигаются.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2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 Впадают в спячку.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5" name="CustomShape 4"/>
          <p:cNvSpPr/>
          <p:nvPr/>
        </p:nvSpPr>
        <p:spPr>
          <a:xfrm>
            <a:off x="2784960" y="3500280"/>
            <a:ext cx="2742840" cy="3034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400" b="1">
                <a:solidFill>
                  <a:srgbClr val="FF0000"/>
                </a:solidFill>
                <a:latin typeface="Franklin Gothic Book"/>
              </a:rPr>
              <a:t>                      Вариант №2</a:t>
            </a:r>
            <a:endParaRPr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Table 1"/>
          <p:cNvGraphicFramePr/>
          <p:nvPr/>
        </p:nvGraphicFramePr>
        <p:xfrm>
          <a:off x="428760" y="1514880"/>
          <a:ext cx="8357760" cy="1742400"/>
        </p:xfrm>
        <a:graphic>
          <a:graphicData uri="http://schemas.openxmlformats.org/drawingml/2006/table">
            <a:tbl>
              <a:tblPr/>
              <a:tblGrid>
                <a:gridCol w="2342880"/>
                <a:gridCol w="2880000"/>
                <a:gridCol w="3134880"/>
              </a:tblGrid>
              <a:tr h="4082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Название водоёма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Каким путём создаётся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Для чего используется</a:t>
                      </a:r>
                      <a:endParaRPr/>
                    </a:p>
                  </a:txBody>
                  <a:tcPr/>
                </a:tc>
              </a:tr>
              <a:tr h="343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Озеро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Водохранилище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2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Пруд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7" name="CustomShape 2"/>
          <p:cNvSpPr/>
          <p:nvPr/>
        </p:nvSpPr>
        <p:spPr>
          <a:xfrm>
            <a:off x="2928960" y="218880"/>
            <a:ext cx="3642840" cy="10058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1400">
                <a:solidFill>
                  <a:srgbClr val="000000"/>
                </a:solidFill>
                <a:latin typeface="Times New Roman"/>
                <a:ea typeface="Times New Roman"/>
              </a:rPr>
              <a:t>                                       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1400">
                <a:solidFill>
                  <a:srgbClr val="632423"/>
                </a:solidFill>
                <a:latin typeface="Times New Roman"/>
                <a:ea typeface="Times New Roman"/>
              </a:rPr>
              <a:t>                                                                 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298" name="CustomShape 3"/>
          <p:cNvSpPr/>
          <p:nvPr/>
        </p:nvSpPr>
        <p:spPr>
          <a:xfrm>
            <a:off x="0" y="-6492960"/>
            <a:ext cx="45360" cy="13508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1400">
                <a:solidFill>
                  <a:srgbClr val="000000"/>
                </a:solidFill>
                <a:latin typeface="Times New Roman"/>
                <a:ea typeface="Times New Roman"/>
              </a:rPr>
              <a:t>                                                </a:t>
            </a:r>
            <a:endParaRPr/>
          </a:p>
          <a:p>
            <a:pPr>
              <a:lnSpc>
                <a:spcPct val="100000"/>
              </a:lnSpc>
            </a:pPr>
            <a:r>
              <a:rPr lang="ru-RU" sz="1400">
                <a:solidFill>
                  <a:srgbClr val="632423"/>
                </a:solidFill>
                <a:latin typeface="Times New Roman"/>
                <a:ea typeface="Times New Roman"/>
              </a:rPr>
              <a:t>               </a:t>
            </a:r>
            <a:endParaRPr/>
          </a:p>
        </p:txBody>
      </p:sp>
      <p:sp>
        <p:nvSpPr>
          <p:cNvPr id="299" name="CustomShape 4"/>
          <p:cNvSpPr/>
          <p:nvPr/>
        </p:nvSpPr>
        <p:spPr>
          <a:xfrm>
            <a:off x="3852000" y="571320"/>
            <a:ext cx="1901520" cy="395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000" b="1">
                <a:solidFill>
                  <a:srgbClr val="FF0000"/>
                </a:solidFill>
                <a:latin typeface="Times New Roman"/>
              </a:rPr>
              <a:t>Таблица № 1</a:t>
            </a:r>
            <a:endParaRPr/>
          </a:p>
        </p:txBody>
      </p:sp>
      <p:sp>
        <p:nvSpPr>
          <p:cNvPr id="300" name="CustomShape 5"/>
          <p:cNvSpPr/>
          <p:nvPr/>
        </p:nvSpPr>
        <p:spPr>
          <a:xfrm>
            <a:off x="3852000" y="3214800"/>
            <a:ext cx="1944000" cy="395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000" b="1">
                <a:solidFill>
                  <a:srgbClr val="FF0000"/>
                </a:solidFill>
                <a:latin typeface="Times New Roman"/>
              </a:rPr>
              <a:t>Таблица № 2</a:t>
            </a:r>
            <a:endParaRPr/>
          </a:p>
        </p:txBody>
      </p:sp>
      <p:graphicFrame>
        <p:nvGraphicFramePr>
          <p:cNvPr id="301" name="Table 6"/>
          <p:cNvGraphicFramePr/>
          <p:nvPr/>
        </p:nvGraphicFramePr>
        <p:xfrm>
          <a:off x="1071360" y="3857760"/>
          <a:ext cx="7071840" cy="1494600"/>
        </p:xfrm>
        <a:graphic>
          <a:graphicData uri="http://schemas.openxmlformats.org/drawingml/2006/table">
            <a:tbl>
              <a:tblPr/>
              <a:tblGrid>
                <a:gridCol w="3465000"/>
                <a:gridCol w="3606840"/>
              </a:tblGrid>
              <a:tr h="3052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Название водоёма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Каким путём создаётся</a:t>
                      </a:r>
                      <a:endParaRPr/>
                    </a:p>
                  </a:txBody>
                  <a:tcPr/>
                </a:tc>
              </a:tr>
              <a:tr h="366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Озеро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6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Водохранилище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6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Пруд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" name="Table 1"/>
          <p:cNvGraphicFramePr/>
          <p:nvPr/>
        </p:nvGraphicFramePr>
        <p:xfrm>
          <a:off x="357120" y="2058840"/>
          <a:ext cx="8500680" cy="3971592"/>
        </p:xfrm>
        <a:graphic>
          <a:graphicData uri="http://schemas.openxmlformats.org/drawingml/2006/table">
            <a:tbl>
              <a:tblPr/>
              <a:tblGrid>
                <a:gridCol w="2156040"/>
                <a:gridCol w="1531080"/>
                <a:gridCol w="1691280"/>
                <a:gridCol w="1560960"/>
                <a:gridCol w="1561320"/>
              </a:tblGrid>
              <a:tr h="12924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b="1" i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                    </a:t>
                      </a:r>
                      <a:r>
                        <a:rPr lang="ru-RU" sz="16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ответы                   </a:t>
                      </a: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вопросы     </a:t>
                      </a:r>
                      <a:r>
                        <a:rPr lang="ru-RU" sz="16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                  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Тихий океан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Атлантический</a:t>
                      </a: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         океан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  Индийский         </a:t>
                      </a: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        океан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    Северный    </a:t>
                      </a: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   Ледовитый    </a:t>
                      </a: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         океан</a:t>
                      </a:r>
                      <a:endParaRPr/>
                    </a:p>
                  </a:txBody>
                  <a:tcPr/>
                </a:tc>
              </a:tr>
              <a:tr h="519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Самый большой океан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9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Самый тёплый океан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9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Самый холодный океан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9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Второй по величине океан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3" name="CustomShape 2"/>
          <p:cNvSpPr/>
          <p:nvPr/>
        </p:nvSpPr>
        <p:spPr>
          <a:xfrm>
            <a:off x="2857320" y="8640"/>
            <a:ext cx="3857400" cy="17978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1400" b="1" i="1">
                <a:solidFill>
                  <a:srgbClr val="000000"/>
                </a:solidFill>
                <a:latin typeface="Times New Roman"/>
                <a:ea typeface="Times New Roman"/>
              </a:rPr>
              <a:t>                                                                               </a:t>
            </a:r>
            <a:r>
              <a:rPr lang="ru-RU" sz="2800" b="1">
                <a:solidFill>
                  <a:srgbClr val="FF0000"/>
                </a:solidFill>
                <a:latin typeface="Times New Roman"/>
                <a:ea typeface="Times New Roman"/>
              </a:rPr>
              <a:t>Заполни перфокарту.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1279</Words>
  <Application>Microsoft Office PowerPoint</Application>
  <PresentationFormat>Экран (4:3)</PresentationFormat>
  <Paragraphs>370</Paragraphs>
  <Slides>47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47</vt:i4>
      </vt:variant>
    </vt:vector>
  </HeadingPairs>
  <TitlesOfParts>
    <vt:vector size="50" baseType="lpstr">
      <vt:lpstr>Office Theme</vt:lpstr>
      <vt:lpstr>Office Theme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Кроссворд   «Ориентирование»</vt:lpstr>
      <vt:lpstr>Слайд 26</vt:lpstr>
      <vt:lpstr>Слайд 27</vt:lpstr>
      <vt:lpstr>Слайд 28</vt:lpstr>
      <vt:lpstr>Слайд 29</vt:lpstr>
      <vt:lpstr>Слайд 30</vt:lpstr>
      <vt:lpstr>Слайд 31</vt:lpstr>
      <vt:lpstr>Части света 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РЕБУСЫ</vt:lpstr>
      <vt:lpstr>Слайд 45</vt:lpstr>
      <vt:lpstr>Слайд 46</vt:lpstr>
      <vt:lpstr>Слайд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11</cp:revision>
  <dcterms:modified xsi:type="dcterms:W3CDTF">2018-03-01T14:26:58Z</dcterms:modified>
</cp:coreProperties>
</file>