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5" r:id="rId8"/>
    <p:sldId id="275" r:id="rId9"/>
    <p:sldId id="267" r:id="rId10"/>
    <p:sldId id="269" r:id="rId11"/>
    <p:sldId id="270" r:id="rId12"/>
    <p:sldId id="271" r:id="rId13"/>
    <p:sldId id="272" r:id="rId14"/>
    <p:sldId id="273" r:id="rId15"/>
    <p:sldId id="274" r:id="rId16"/>
    <p:sldId id="277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-13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pPr/>
              <a:t>5/26/2020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5/26/2020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5/26/2020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pPr/>
              <a:t>5/26/2020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5/26/2020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5/26/2020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emf"/><Relationship Id="rId4" Type="http://schemas.openxmlformats.org/officeDocument/2006/relationships/image" Target="../media/image17.e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5334" y="0"/>
            <a:ext cx="9143999" cy="2141354"/>
          </a:xfrm>
        </p:spPr>
        <p:txBody>
          <a:bodyPr/>
          <a:lstStyle/>
          <a:p>
            <a:pPr algn="ctr"/>
            <a:r>
              <a:rPr lang="en-GB" sz="3600" i="1" dirty="0" err="1">
                <a:solidFill>
                  <a:srgbClr val="003366"/>
                </a:solidFill>
                <a:latin typeface="Century Schoolbook L" pitchFamily="16" charset="0"/>
              </a:rPr>
              <a:t>Самообразование</a:t>
            </a:r>
            <a:r>
              <a:rPr lang="en-GB" sz="3600" i="1" dirty="0">
                <a:solidFill>
                  <a:srgbClr val="003366"/>
                </a:solidFill>
                <a:latin typeface="Century Schoolbook L" pitchFamily="16" charset="0"/>
              </a:rPr>
              <a:t> – </a:t>
            </a:r>
            <a:r>
              <a:rPr lang="en-GB" sz="3600" i="1" dirty="0" err="1">
                <a:solidFill>
                  <a:srgbClr val="003366"/>
                </a:solidFill>
                <a:latin typeface="Century Schoolbook L" pitchFamily="16" charset="0"/>
              </a:rPr>
              <a:t>одна</a:t>
            </a:r>
            <a:r>
              <a:rPr lang="en-GB" sz="3600" i="1" dirty="0">
                <a:solidFill>
                  <a:srgbClr val="003366"/>
                </a:solidFill>
                <a:latin typeface="Century Schoolbook L" pitchFamily="16" charset="0"/>
              </a:rPr>
              <a:t> </a:t>
            </a:r>
            <a:r>
              <a:rPr lang="en-GB" sz="3600" i="1" dirty="0" err="1">
                <a:solidFill>
                  <a:srgbClr val="003366"/>
                </a:solidFill>
                <a:latin typeface="Century Schoolbook L" pitchFamily="16" charset="0"/>
              </a:rPr>
              <a:t>из</a:t>
            </a:r>
            <a:r>
              <a:rPr lang="en-GB" sz="3600" i="1" dirty="0">
                <a:solidFill>
                  <a:srgbClr val="003366"/>
                </a:solidFill>
                <a:latin typeface="Century Schoolbook L" pitchFamily="16" charset="0"/>
              </a:rPr>
              <a:t> </a:t>
            </a:r>
            <a:r>
              <a:rPr lang="en-GB" sz="3600" i="1" dirty="0" err="1">
                <a:solidFill>
                  <a:srgbClr val="003366"/>
                </a:solidFill>
                <a:latin typeface="Century Schoolbook L" pitchFamily="16" charset="0"/>
              </a:rPr>
              <a:t>форм</a:t>
            </a:r>
            <a:r>
              <a:rPr lang="en-GB" sz="3600" i="1" dirty="0">
                <a:solidFill>
                  <a:srgbClr val="003366"/>
                </a:solidFill>
                <a:latin typeface="Century Schoolbook L" pitchFamily="16" charset="0"/>
              </a:rPr>
              <a:t> </a:t>
            </a:r>
            <a:r>
              <a:rPr lang="en-GB" sz="3600" i="1" dirty="0" err="1">
                <a:solidFill>
                  <a:srgbClr val="003366"/>
                </a:solidFill>
                <a:latin typeface="Century Schoolbook L" pitchFamily="16" charset="0"/>
              </a:rPr>
              <a:t>повышения</a:t>
            </a:r>
            <a:r>
              <a:rPr lang="en-GB" sz="3600" i="1" dirty="0">
                <a:solidFill>
                  <a:srgbClr val="003366"/>
                </a:solidFill>
                <a:latin typeface="Century Schoolbook L" pitchFamily="16" charset="0"/>
              </a:rPr>
              <a:t> </a:t>
            </a:r>
            <a:r>
              <a:rPr lang="en-GB" sz="3600" i="1" dirty="0" err="1">
                <a:solidFill>
                  <a:srgbClr val="003366"/>
                </a:solidFill>
                <a:latin typeface="Century Schoolbook L" pitchFamily="16" charset="0"/>
              </a:rPr>
              <a:t>профессионального</a:t>
            </a:r>
            <a:r>
              <a:rPr lang="en-GB" sz="3600" i="1" dirty="0">
                <a:solidFill>
                  <a:srgbClr val="003366"/>
                </a:solidFill>
                <a:latin typeface="Century Schoolbook L" pitchFamily="16" charset="0"/>
              </a:rPr>
              <a:t> </a:t>
            </a:r>
            <a:r>
              <a:rPr lang="en-GB" sz="3600" i="1" dirty="0" err="1">
                <a:solidFill>
                  <a:srgbClr val="003366"/>
                </a:solidFill>
                <a:latin typeface="Century Schoolbook L" pitchFamily="16" charset="0"/>
              </a:rPr>
              <a:t>мастерства</a:t>
            </a:r>
            <a:r>
              <a:rPr lang="en-GB" sz="3600" i="1" dirty="0">
                <a:solidFill>
                  <a:srgbClr val="003366"/>
                </a:solidFill>
                <a:latin typeface="Century Schoolbook L" pitchFamily="16" charset="0"/>
              </a:rPr>
              <a:t> </a:t>
            </a:r>
            <a:r>
              <a:rPr lang="en-GB" sz="3600" i="1" dirty="0" err="1">
                <a:solidFill>
                  <a:srgbClr val="003366"/>
                </a:solidFill>
                <a:latin typeface="Century Schoolbook L" pitchFamily="16" charset="0"/>
              </a:rPr>
              <a:t>педагога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36558" y="4314069"/>
            <a:ext cx="7766936" cy="1096899"/>
          </a:xfrm>
        </p:spPr>
        <p:txBody>
          <a:bodyPr/>
          <a:lstStyle/>
          <a:p>
            <a:pPr algn="l"/>
            <a:r>
              <a:rPr lang="ru-RU" dirty="0" smtClean="0"/>
              <a:t>Подготовила Василенко Галина Николаевна – учитель математики МБОУ СОШ № 10 имени </a:t>
            </a:r>
            <a:r>
              <a:rPr lang="ru-RU" dirty="0" err="1" smtClean="0"/>
              <a:t>А.А.Забары</a:t>
            </a:r>
            <a:r>
              <a:rPr lang="ru-RU" dirty="0" smtClean="0"/>
              <a:t> станицы Павловской</a:t>
            </a:r>
            <a:endParaRPr lang="ru-RU" dirty="0"/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829733" y="2631643"/>
            <a:ext cx="10323175" cy="20096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Дифференцированный подход при подготовке учащихся к ГИА по математике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5642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3480" y="0"/>
            <a:ext cx="8596668" cy="13208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Сумма углов </a:t>
            </a:r>
            <a:r>
              <a:rPr lang="ru-RU" dirty="0" smtClean="0">
                <a:solidFill>
                  <a:srgbClr val="002060"/>
                </a:solidFill>
              </a:rPr>
              <a:t>треугольника</a:t>
            </a:r>
            <a:endParaRPr lang="ru-RU" dirty="0">
              <a:solidFill>
                <a:srgbClr val="00206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69816530"/>
              </p:ext>
            </p:extLst>
          </p:nvPr>
        </p:nvGraphicFramePr>
        <p:xfrm>
          <a:off x="483373" y="757517"/>
          <a:ext cx="9071781" cy="51719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23927"/>
                <a:gridCol w="3023927"/>
                <a:gridCol w="3023927"/>
              </a:tblGrid>
              <a:tr h="551173">
                <a:tc>
                  <a:txBody>
                    <a:bodyPr/>
                    <a:lstStyle/>
                    <a:p>
                      <a:pPr marR="3619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группа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619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II</a:t>
                      </a: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группа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619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III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группа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620796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1.Построй любой треугольник. Обозначь его. Запиши чему равна сумма углов треугольника.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 По рисункам найди неизвестные углы треугольников: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1.Запиши теорему о сумме углов треугольника.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2.По рисункам найди неизвестные углы треугольников: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 Докажи теорему о сумме углов треугольника.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2.По рисункам найди неизвестные углы треугольников: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7334" y="4812964"/>
            <a:ext cx="1591310" cy="80899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63601" y="4865669"/>
            <a:ext cx="1171575" cy="75628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70747" y="5621954"/>
            <a:ext cx="1447800" cy="912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35176" y="4169540"/>
            <a:ext cx="1447800" cy="912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7933" y="4247644"/>
            <a:ext cx="1171575" cy="7562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11376" y="5107398"/>
            <a:ext cx="1371600" cy="9772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58883" y="5003929"/>
            <a:ext cx="1190625" cy="1024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06683" y="4247644"/>
            <a:ext cx="1095375" cy="946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02058" y="4231003"/>
            <a:ext cx="1256665" cy="7664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/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87340" y="5243811"/>
            <a:ext cx="1285875" cy="10521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/>
          <p:cNvPicPr/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07139" y="5129387"/>
            <a:ext cx="1409700" cy="15621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281713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1975" y="0"/>
            <a:ext cx="7382437" cy="699246"/>
          </a:xfrm>
        </p:spPr>
        <p:txBody>
          <a:bodyPr/>
          <a:lstStyle/>
          <a:p>
            <a:r>
              <a:rPr lang="ru-RU" dirty="0" smtClean="0"/>
              <a:t>Прямоугольный </a:t>
            </a:r>
            <a:r>
              <a:rPr lang="ru-RU" dirty="0" smtClean="0"/>
              <a:t>треугольник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:mc="http://schemas.openxmlformats.org/markup-compatibility/2006" xmlns="" val="1308570399"/>
              </p:ext>
            </p:extLst>
          </p:nvPr>
        </p:nvGraphicFramePr>
        <p:xfrm>
          <a:off x="388335" y="656868"/>
          <a:ext cx="9295991" cy="58173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9165"/>
                <a:gridCol w="3123413"/>
                <a:gridCol w="3123413"/>
              </a:tblGrid>
              <a:tr h="243890">
                <a:tc>
                  <a:txBody>
                    <a:bodyPr/>
                    <a:lstStyle/>
                    <a:p>
                      <a:pPr marR="3619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 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группа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619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II </a:t>
                      </a: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группа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619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III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группа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569315">
                <a:tc>
                  <a:txBody>
                    <a:bodyPr/>
                    <a:lstStyle/>
                    <a:p>
                      <a:pPr lvl="0"/>
                      <a:r>
                        <a:rPr lang="ru-RU" sz="1800" b="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Практическая часть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1)Начерти прямоугольный треугольник АВС.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2)Обозначь прямой угол на чертеже.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3)Выпиши углы треугольника, укажи их вид.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4)Выпиши стороны треугольника и их называния.</a:t>
                      </a:r>
                    </a:p>
                    <a:p>
                      <a:endParaRPr lang="ru-RU" sz="18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0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Реши задачи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1)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SM</a:t>
                      </a:r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12см, найди длину 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</a:t>
                      </a:r>
                      <a:endParaRPr lang="ru-RU" sz="18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2) Найди угол  </a:t>
                      </a:r>
                      <a:r>
                        <a:rPr lang="en-US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r>
                        <a:rPr lang="ru-RU" sz="1800" b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blipFill rotWithShape="0">
                      <a:blip r:embed="rId2"/>
                      <a:stretch>
                        <a:fillRect l="-97684" t="-4907" r="-100842" b="-161"/>
                      </a:stretch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blipFill rotWithShape="0">
                      <a:blip r:embed="rId2"/>
                      <a:stretch>
                        <a:fillRect l="-197684" t="-4907" r="-842" b="-161"/>
                      </a:stretch>
                    </a:blipFill>
                  </a:tcPr>
                </a:tc>
              </a:tr>
            </a:tbl>
          </a:graphicData>
        </a:graphic>
      </p:graphicFrame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1051" y="3941820"/>
            <a:ext cx="1315720" cy="78930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306772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1189" y="0"/>
            <a:ext cx="8596668" cy="1320800"/>
          </a:xfrm>
        </p:spPr>
        <p:txBody>
          <a:bodyPr/>
          <a:lstStyle/>
          <a:p>
            <a:r>
              <a:rPr lang="ru-RU" dirty="0" smtClean="0"/>
              <a:t>Смежные  </a:t>
            </a:r>
            <a:r>
              <a:rPr lang="ru-RU" dirty="0" smtClean="0"/>
              <a:t>углы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838811085"/>
              </p:ext>
            </p:extLst>
          </p:nvPr>
        </p:nvGraphicFramePr>
        <p:xfrm>
          <a:off x="289937" y="664300"/>
          <a:ext cx="10128681" cy="59581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76227"/>
                <a:gridCol w="3376227"/>
                <a:gridCol w="3376227"/>
              </a:tblGrid>
              <a:tr h="340068">
                <a:tc>
                  <a:txBody>
                    <a:bodyPr/>
                    <a:lstStyle/>
                    <a:p>
                      <a:pPr marR="3619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группа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619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II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группа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619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III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группа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618106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1.Назови пары смежных углов на рисунке: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Рис 1  </a:t>
                      </a: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    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рис 2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 На рисунке 1 угол А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DC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равен 80 градусов. Найди угол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CDB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 На рисунке 2 угол МРК равен 130 градусов. Найди угол КР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1.Дай определение смежных углов.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2.Каким свойством обладают смежные углы?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 Назови пары смежных углов на рисунке: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Рис 1  </a:t>
                      </a:r>
                      <a:r>
                        <a:rPr lang="ru-RU" sz="18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Рис 2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4.Выполни чертёж и реши задачу: Один из смежных углов 23º. Найдите другой смежный угол.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5.Найдите величину угла </a:t>
                      </a:r>
                      <a:r>
                        <a:rPr lang="ru-RU" sz="18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DOK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если </a:t>
                      </a:r>
                      <a:r>
                        <a:rPr lang="ru-RU" sz="18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OK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— биссектриса угла </a:t>
                      </a:r>
                      <a:r>
                        <a:rPr lang="ru-RU" sz="18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AOD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∠</a:t>
                      </a:r>
                      <a:r>
                        <a:rPr lang="ru-RU" sz="180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DOB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= 108°. Ответ дайте в градусах.</a:t>
                      </a:r>
                    </a:p>
                    <a:p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 Дай определение смежных углов.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2.Докажите теорему о смежных углах.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3.Один из смежных углов в 2 раза больше другого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Найдите 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смежные углы.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4.Разность смежных углов равна 160 º. Найдите смежные углы.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5.Найти смежные углы, если их градусные меры относятся как 2:7.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endParaRPr lang="ru-RU" sz="18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2705" y="1975946"/>
            <a:ext cx="1266825" cy="96647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64596" y="1975946"/>
            <a:ext cx="1257300" cy="94234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83986" y="3108246"/>
            <a:ext cx="904875" cy="67818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71248" y="3012709"/>
            <a:ext cx="1066800" cy="7861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273843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3718" y="0"/>
            <a:ext cx="8440284" cy="977153"/>
          </a:xfrm>
        </p:spPr>
        <p:txBody>
          <a:bodyPr/>
          <a:lstStyle/>
          <a:p>
            <a:r>
              <a:rPr lang="ru-RU" dirty="0" smtClean="0"/>
              <a:t>Вертикальные </a:t>
            </a:r>
            <a:r>
              <a:rPr lang="ru-RU" dirty="0" smtClean="0"/>
              <a:t>углы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098950083"/>
              </p:ext>
            </p:extLst>
          </p:nvPr>
        </p:nvGraphicFramePr>
        <p:xfrm>
          <a:off x="279128" y="735921"/>
          <a:ext cx="8884209" cy="55401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61403"/>
                <a:gridCol w="2961403"/>
                <a:gridCol w="2961403"/>
              </a:tblGrid>
              <a:tr h="400826">
                <a:tc>
                  <a:txBody>
                    <a:bodyPr/>
                    <a:lstStyle/>
                    <a:p>
                      <a:pPr marR="3619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 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группа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619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II</a:t>
                      </a: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группа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619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III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группа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139362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1.Укажи пары вертикальных углов на 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рисунке: 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 Рис 1                            </a:t>
                      </a:r>
                      <a:r>
                        <a:rPr lang="ru-RU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            </a:t>
                      </a:r>
                    </a:p>
                    <a:p>
                      <a:endParaRPr lang="ru-RU" sz="1600" kern="1200" baseline="0" dirty="0" smtClean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endParaRPr lang="ru-RU" sz="1600" kern="1200" baseline="0" dirty="0" smtClean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endParaRPr lang="ru-RU" sz="1600" kern="1200" baseline="0" dirty="0" smtClean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                      Рис 2               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2. Внимательно посмотри на чертёж и найди остальные углы.</a:t>
                      </a:r>
                    </a:p>
                    <a:p>
                      <a:endParaRPr lang="ru-RU" sz="1600" kern="1200" dirty="0" smtClean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endParaRPr lang="ru-RU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1.Дай определение вертикальных углов. Каким свойством они обладают?</a:t>
                      </a:r>
                    </a:p>
                    <a:p>
                      <a:endParaRPr lang="ru-RU" sz="1600" kern="1200" dirty="0" smtClean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endParaRPr lang="ru-RU" sz="1600" kern="1200" dirty="0" smtClean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endParaRPr lang="ru-RU" sz="1600" kern="1200" dirty="0" smtClean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2. Какие углы на рисунке являются вертикальными?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3.Угол 2 на рисунке равен 130 градусам. Найди остальные углы.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4. Угол 1 на рисунке равен 40 градусам. Найди остальные углы.</a:t>
                      </a:r>
                    </a:p>
                    <a:p>
                      <a:endParaRPr lang="ru-RU" sz="1600" kern="1200" dirty="0" smtClean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endParaRPr lang="ru-RU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3619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1.Дай определение вертикальных углов.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2.Докажите свойство вертикальных углов.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3.При пересечении двух прямых один из углов равен 49 º. Найдите  образовавшиеся тупые углы.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Углы, отмеченные на рисунке одной дугой, равны. Найдите угол  </a:t>
                      </a:r>
                      <a:r>
                        <a:rPr lang="ru-RU" sz="1600" b="1" dirty="0"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effectLst/>
                          <a:latin typeface="+mj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 Ответ дайте в градусах. </a:t>
                      </a:r>
                      <a:endParaRPr lang="ru-RU" sz="1600" b="1" dirty="0">
                        <a:effectLst/>
                        <a:latin typeface="+mj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pPr marR="3619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5" name="Рисунок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7371" y="2352049"/>
            <a:ext cx="1009650" cy="63754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39127" y="1699061"/>
            <a:ext cx="1028700" cy="843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0439" y="4286630"/>
            <a:ext cx="1071245" cy="85280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98315" y="1905340"/>
            <a:ext cx="1009650" cy="63754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9578" y="4990123"/>
            <a:ext cx="1257300" cy="10801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s://oge.sdamgia.ru/get_file?id=12640&amp;png=1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09279" y="5402671"/>
            <a:ext cx="1257300" cy="10763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033488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3480" y="207818"/>
            <a:ext cx="8596668" cy="1320800"/>
          </a:xfrm>
        </p:spPr>
        <p:txBody>
          <a:bodyPr/>
          <a:lstStyle/>
          <a:p>
            <a:r>
              <a:rPr lang="ru-RU" dirty="0" smtClean="0"/>
              <a:t>Средняя линия трапеции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216208172"/>
              </p:ext>
            </p:extLst>
          </p:nvPr>
        </p:nvGraphicFramePr>
        <p:xfrm>
          <a:off x="677863" y="787400"/>
          <a:ext cx="8596311" cy="607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65437"/>
                <a:gridCol w="2865437"/>
                <a:gridCol w="2865437"/>
              </a:tblGrid>
              <a:tr h="370840">
                <a:tc>
                  <a:txBody>
                    <a:bodyPr/>
                    <a:lstStyle/>
                    <a:p>
                      <a:pPr marR="3619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 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группа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619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II </a:t>
                      </a: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группа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3619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III</a:t>
                      </a: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группа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 рисунке изображена трапеция.</a:t>
                      </a:r>
                    </a:p>
                    <a:p>
                      <a:endParaRPr lang="ru-RU" sz="16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1.Укажи,  какие отрезки являются её основаниями.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2.Укажи боковые стороны трапеции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3.Найди с помощью линейки середины боковых сторон, соедини их   отрезком. 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Как называется этот отрезок?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 В трапеции основания равны 6 см и12 см. Чему равна средняя линия?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1) 6 см   2) 9 см    3)   3 см   4) 10 см.</a:t>
                      </a:r>
                    </a:p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 В трапеции основания равны 8 см и 16 см. Чему равна средняя линия?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  Один из углов равнобокой трапеции равен 100˚. Чему равны три оставшиеся угла?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 Стороны треугольника равны 6 см, 8 см и 10 см . Найдите периметр треугольника , вершинами которого являются середины сторон данного треугольника.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 Периметр равностороннего треугольника равен 36 см. Найдите длину средней линии треугольника.</a:t>
                      </a:r>
                    </a:p>
                    <a:p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 Средняя линия трапеции равна 20, а одно из ее оснований больше другого на 4. Найдите большее основание трапеции.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 В равнобедренной трапеции высота образует с боковой стороной угол в 30˚, а её основания равны 6 см и 16 см. Чему равен периметр трапеции?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 В равнобедренной трапеции 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ABCD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диагональ АС перпендикулярна боковой стороне, угол 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равен 60˚, 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= 40см, ВС = 15 см. Найдите периметр трапеции</a:t>
                      </a:r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69397" y="5817273"/>
            <a:ext cx="1219200" cy="6153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031866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0"/>
            <a:ext cx="8596668" cy="1320800"/>
          </a:xfrm>
        </p:spPr>
        <p:txBody>
          <a:bodyPr/>
          <a:lstStyle/>
          <a:p>
            <a:r>
              <a:rPr lang="ru-RU" dirty="0" smtClean="0"/>
              <a:t>Параллелограмм 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509668113"/>
              </p:ext>
            </p:extLst>
          </p:nvPr>
        </p:nvGraphicFramePr>
        <p:xfrm>
          <a:off x="664008" y="551873"/>
          <a:ext cx="8596311" cy="607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65437"/>
                <a:gridCol w="2865437"/>
                <a:gridCol w="2865437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 </a:t>
                      </a:r>
                      <a:r>
                        <a:rPr lang="ru-RU" dirty="0" smtClean="0"/>
                        <a:t>группа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II </a:t>
                      </a:r>
                      <a:r>
                        <a:rPr lang="ru-RU" dirty="0" smtClean="0"/>
                        <a:t>группа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III </a:t>
                      </a:r>
                      <a:r>
                        <a:rPr lang="ru-RU" dirty="0" smtClean="0"/>
                        <a:t>группа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Построй параллелограмм. Обозначь его вершины.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1.Укажи противоположные стороны. Запиши их свойство.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2.Укажи противоположные углы. Запиши их свойство.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3.Проведи диагонали параллелограмма.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4.Две стороны параллелограмма равны 10 см и 15 см. Найди остальные стороны.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 Два угла параллелограмма равны 40 градусов и 140 градусов. Найди остальные углы.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1) Один угол параллелограмма равен 78</a:t>
                      </a:r>
                      <a:r>
                        <a:rPr lang="ru-RU" sz="1600" kern="1200" baseline="30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Найдите остальные углы.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2) Диагональ параллелограмма образует с двумя его сторонами углы  36</a:t>
                      </a:r>
                      <a:r>
                        <a:rPr lang="ru-RU" sz="1600" kern="1200" baseline="30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и 21</a:t>
                      </a:r>
                      <a:r>
                        <a:rPr lang="ru-RU" sz="1600" kern="1200" baseline="30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Найдите больший угол параллелограмма. Ответ дайте в градусах.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endParaRPr lang="ru-RU" sz="16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6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3) Периметр параллелограмма равен 40. Одна сторона параллелограмма на 4 больше другой. Найдите меньшую сторону параллелограмма.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1) Сумма двух углов параллелограмма равна 22</a:t>
                      </a:r>
                      <a:r>
                        <a:rPr lang="ru-RU" sz="1600" kern="1200" baseline="300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Найдите один из оставшихся углов. Ответ дайте в градусах.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2) Точка пересечения биссектрис двух углов параллелограмма, прилежащих к одной стороне, принадлежит противоположной стороне. Меньшая сторона параллелограмма равна 5. Найдите его большую сторону.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3) Найдите больший угол параллелограмма, если два его угла относятся как 17:19. Ответ дайте в градусах.</a:t>
                      </a:r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9980" y="3716354"/>
            <a:ext cx="1514475" cy="676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7588" y="4614837"/>
            <a:ext cx="1743075" cy="7048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298062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83131" y="1533526"/>
            <a:ext cx="10046757" cy="2447925"/>
          </a:xfrm>
        </p:spPr>
        <p:txBody>
          <a:bodyPr/>
          <a:lstStyle/>
          <a:p>
            <a:pPr algn="ctr" eaLnBrk="1" hangingPunct="1"/>
            <a:r>
              <a:rPr lang="ru-RU" sz="4800" b="1" i="1" dirty="0" smtClean="0">
                <a:solidFill>
                  <a:srgbClr val="009999"/>
                </a:solidFill>
              </a:rPr>
              <a:t>Спасибо </a:t>
            </a:r>
            <a:br>
              <a:rPr lang="ru-RU" sz="4800" b="1" i="1" dirty="0" smtClean="0">
                <a:solidFill>
                  <a:srgbClr val="009999"/>
                </a:solidFill>
              </a:rPr>
            </a:br>
            <a:r>
              <a:rPr lang="ru-RU" sz="4800" b="1" i="1" dirty="0" smtClean="0">
                <a:solidFill>
                  <a:srgbClr val="009999"/>
                </a:solidFill>
              </a:rPr>
              <a:t>за</a:t>
            </a:r>
            <a:br>
              <a:rPr lang="ru-RU" sz="4800" b="1" i="1" dirty="0" smtClean="0">
                <a:solidFill>
                  <a:srgbClr val="009999"/>
                </a:solidFill>
              </a:rPr>
            </a:br>
            <a:r>
              <a:rPr lang="ru-RU" sz="4800" b="1" i="1" dirty="0" smtClean="0">
                <a:solidFill>
                  <a:srgbClr val="009999"/>
                </a:solidFill>
              </a:rPr>
              <a:t>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02060"/>
                </a:solidFill>
              </a:rPr>
              <a:t>Самообразование -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551709"/>
            <a:ext cx="9228666" cy="4489653"/>
          </a:xfrm>
        </p:spPr>
        <p:txBody>
          <a:bodyPr>
            <a:normAutofit/>
          </a:bodyPr>
          <a:lstStyle/>
          <a:p>
            <a:pPr indent="377825">
              <a:buFont typeface="Times New Roman" panose="02020603050405020304" pitchFamily="18" charset="0"/>
              <a:buNone/>
            </a:pPr>
            <a:r>
              <a:rPr lang="ru-RU" sz="2800" b="1" dirty="0">
                <a:solidFill>
                  <a:srgbClr val="002060"/>
                </a:solidFill>
              </a:rPr>
              <a:t>целенаправленная</a:t>
            </a:r>
            <a:r>
              <a:rPr lang="ru-RU" sz="2800" dirty="0">
                <a:solidFill>
                  <a:srgbClr val="002060"/>
                </a:solidFill>
              </a:rPr>
              <a:t> познавательная деятельность, </a:t>
            </a:r>
            <a:r>
              <a:rPr lang="ru-RU" sz="2800" b="1" dirty="0">
                <a:solidFill>
                  <a:srgbClr val="002060"/>
                </a:solidFill>
              </a:rPr>
              <a:t>управляемая самой личностью</a:t>
            </a:r>
            <a:r>
              <a:rPr lang="ru-RU" sz="2800" dirty="0">
                <a:solidFill>
                  <a:srgbClr val="002060"/>
                </a:solidFill>
              </a:rPr>
              <a:t>; приобретение систематических знаний в какой-либо области науки, техники, культуры и т.п. В основе С. – </a:t>
            </a:r>
            <a:r>
              <a:rPr lang="ru-RU" sz="2800" b="1" dirty="0">
                <a:solidFill>
                  <a:srgbClr val="002060"/>
                </a:solidFill>
              </a:rPr>
              <a:t>интерес</a:t>
            </a:r>
            <a:r>
              <a:rPr lang="ru-RU" sz="2800" dirty="0">
                <a:solidFill>
                  <a:srgbClr val="002060"/>
                </a:solidFill>
              </a:rPr>
              <a:t> занимающегося в органическом сочетании с </a:t>
            </a:r>
            <a:r>
              <a:rPr lang="ru-RU" sz="2800" b="1" dirty="0">
                <a:solidFill>
                  <a:srgbClr val="002060"/>
                </a:solidFill>
              </a:rPr>
              <a:t>самостоятельным изучением </a:t>
            </a:r>
            <a:r>
              <a:rPr lang="ru-RU" sz="2800" dirty="0">
                <a:solidFill>
                  <a:srgbClr val="002060"/>
                </a:solidFill>
              </a:rPr>
              <a:t>материала.</a:t>
            </a:r>
          </a:p>
          <a:p>
            <a:pPr>
              <a:buFont typeface="Times New Roman" panose="02020603050405020304" pitchFamily="18" charset="0"/>
              <a:buNone/>
            </a:pPr>
            <a:r>
              <a:rPr lang="ru-RU" sz="2800" i="1" dirty="0">
                <a:solidFill>
                  <a:srgbClr val="002060"/>
                </a:solidFill>
              </a:rPr>
              <a:t>(Педагогический словарь)</a:t>
            </a:r>
          </a:p>
          <a:p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2253030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02060"/>
                </a:solidFill>
              </a:rPr>
              <a:t>Самообразование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481717"/>
            <a:ext cx="8596668" cy="3880773"/>
          </a:xfrm>
        </p:spPr>
        <p:txBody>
          <a:bodyPr>
            <a:normAutofit/>
          </a:bodyPr>
          <a:lstStyle/>
          <a:p>
            <a:pPr marL="514350" indent="-514350">
              <a:buFont typeface="Times New Roman" panose="02020603050405020304" pitchFamily="18" charset="0"/>
              <a:buAutoNum type="arabicPeriod"/>
            </a:pPr>
            <a:r>
              <a:rPr lang="ru-RU" sz="2800" dirty="0">
                <a:solidFill>
                  <a:srgbClr val="002060"/>
                </a:solidFill>
              </a:rPr>
              <a:t>Осуществляется </a:t>
            </a:r>
            <a:r>
              <a:rPr lang="ru-RU" sz="2800" b="1" dirty="0">
                <a:solidFill>
                  <a:srgbClr val="002060"/>
                </a:solidFill>
              </a:rPr>
              <a:t>добровольно</a:t>
            </a:r>
            <a:r>
              <a:rPr lang="ru-RU" sz="2800" dirty="0">
                <a:solidFill>
                  <a:srgbClr val="002060"/>
                </a:solidFill>
              </a:rPr>
              <a:t>.</a:t>
            </a:r>
          </a:p>
          <a:p>
            <a:pPr marL="514350" indent="-514350">
              <a:buFont typeface="Times New Roman" panose="02020603050405020304" pitchFamily="18" charset="0"/>
              <a:buAutoNum type="arabicPeriod"/>
            </a:pPr>
            <a:r>
              <a:rPr lang="ru-RU" sz="2800" dirty="0">
                <a:solidFill>
                  <a:srgbClr val="002060"/>
                </a:solidFill>
              </a:rPr>
              <a:t> Осуществляется </a:t>
            </a:r>
            <a:r>
              <a:rPr lang="ru-RU" sz="2800" b="1" dirty="0">
                <a:solidFill>
                  <a:srgbClr val="002060"/>
                </a:solidFill>
              </a:rPr>
              <a:t>сознательно.</a:t>
            </a:r>
          </a:p>
          <a:p>
            <a:pPr marL="514350" indent="-514350">
              <a:buFont typeface="Times New Roman" panose="02020603050405020304" pitchFamily="18" charset="0"/>
              <a:buAutoNum type="arabicPeriod"/>
            </a:pPr>
            <a:r>
              <a:rPr lang="ru-RU" sz="2800" dirty="0">
                <a:solidFill>
                  <a:srgbClr val="002060"/>
                </a:solidFill>
              </a:rPr>
              <a:t>Планируется, управляется и контролируется </a:t>
            </a:r>
            <a:r>
              <a:rPr lang="ru-RU" sz="2800" b="1" dirty="0">
                <a:solidFill>
                  <a:srgbClr val="002060"/>
                </a:solidFill>
              </a:rPr>
              <a:t>самим человеком</a:t>
            </a:r>
            <a:r>
              <a:rPr lang="ru-RU" sz="2800" dirty="0">
                <a:solidFill>
                  <a:srgbClr val="002060"/>
                </a:solidFill>
              </a:rPr>
              <a:t>.</a:t>
            </a:r>
          </a:p>
          <a:p>
            <a:pPr marL="514350" indent="-514350">
              <a:buFont typeface="Times New Roman" panose="02020603050405020304" pitchFamily="18" charset="0"/>
              <a:buAutoNum type="arabicPeriod"/>
            </a:pPr>
            <a:r>
              <a:rPr lang="ru-RU" sz="2800" dirty="0">
                <a:solidFill>
                  <a:srgbClr val="002060"/>
                </a:solidFill>
              </a:rPr>
              <a:t>Необходимо </a:t>
            </a:r>
            <a:r>
              <a:rPr lang="ru-RU" sz="2800" b="1" dirty="0">
                <a:solidFill>
                  <a:srgbClr val="002060"/>
                </a:solidFill>
              </a:rPr>
              <a:t>для совершенствования каких-либо качеств или навыков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049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>
                <a:solidFill>
                  <a:srgbClr val="002060"/>
                </a:solidFill>
              </a:rPr>
              <a:t>«Что побуждает </a:t>
            </a:r>
            <a:r>
              <a:rPr lang="ru-RU" i="1" dirty="0" smtClean="0">
                <a:solidFill>
                  <a:srgbClr val="002060"/>
                </a:solidFill>
              </a:rPr>
              <a:t>Нас </a:t>
            </a:r>
            <a:r>
              <a:rPr lang="ru-RU" i="1" dirty="0">
                <a:solidFill>
                  <a:srgbClr val="002060"/>
                </a:solidFill>
              </a:rPr>
              <a:t>заниматься самообразованием?»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rgbClr val="002060"/>
                </a:solidFill>
              </a:rPr>
              <a:t>Интерес к профессии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rgbClr val="002060"/>
                </a:solidFill>
              </a:rPr>
              <a:t>Требования современной ситуации в образовании (введение новых стандартов; новые </a:t>
            </a:r>
            <a:r>
              <a:rPr lang="ru-RU" sz="2400" dirty="0" err="1">
                <a:solidFill>
                  <a:srgbClr val="002060"/>
                </a:solidFill>
              </a:rPr>
              <a:t>педтехнологии</a:t>
            </a:r>
            <a:r>
              <a:rPr lang="ru-RU" sz="2400" dirty="0">
                <a:solidFill>
                  <a:srgbClr val="002060"/>
                </a:solidFill>
              </a:rPr>
              <a:t>; необходимость быть в курсе инноваций, идти  в ногу со временем)</a:t>
            </a:r>
            <a:endParaRPr lang="en-US" sz="2400" dirty="0">
              <a:solidFill>
                <a:srgbClr val="002060"/>
              </a:solidFill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rgbClr val="002060"/>
                </a:solidFill>
              </a:rPr>
              <a:t>Развитие медицинской и педагогической науки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rgbClr val="002060"/>
                </a:solidFill>
              </a:rPr>
              <a:t>Потребность давать </a:t>
            </a:r>
            <a:r>
              <a:rPr lang="ru-RU" sz="2400" dirty="0" smtClean="0">
                <a:solidFill>
                  <a:srgbClr val="002060"/>
                </a:solidFill>
              </a:rPr>
              <a:t>современные </a:t>
            </a:r>
            <a:r>
              <a:rPr lang="ru-RU" sz="2400" dirty="0">
                <a:solidFill>
                  <a:srgbClr val="002060"/>
                </a:solidFill>
              </a:rPr>
              <a:t>знания, проводить занятия на высоком уровне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rgbClr val="002060"/>
                </a:solidFill>
              </a:rPr>
              <a:t>Использование нового, интересного материала на уроках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rgbClr val="002060"/>
                </a:solidFill>
              </a:rPr>
              <a:t>Написание новых программ, методических  пособий и разработок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67944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>
                <a:solidFill>
                  <a:srgbClr val="002060"/>
                </a:solidFill>
              </a:rPr>
              <a:t>«Что побуждает Вас заниматься самообразованием?»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897353"/>
            <a:ext cx="8596668" cy="3880773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rgbClr val="002060"/>
                </a:solidFill>
              </a:rPr>
              <a:t>Желание учиться чему-то новому, познавать неизвестные сферы жизни, расширять свой кругозор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rgbClr val="002060"/>
                </a:solidFill>
              </a:rPr>
              <a:t>Желание совершенствоваться, потребность в саморазвитии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rgbClr val="002060"/>
                </a:solidFill>
              </a:rPr>
              <a:t>Желание повысить свой профессиональный уровень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rgbClr val="002060"/>
                </a:solidFill>
              </a:rPr>
              <a:t>Профессиональный азарт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rgbClr val="002060"/>
                </a:solidFill>
              </a:rPr>
              <a:t>Стремление получить степень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rgbClr val="002060"/>
                </a:solidFill>
              </a:rPr>
              <a:t>Чувство долга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rgbClr val="002060"/>
                </a:solidFill>
              </a:rPr>
              <a:t>Требования руководства</a:t>
            </a:r>
            <a:endParaRPr lang="en-US" sz="2400" dirty="0">
              <a:solidFill>
                <a:srgbClr val="002060"/>
              </a:solidFill>
            </a:endParaRPr>
          </a:p>
          <a:p>
            <a:pPr>
              <a:buFont typeface="Wingdings" panose="05000000000000000000" pitchFamily="2" charset="2"/>
              <a:buChar char="v"/>
            </a:pPr>
            <a:r>
              <a:rPr lang="ru-RU" sz="2400" dirty="0">
                <a:solidFill>
                  <a:srgbClr val="002060"/>
                </a:solidFill>
              </a:rPr>
              <a:t>Аттестация</a:t>
            </a:r>
          </a:p>
        </p:txBody>
      </p:sp>
    </p:spTree>
    <p:extLst>
      <p:ext uri="{BB962C8B-B14F-4D97-AF65-F5344CB8AC3E}">
        <p14:creationId xmlns:p14="http://schemas.microsoft.com/office/powerpoint/2010/main" xmlns="" val="985031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02060"/>
                </a:solidFill>
              </a:rPr>
              <a:t>Источники самообразования</a:t>
            </a:r>
            <a:br>
              <a:rPr lang="ru-RU" dirty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3200" dirty="0" err="1" smtClean="0">
                <a:solidFill>
                  <a:srgbClr val="002060"/>
                </a:solidFill>
              </a:rPr>
              <a:t>Вебинары</a:t>
            </a:r>
            <a:endParaRPr lang="ru-RU" sz="3200" dirty="0">
              <a:solidFill>
                <a:srgbClr val="00206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ru-RU" sz="3200" dirty="0">
                <a:solidFill>
                  <a:srgbClr val="002060"/>
                </a:solidFill>
              </a:rPr>
              <a:t>Семинары и конференции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200" dirty="0">
                <a:solidFill>
                  <a:srgbClr val="002060"/>
                </a:solidFill>
              </a:rPr>
              <a:t>Мастер-классы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200" dirty="0" smtClean="0">
                <a:solidFill>
                  <a:srgbClr val="002060"/>
                </a:solidFill>
              </a:rPr>
              <a:t>Методическая литература</a:t>
            </a:r>
          </a:p>
          <a:p>
            <a:pPr>
              <a:buFont typeface="Wingdings" panose="05000000000000000000" pitchFamily="2" charset="2"/>
              <a:buChar char="Ø"/>
            </a:pPr>
            <a:endParaRPr lang="ru-RU" sz="3200" dirty="0" smtClean="0">
              <a:solidFill>
                <a:srgbClr val="00206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endParaRPr lang="ru-RU" sz="3200" dirty="0">
              <a:solidFill>
                <a:srgbClr val="002060"/>
              </a:solidFill>
            </a:endParaRPr>
          </a:p>
          <a:p>
            <a:pPr>
              <a:buFont typeface="Times New Roman" panose="02020603050405020304" pitchFamily="18" charset="0"/>
              <a:buNone/>
            </a:pPr>
            <a:r>
              <a:rPr lang="ru-RU" sz="3200" dirty="0">
                <a:solidFill>
                  <a:srgbClr val="002060"/>
                </a:solidFill>
              </a:rPr>
              <a:t>                    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xmlns="" val="481475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002060"/>
                </a:solidFill>
              </a:rPr>
              <a:t>Результат самообразования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1188" y="1218480"/>
            <a:ext cx="9782848" cy="388077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800" dirty="0">
                <a:solidFill>
                  <a:srgbClr val="002060"/>
                </a:solidFill>
              </a:rPr>
              <a:t>-выработка методических рекомендаций по применению новой информационной технологии</a:t>
            </a:r>
            <a:r>
              <a:rPr lang="ru-RU" sz="2800" dirty="0" smtClean="0">
                <a:solidFill>
                  <a:srgbClr val="002060"/>
                </a:solidFill>
              </a:rPr>
              <a:t>;</a:t>
            </a:r>
          </a:p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-</a:t>
            </a:r>
            <a:r>
              <a:rPr lang="ru-RU" sz="2800" dirty="0">
                <a:solidFill>
                  <a:srgbClr val="002060"/>
                </a:solidFill>
              </a:rPr>
              <a:t>разработка и проведение открытых уроков по собственным, новаторским технологиям</a:t>
            </a:r>
            <a:r>
              <a:rPr lang="ru-RU" sz="2800" dirty="0" smtClean="0">
                <a:solidFill>
                  <a:srgbClr val="002060"/>
                </a:solidFill>
              </a:rPr>
              <a:t>;</a:t>
            </a:r>
          </a:p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-</a:t>
            </a:r>
            <a:r>
              <a:rPr lang="ru-RU" sz="2800" dirty="0">
                <a:solidFill>
                  <a:srgbClr val="002060"/>
                </a:solidFill>
              </a:rPr>
              <a:t>создание комплектов педагогических разработок</a:t>
            </a:r>
            <a:r>
              <a:rPr lang="ru-RU" sz="2800" dirty="0" smtClean="0">
                <a:solidFill>
                  <a:srgbClr val="002060"/>
                </a:solidFill>
              </a:rPr>
              <a:t>;</a:t>
            </a:r>
          </a:p>
          <a:p>
            <a:pPr>
              <a:buNone/>
            </a:pPr>
            <a:r>
              <a:rPr lang="ru-RU" sz="2800" dirty="0" smtClean="0">
                <a:solidFill>
                  <a:srgbClr val="002060"/>
                </a:solidFill>
              </a:rPr>
              <a:t>-</a:t>
            </a:r>
            <a:r>
              <a:rPr lang="ru-RU" sz="2800" dirty="0">
                <a:solidFill>
                  <a:srgbClr val="002060"/>
                </a:solidFill>
              </a:rPr>
              <a:t>проведение тренингов, семинаров, конференций , мастер-классов, обобщение опыта по исследуемой проблеме (теме).</a:t>
            </a:r>
            <a:br>
              <a:rPr lang="ru-RU" sz="2800" dirty="0">
                <a:solidFill>
                  <a:srgbClr val="002060"/>
                </a:solidFill>
              </a:rPr>
            </a:br>
            <a:endParaRPr lang="ru-RU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1109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 txBox="1">
            <a:spLocks/>
          </p:cNvSpPr>
          <p:nvPr/>
        </p:nvSpPr>
        <p:spPr>
          <a:xfrm>
            <a:off x="815879" y="2146735"/>
            <a:ext cx="10323175" cy="2009629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Дифференцированный подход при подготовке учащихся к ГИА, ЕГЭ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18510" y="872837"/>
            <a:ext cx="6336991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Моя тема самообразования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15642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Деление учащихся на группы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I</a:t>
            </a:r>
            <a:r>
              <a:rPr lang="ru-RU" sz="2800" dirty="0" smtClean="0"/>
              <a:t> группа - дети с ОВЗ</a:t>
            </a:r>
            <a:endParaRPr lang="en-US" sz="2800" dirty="0" smtClean="0"/>
          </a:p>
          <a:p>
            <a:r>
              <a:rPr lang="en-US" sz="2800" dirty="0" smtClean="0"/>
              <a:t>II</a:t>
            </a:r>
            <a:r>
              <a:rPr lang="ru-RU" sz="2800" dirty="0" smtClean="0"/>
              <a:t> группа – слабоуспевающие учащиеся</a:t>
            </a:r>
            <a:endParaRPr lang="en-US" sz="2800" dirty="0" smtClean="0"/>
          </a:p>
          <a:p>
            <a:r>
              <a:rPr lang="en-US" sz="2800" dirty="0" smtClean="0"/>
              <a:t>III</a:t>
            </a:r>
            <a:r>
              <a:rPr lang="ru-RU" sz="2800" dirty="0" smtClean="0"/>
              <a:t> группа – мотивированные учащиеся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3129200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Facet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3113</TotalTime>
  <Words>732</Words>
  <Application>Microsoft Office PowerPoint</Application>
  <PresentationFormat>Произвольный</PresentationFormat>
  <Paragraphs>182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Грань</vt:lpstr>
      <vt:lpstr>Самообразование – одна из форм повышения профессионального мастерства педагога</vt:lpstr>
      <vt:lpstr>Самообразование - </vt:lpstr>
      <vt:lpstr>Самообразование</vt:lpstr>
      <vt:lpstr>«Что побуждает Нас заниматься самообразованием?»</vt:lpstr>
      <vt:lpstr>«Что побуждает Вас заниматься самообразованием?»</vt:lpstr>
      <vt:lpstr>Источники самообразования </vt:lpstr>
      <vt:lpstr>Результат самообразования</vt:lpstr>
      <vt:lpstr>Слайд 8</vt:lpstr>
      <vt:lpstr>Деление учащихся на группы</vt:lpstr>
      <vt:lpstr>Сумма углов треугольника</vt:lpstr>
      <vt:lpstr>Прямоугольный треугольник</vt:lpstr>
      <vt:lpstr>Смежные  углы</vt:lpstr>
      <vt:lpstr>Вертикальные углы</vt:lpstr>
      <vt:lpstr>Средняя линия трапеции</vt:lpstr>
      <vt:lpstr>Параллелограмм </vt:lpstr>
      <vt:lpstr>Спасибо  за внимание!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Самообразование – одна из форм повышения профессионального мастерства педагога</dc:title>
  <dc:creator>любовь пшеничная</dc:creator>
  <cp:lastModifiedBy>Пользователь</cp:lastModifiedBy>
  <cp:revision>307</cp:revision>
  <dcterms:created xsi:type="dcterms:W3CDTF">2020-05-25T12:07:03Z</dcterms:created>
  <dcterms:modified xsi:type="dcterms:W3CDTF">2020-05-28T08:34:03Z</dcterms:modified>
</cp:coreProperties>
</file>