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512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9709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55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013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3415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914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634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790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69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04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E9079-AF91-4702-A3B0-BF7ACD4CF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B3C516-49F9-4C8D-81BC-A40EFC731C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6A9C63-1A39-4673-8F35-D3D0DA0E5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80F823-DB39-4394-88EA-2ECC2A9F1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A3CF8E-5F27-4EF8-AC45-822500754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88643C7-859F-4D90-A4E2-AE3FD9A88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273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479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73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04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38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75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42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293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3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2F40518-D010-4AA2-BA0D-F94D34A07D65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229883D-36E4-49C7-8D41-C2C226FBC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41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EBA84-3977-42E4-9743-59DCB3D89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92" y="2586519"/>
            <a:ext cx="10396882" cy="11519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Изобразительные средства в исходном тексте. </a:t>
            </a:r>
            <a:br>
              <a:rPr lang="ru-RU" dirty="0"/>
            </a:br>
            <a:r>
              <a:rPr lang="ru-RU" dirty="0"/>
              <a:t>Задание 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FF8863-46BA-438C-85A2-8CF37B871ACD}"/>
              </a:ext>
            </a:extLst>
          </p:cNvPr>
          <p:cNvSpPr txBox="1"/>
          <p:nvPr/>
        </p:nvSpPr>
        <p:spPr>
          <a:xfrm>
            <a:off x="7356296" y="308224"/>
            <a:ext cx="3174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Русский язык в умелых руках</a:t>
            </a:r>
          </a:p>
          <a:p>
            <a:r>
              <a:rPr lang="ru-RU" dirty="0"/>
              <a:t> и опытных устах-</a:t>
            </a:r>
          </a:p>
          <a:p>
            <a:r>
              <a:rPr lang="ru-RU" dirty="0"/>
              <a:t>красив, певуч, выразителен…</a:t>
            </a:r>
          </a:p>
          <a:p>
            <a:pPr algn="r"/>
            <a:r>
              <a:rPr lang="ru-RU" dirty="0"/>
              <a:t>А.И. Куприн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20D7C2-ED66-4AA2-BD4F-7D5A651B8B33}"/>
              </a:ext>
            </a:extLst>
          </p:cNvPr>
          <p:cNvSpPr txBox="1"/>
          <p:nvPr/>
        </p:nvSpPr>
        <p:spPr>
          <a:xfrm>
            <a:off x="9750175" y="4654193"/>
            <a:ext cx="18598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Подготовила </a:t>
            </a:r>
          </a:p>
          <a:p>
            <a:r>
              <a:rPr lang="ru-RU" dirty="0"/>
              <a:t>учитель СОШ № 1</a:t>
            </a:r>
          </a:p>
          <a:p>
            <a:r>
              <a:rPr lang="ru-RU" dirty="0"/>
              <a:t>Макаренко А.А.</a:t>
            </a:r>
          </a:p>
        </p:txBody>
      </p:sp>
    </p:spTree>
    <p:extLst>
      <p:ext uri="{BB962C8B-B14F-4D97-AF65-F5344CB8AC3E}">
        <p14:creationId xmlns:p14="http://schemas.microsoft.com/office/powerpoint/2010/main" val="203644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3F52355-0E82-4A73-812E-B56BE9CE4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1477" y="130388"/>
            <a:ext cx="5470132" cy="545875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9. </a:t>
            </a:r>
            <a:r>
              <a:rPr lang="ru-RU" dirty="0">
                <a:solidFill>
                  <a:srgbClr val="FF0000"/>
                </a:solidFill>
              </a:rPr>
              <a:t>Перифраз (перифраза) </a:t>
            </a:r>
            <a:r>
              <a:rPr lang="ru-RU" dirty="0"/>
              <a:t>– троп, описательно выражающий одно понятие с помощью нескольких; это косвенное упоминание объекта путем не называния, а описания: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«ночное светило» = луна</a:t>
            </a:r>
          </a:p>
          <a:p>
            <a:pPr marL="0" indent="0" algn="just">
              <a:buNone/>
            </a:pPr>
            <a:endParaRPr lang="ru-RU" i="1" dirty="0"/>
          </a:p>
          <a:p>
            <a:pPr marL="0" indent="0" algn="just">
              <a:buNone/>
            </a:pPr>
            <a:r>
              <a:rPr lang="ru-RU" i="1" dirty="0"/>
              <a:t>«Люблю тебя, Петра творенье!» = «люблю тебя, санкт - </a:t>
            </a:r>
            <a:r>
              <a:rPr lang="ru-RU" i="1" dirty="0" err="1"/>
              <a:t>петербург</a:t>
            </a:r>
            <a:r>
              <a:rPr lang="ru-RU" i="1" dirty="0"/>
              <a:t>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7EC790-81DC-40BF-867E-45ADEBBD9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66716" y="243405"/>
            <a:ext cx="5470131" cy="518135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10. </a:t>
            </a:r>
            <a:r>
              <a:rPr lang="ru-RU" dirty="0">
                <a:solidFill>
                  <a:srgbClr val="FF0000"/>
                </a:solidFill>
              </a:rPr>
              <a:t>Ирония</a:t>
            </a:r>
            <a:r>
              <a:rPr lang="ru-RU" dirty="0"/>
              <a:t> – скрытая насмешка. Мы назовём глупое – умным, мелкое – значительным, безобразное – красивым, вкладывая в эту характеристику противоположный смысл, выражая тем самым свое пренебрежение, насмешку: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Ой, какой большой человек идёт! (о ребёнке)</a:t>
            </a:r>
          </a:p>
          <a:p>
            <a:pPr marL="0" indent="0" algn="just">
              <a:buNone/>
            </a:pPr>
            <a:endParaRPr lang="ru-RU" i="1" dirty="0"/>
          </a:p>
          <a:p>
            <a:pPr marL="0" indent="0" algn="just">
              <a:buNone/>
            </a:pPr>
            <a:r>
              <a:rPr lang="ru-RU" i="1" dirty="0"/>
              <a:t>Пожалуйте в мой дворец (о маленькой комнате)</a:t>
            </a:r>
          </a:p>
        </p:txBody>
      </p:sp>
    </p:spTree>
    <p:extLst>
      <p:ext uri="{BB962C8B-B14F-4D97-AF65-F5344CB8AC3E}">
        <p14:creationId xmlns:p14="http://schemas.microsoft.com/office/powerpoint/2010/main" val="2271031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58825-A947-44BB-A521-332F43D3E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24" y="-4434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Синтаксические средства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FD47D5-9CDB-45BA-ACD3-E588004FD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2154" y="699475"/>
            <a:ext cx="5562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Однородные члены предложения. Ряды однородных членов.</a:t>
            </a:r>
          </a:p>
          <a:p>
            <a:pPr marL="457200" indent="-457200">
              <a:buAutoNum type="arabicPeriod"/>
            </a:pPr>
            <a:endParaRPr lang="ru-RU" dirty="0"/>
          </a:p>
          <a:p>
            <a:pPr marL="0" indent="0">
              <a:buNone/>
            </a:pPr>
            <a:r>
              <a:rPr lang="ru-RU" dirty="0"/>
              <a:t>2. вводные слова, вводные (вставные) конструкции.</a:t>
            </a:r>
          </a:p>
          <a:p>
            <a:pPr marL="0" indent="0" algn="just">
              <a:buNone/>
            </a:pPr>
            <a:r>
              <a:rPr lang="ru-RU" i="1" cap="none" dirty="0"/>
              <a:t>ВРАГИ ЕГО, ДРУЗЬЯ ЕГО (ЧТО, МОЖЕТ БЫТЬ, ОДНО И ТО ЖЕ) ЕГО ЧЕСТИЛИ ТАК И СЯК.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i="1" cap="none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138DAD5-5884-4B54-9925-165C43622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7064" y="993419"/>
            <a:ext cx="5330952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3. Сравнительный оборот. В отличии от сравнения как одного из видов тропов не обладает яркой образностью, не несёт в себе переносного значения, используется как уточняющее, поясняющее мысль средство, усиливает эмоциональное воздействие.</a:t>
            </a:r>
          </a:p>
          <a:p>
            <a:pPr marL="0" indent="0" algn="just">
              <a:buNone/>
            </a:pPr>
            <a:r>
              <a:rPr lang="ru-RU" i="1" dirty="0"/>
              <a:t>Внизу, как зеркало стальное, синеют озера струи</a:t>
            </a:r>
          </a:p>
          <a:p>
            <a:pPr marL="0" indent="0" algn="r">
              <a:buNone/>
            </a:pPr>
            <a:r>
              <a:rPr lang="ru-RU" dirty="0"/>
              <a:t>(</a:t>
            </a:r>
            <a:r>
              <a:rPr lang="ru-RU" dirty="0" err="1"/>
              <a:t>ф.и.тютчев</a:t>
            </a:r>
            <a:r>
              <a:rPr lang="ru-RU" dirty="0"/>
              <a:t>)</a:t>
            </a:r>
          </a:p>
          <a:p>
            <a:pPr marL="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780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CAF796B-6AF6-486A-8D2D-561E8DE116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669" y="294776"/>
            <a:ext cx="5535204" cy="51197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4. Риторическое обращение – это условное обращение к предметам, признак эмоционального подъема, экспрессии. Часто объединяется в предложении с риторическим вопросом.</a:t>
            </a:r>
          </a:p>
          <a:p>
            <a:pPr marL="0" indent="0" algn="just">
              <a:buNone/>
            </a:pPr>
            <a:r>
              <a:rPr lang="ru-RU" sz="1800" i="1" dirty="0"/>
              <a:t>Куда ты скачешь, гордый конь, и где опустишь ты копыта? </a:t>
            </a:r>
            <a:r>
              <a:rPr lang="ru-RU" sz="1800" dirty="0"/>
              <a:t>(</a:t>
            </a:r>
            <a:r>
              <a:rPr lang="ru-RU" sz="1800" dirty="0" err="1"/>
              <a:t>а.с.пушкин</a:t>
            </a:r>
            <a:r>
              <a:rPr lang="ru-RU" sz="1800" dirty="0"/>
              <a:t>) – обращение к памятнику </a:t>
            </a:r>
            <a:r>
              <a:rPr lang="ru-RU" sz="1800" dirty="0" err="1"/>
              <a:t>петру</a:t>
            </a:r>
            <a:r>
              <a:rPr lang="ru-RU" sz="1800" dirty="0"/>
              <a:t> </a:t>
            </a:r>
            <a:r>
              <a:rPr lang="en-US" sz="1800" dirty="0"/>
              <a:t>I</a:t>
            </a:r>
          </a:p>
          <a:p>
            <a:pPr marL="0" indent="0" algn="just">
              <a:buNone/>
            </a:pPr>
            <a:r>
              <a:rPr lang="ru-RU" sz="1800" dirty="0"/>
              <a:t>Риторическое восклицание встречается в предложениях с риторическими вопросами и обращениями и помогает передать эмоциональный подъем и патетичность высказывания.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AA0C48-0D30-4981-96CF-5A892130F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2818" y="1063143"/>
            <a:ext cx="4887074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5. Риторический вопрос не требует ответа. Ответ и так ясен и заложен в самом вопросе.</a:t>
            </a:r>
          </a:p>
          <a:p>
            <a:pPr marL="0" indent="0" algn="just">
              <a:buNone/>
            </a:pPr>
            <a:r>
              <a:rPr lang="ru-RU" sz="1800" i="1" dirty="0"/>
              <a:t>Сколько ещё можно терпеть это пренебрежение и чёрствость</a:t>
            </a:r>
            <a:r>
              <a:rPr lang="ru-RU" sz="1800" dirty="0"/>
              <a:t>? (ответ ясен – терпеть надоело)</a:t>
            </a:r>
          </a:p>
          <a:p>
            <a:pPr marL="0" indent="0" algn="just">
              <a:buNone/>
            </a:pPr>
            <a:r>
              <a:rPr lang="ru-RU" sz="1800" dirty="0"/>
              <a:t>6. Восклицательные предложения. Вопросительные предложения. Побудительные предложения:</a:t>
            </a:r>
          </a:p>
          <a:p>
            <a:pPr marL="0" indent="0" algn="just">
              <a:buNone/>
            </a:pPr>
            <a:r>
              <a:rPr lang="ru-RU" sz="1800" i="1" dirty="0"/>
              <a:t>Давай не ссориться. Не забывайте меня.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844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BA6034-984F-4989-B49D-B32306991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688" y="105054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Приёмы синтаксиса </a:t>
            </a:r>
            <a:br>
              <a:rPr lang="ru-RU" sz="3600" dirty="0"/>
            </a:br>
            <a:r>
              <a:rPr lang="ru-RU" sz="3600" dirty="0"/>
              <a:t>(стилистические фигуры, фигуры речи)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4B9D21-23D2-447F-B31A-088C191173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461" y="1345798"/>
            <a:ext cx="5859695" cy="456697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600" dirty="0"/>
              <a:t>1. </a:t>
            </a:r>
            <a:r>
              <a:rPr lang="ru-RU" sz="1600" dirty="0">
                <a:solidFill>
                  <a:srgbClr val="FF0000"/>
                </a:solidFill>
              </a:rPr>
              <a:t>Парцелляция</a:t>
            </a:r>
            <a:r>
              <a:rPr lang="ru-RU" sz="1600" dirty="0"/>
              <a:t> – намеренное разделение единого по смыслу высказывания на несколько отдельных предложений. Одно предложение делится интонационно паузами, а на письме – знаками конца предложения.</a:t>
            </a:r>
          </a:p>
          <a:p>
            <a:pPr marL="0" indent="0" algn="just">
              <a:buNone/>
            </a:pPr>
            <a:r>
              <a:rPr lang="ru-RU" sz="1400" i="1" dirty="0"/>
              <a:t>Запомни, что услышал сегодня. </a:t>
            </a:r>
            <a:r>
              <a:rPr lang="ru-RU" sz="1400" b="1" i="1" dirty="0"/>
              <a:t>Надолго. Навсегда.</a:t>
            </a:r>
          </a:p>
          <a:p>
            <a:pPr marL="0" indent="0" algn="just">
              <a:buNone/>
            </a:pPr>
            <a:r>
              <a:rPr lang="ru-RU" sz="1600" dirty="0"/>
              <a:t>2. </a:t>
            </a:r>
            <a:r>
              <a:rPr lang="ru-RU" sz="1600" dirty="0">
                <a:solidFill>
                  <a:srgbClr val="FF0000"/>
                </a:solidFill>
              </a:rPr>
              <a:t>Синтаксический параллелизм </a:t>
            </a:r>
            <a:r>
              <a:rPr lang="ru-RU" sz="1600" dirty="0"/>
              <a:t>– «зеркальное», симметричное строение смежных предложений.</a:t>
            </a:r>
            <a:endParaRPr lang="ru-RU" sz="900" dirty="0"/>
          </a:p>
          <a:p>
            <a:pPr marL="0" indent="0" algn="just">
              <a:spcBef>
                <a:spcPts val="200"/>
              </a:spcBef>
              <a:buNone/>
            </a:pPr>
            <a:r>
              <a:rPr lang="ru-RU" sz="1200" i="1" dirty="0"/>
              <a:t>В синем море волны хлещут,</a:t>
            </a:r>
          </a:p>
          <a:p>
            <a:pPr marL="0" indent="0" algn="just">
              <a:spcBef>
                <a:spcPts val="200"/>
              </a:spcBef>
              <a:buNone/>
            </a:pPr>
            <a:r>
              <a:rPr lang="ru-RU" sz="1200" i="1" dirty="0"/>
              <a:t>В синем небе звезды блещут</a:t>
            </a:r>
            <a:r>
              <a:rPr lang="ru-RU" sz="1200" dirty="0"/>
              <a:t>.    (</a:t>
            </a:r>
            <a:r>
              <a:rPr lang="ru-RU" sz="1200" dirty="0" err="1"/>
              <a:t>а.с.пушкин</a:t>
            </a:r>
            <a:r>
              <a:rPr lang="ru-RU" sz="1200" dirty="0"/>
              <a:t>)</a:t>
            </a:r>
          </a:p>
          <a:p>
            <a:pPr marL="0" indent="0" algn="just">
              <a:spcBef>
                <a:spcPts val="200"/>
              </a:spcBef>
              <a:buNone/>
            </a:pPr>
            <a:endParaRPr lang="ru-RU" sz="1100" dirty="0"/>
          </a:p>
          <a:p>
            <a:pPr marL="0" indent="0" algn="just">
              <a:spcBef>
                <a:spcPts val="200"/>
              </a:spcBef>
              <a:buNone/>
            </a:pPr>
            <a:r>
              <a:rPr lang="ru-RU" sz="1200" i="1" dirty="0"/>
              <a:t>Гляжу на будущность с боязнью,</a:t>
            </a:r>
          </a:p>
          <a:p>
            <a:pPr marL="0" indent="0" algn="just">
              <a:spcBef>
                <a:spcPts val="200"/>
              </a:spcBef>
              <a:buNone/>
            </a:pPr>
            <a:r>
              <a:rPr lang="ru-RU" sz="1200" i="1" dirty="0"/>
              <a:t> гляжу на прошлое с тоской     </a:t>
            </a:r>
            <a:r>
              <a:rPr lang="ru-RU" sz="1200" dirty="0"/>
              <a:t>(</a:t>
            </a:r>
            <a:r>
              <a:rPr lang="ru-RU" sz="1200" dirty="0" err="1"/>
              <a:t>м.ю.лермонтов</a:t>
            </a:r>
            <a:r>
              <a:rPr lang="ru-RU" sz="1200" dirty="0"/>
              <a:t>)</a:t>
            </a:r>
          </a:p>
          <a:p>
            <a:pPr marL="0" indent="0" algn="just">
              <a:buNone/>
            </a:pPr>
            <a:r>
              <a:rPr lang="ru-RU" sz="1600" dirty="0"/>
              <a:t>3. </a:t>
            </a:r>
            <a:r>
              <a:rPr lang="ru-RU" sz="1600" dirty="0">
                <a:solidFill>
                  <a:srgbClr val="FF0000"/>
                </a:solidFill>
              </a:rPr>
              <a:t>Градация </a:t>
            </a:r>
            <a:r>
              <a:rPr lang="ru-RU" sz="1600" dirty="0"/>
              <a:t>– последовательность расположения слов по степени нарастания смыслового и эмоционального значения.</a:t>
            </a:r>
          </a:p>
          <a:p>
            <a:pPr marL="0" indent="0" algn="just">
              <a:buNone/>
            </a:pPr>
            <a:r>
              <a:rPr lang="ru-RU" sz="1300" i="1" dirty="0"/>
              <a:t>Нехорошо, недостойно, глупо и гадко смеяться над человеком.</a:t>
            </a:r>
          </a:p>
          <a:p>
            <a:pPr marL="457200" indent="-457200">
              <a:buAutoNum type="arabicPeriod" startAt="2"/>
            </a:pP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47C241-FFBD-4A2E-B1D7-6D4321B49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171137"/>
            <a:ext cx="5441879" cy="435133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700" dirty="0"/>
              <a:t>4. </a:t>
            </a:r>
            <a:r>
              <a:rPr lang="ru-RU" sz="1700" dirty="0">
                <a:solidFill>
                  <a:srgbClr val="FF0000"/>
                </a:solidFill>
              </a:rPr>
              <a:t>Анафора</a:t>
            </a:r>
            <a:r>
              <a:rPr lang="ru-RU" sz="1700" dirty="0"/>
              <a:t> – единоначатие, повторение одинаковых слов в начале строф или близко расположенных фраз.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Чтобы не попасть в капкан,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чтобы в темноте не заблудиться…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Начерти на карте план  </a:t>
            </a:r>
            <a:r>
              <a:rPr lang="ru-RU" sz="1500" dirty="0"/>
              <a:t>.  (</a:t>
            </a:r>
            <a:r>
              <a:rPr lang="ru-RU" sz="1500" dirty="0" err="1"/>
              <a:t>в.с</a:t>
            </a:r>
            <a:r>
              <a:rPr lang="ru-RU" sz="1500" dirty="0"/>
              <a:t>. Высоцкий)</a:t>
            </a:r>
          </a:p>
          <a:p>
            <a:pPr marL="0" indent="0" algn="just">
              <a:spcBef>
                <a:spcPts val="300"/>
              </a:spcBef>
              <a:buNone/>
            </a:pPr>
            <a:endParaRPr lang="ru-RU" sz="1500" dirty="0"/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700" dirty="0"/>
              <a:t>5. </a:t>
            </a:r>
            <a:r>
              <a:rPr lang="ru-RU" sz="1700" dirty="0">
                <a:solidFill>
                  <a:srgbClr val="FF0000"/>
                </a:solidFill>
              </a:rPr>
              <a:t>Эпифора </a:t>
            </a:r>
            <a:r>
              <a:rPr lang="ru-RU" sz="1700" dirty="0"/>
              <a:t>– повторение слов, словосочетаний в конце речевых конструкций.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Струится </a:t>
            </a:r>
            <a:r>
              <a:rPr lang="ru-RU" sz="1500" i="1" dirty="0" err="1"/>
              <a:t>нетихнущий</a:t>
            </a:r>
            <a:r>
              <a:rPr lang="ru-RU" sz="1500" i="1" dirty="0"/>
              <a:t> дождь, томительный дождь… </a:t>
            </a:r>
            <a:r>
              <a:rPr lang="ru-RU" sz="1500" dirty="0"/>
              <a:t>(</a:t>
            </a:r>
            <a:r>
              <a:rPr lang="ru-RU" sz="1500" dirty="0" err="1"/>
              <a:t>в.я.брюсов</a:t>
            </a:r>
            <a:r>
              <a:rPr lang="ru-RU" sz="1500" dirty="0"/>
              <a:t>)</a:t>
            </a:r>
          </a:p>
          <a:p>
            <a:pPr marL="0" indent="0" algn="just">
              <a:spcBef>
                <a:spcPts val="300"/>
              </a:spcBef>
              <a:buNone/>
            </a:pPr>
            <a:endParaRPr lang="ru-RU" sz="1500" dirty="0"/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700" dirty="0"/>
              <a:t>6. </a:t>
            </a:r>
            <a:r>
              <a:rPr lang="ru-RU" sz="1700" dirty="0">
                <a:solidFill>
                  <a:srgbClr val="FF0000"/>
                </a:solidFill>
              </a:rPr>
              <a:t>Антитеза</a:t>
            </a:r>
            <a:r>
              <a:rPr lang="ru-RU" sz="1700" dirty="0"/>
              <a:t> – резкое противопоставление понятий, мыслей, образов.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Мне грустно потому, что весело тебе </a:t>
            </a:r>
            <a:r>
              <a:rPr lang="ru-RU" sz="1500" dirty="0"/>
              <a:t>(</a:t>
            </a:r>
            <a:r>
              <a:rPr lang="ru-RU" sz="1500" dirty="0" err="1"/>
              <a:t>м.ю.лермонтов</a:t>
            </a:r>
            <a:r>
              <a:rPr lang="ru-RU" sz="1500" dirty="0"/>
              <a:t>)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ru-RU" sz="1500" i="1" dirty="0"/>
              <a:t>Я глупая, а ты умён, живой, а я остолбенелая. </a:t>
            </a:r>
            <a:r>
              <a:rPr lang="ru-RU" sz="1500" dirty="0"/>
              <a:t>(</a:t>
            </a:r>
            <a:r>
              <a:rPr lang="ru-RU" sz="1500" dirty="0" err="1"/>
              <a:t>М.и</a:t>
            </a:r>
            <a:r>
              <a:rPr lang="ru-RU" sz="1500" dirty="0"/>
              <a:t>. </a:t>
            </a:r>
            <a:r>
              <a:rPr lang="ru-RU" sz="1500" dirty="0" err="1"/>
              <a:t>цветаева</a:t>
            </a:r>
            <a:r>
              <a:rPr lang="ru-RU" sz="15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69911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160A2D2-9471-4C7E-90B8-14681BC57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4218" y="253677"/>
            <a:ext cx="5309342" cy="540738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7. </a:t>
            </a:r>
            <a:r>
              <a:rPr lang="ru-RU" dirty="0">
                <a:solidFill>
                  <a:srgbClr val="FF0000"/>
                </a:solidFill>
              </a:rPr>
              <a:t>Аллюзия </a:t>
            </a:r>
            <a:r>
              <a:rPr lang="ru-RU" dirty="0"/>
              <a:t>– намёк на общеизвестный исторический, литературный, общественный факт, известную цитату, афоризм. Чтобы увидеть аллюзию в тексте, надо обладать известным багажом знаний.</a:t>
            </a:r>
          </a:p>
          <a:p>
            <a:pPr marL="0" indent="0" algn="just">
              <a:buNone/>
            </a:pPr>
            <a:r>
              <a:rPr lang="ru-RU" i="1" dirty="0"/>
              <a:t>Мой дядя самых честных правил… </a:t>
            </a:r>
            <a:r>
              <a:rPr lang="ru-RU" dirty="0"/>
              <a:t>так начинается роман </a:t>
            </a:r>
            <a:r>
              <a:rPr lang="ru-RU" dirty="0" err="1"/>
              <a:t>пушкина</a:t>
            </a:r>
            <a:r>
              <a:rPr lang="ru-RU" dirty="0"/>
              <a:t>. Эта строка – аллюзия, намёк на строчку из басни </a:t>
            </a:r>
            <a:r>
              <a:rPr lang="ru-RU" dirty="0" err="1"/>
              <a:t>крылова</a:t>
            </a:r>
            <a:r>
              <a:rPr lang="ru-RU" dirty="0"/>
              <a:t>: </a:t>
            </a:r>
            <a:r>
              <a:rPr lang="ru-RU" i="1" dirty="0"/>
              <a:t>осёл был самых честных правил…</a:t>
            </a:r>
          </a:p>
          <a:p>
            <a:pPr marL="0" indent="0" algn="just">
              <a:buNone/>
            </a:pPr>
            <a:r>
              <a:rPr lang="ru-RU" sz="2000" dirty="0"/>
              <a:t>8. </a:t>
            </a:r>
            <a:r>
              <a:rPr lang="ru-RU" sz="2000" dirty="0">
                <a:solidFill>
                  <a:srgbClr val="FF0000"/>
                </a:solidFill>
              </a:rPr>
              <a:t>Цитирование</a:t>
            </a:r>
            <a:r>
              <a:rPr lang="ru-RU" sz="2000" dirty="0"/>
              <a:t> – дословная выдержка из какого-либо текста.</a:t>
            </a:r>
          </a:p>
          <a:p>
            <a:pPr marL="0" indent="0" algn="just">
              <a:buNone/>
            </a:pPr>
            <a:r>
              <a:rPr lang="ru-RU" sz="2000" i="1" dirty="0"/>
              <a:t>Горький писал: «человек – это звучит гордо!»</a:t>
            </a:r>
          </a:p>
          <a:p>
            <a:pPr marL="0" indent="0" algn="just">
              <a:buNone/>
            </a:pPr>
            <a:endParaRPr lang="ru-RU" sz="2000" i="1" dirty="0"/>
          </a:p>
          <a:p>
            <a:pPr marL="0" lvl="0" indent="0">
              <a:buClr>
                <a:srgbClr val="B80E0F"/>
              </a:buClr>
              <a:buNone/>
              <a:defRPr/>
            </a:pPr>
            <a:r>
              <a:rPr lang="ru-RU" dirty="0">
                <a:solidFill>
                  <a:prstClr val="black"/>
                </a:solidFill>
              </a:rPr>
              <a:t>9. </a:t>
            </a:r>
            <a:r>
              <a:rPr lang="ru-RU" dirty="0" err="1">
                <a:solidFill>
                  <a:srgbClr val="FF0000"/>
                </a:solidFill>
              </a:rPr>
              <a:t>вопросно</a:t>
            </a:r>
            <a:r>
              <a:rPr lang="ru-RU" dirty="0">
                <a:solidFill>
                  <a:srgbClr val="FF0000"/>
                </a:solidFill>
              </a:rPr>
              <a:t> – ответная форма изложения.</a:t>
            </a:r>
            <a:endParaRPr lang="ru-RU" dirty="0">
              <a:solidFill>
                <a:prstClr val="black"/>
              </a:solidFill>
            </a:endParaRPr>
          </a:p>
          <a:p>
            <a:pPr marL="0" lvl="0" indent="0">
              <a:buClr>
                <a:srgbClr val="B80E0F"/>
              </a:buClr>
              <a:buNone/>
              <a:defRPr/>
            </a:pPr>
            <a:r>
              <a:rPr lang="ru-RU" i="1" dirty="0">
                <a:solidFill>
                  <a:prstClr val="black"/>
                </a:solidFill>
              </a:rPr>
              <a:t>Что делать? Ума не приложу. Куда бежать? Не знаю.</a:t>
            </a:r>
          </a:p>
          <a:p>
            <a:pPr marL="0" indent="0" algn="just">
              <a:buNone/>
            </a:pPr>
            <a:endParaRPr lang="ru-RU" i="1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E372E4-1B80-4BF3-8F05-943626CDE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97296" y="962594"/>
            <a:ext cx="5802228" cy="435133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10. </a:t>
            </a:r>
            <a:r>
              <a:rPr lang="ru-RU" dirty="0">
                <a:solidFill>
                  <a:srgbClr val="FF0000"/>
                </a:solidFill>
              </a:rPr>
              <a:t>Оксюморон</a:t>
            </a:r>
            <a:r>
              <a:rPr lang="ru-RU" dirty="0"/>
              <a:t> – контрастное сочетание слов, противоположных по смыслу. Грамматически является словосочетанием (одно из слов – главное, другое – зависимое от него):</a:t>
            </a:r>
          </a:p>
          <a:p>
            <a:pPr marL="0" indent="0" algn="just">
              <a:buNone/>
            </a:pPr>
            <a:r>
              <a:rPr lang="ru-RU" sz="1700" i="1" dirty="0"/>
              <a:t>Мёртвые души. Сладкая горечь воспоминаний. Убогая роскошь</a:t>
            </a:r>
          </a:p>
          <a:p>
            <a:pPr marL="0" indent="0" algn="just">
              <a:buNone/>
            </a:pPr>
            <a:r>
              <a:rPr lang="ru-RU" dirty="0"/>
              <a:t>Важно не путать </a:t>
            </a:r>
            <a:r>
              <a:rPr lang="ru-RU" b="1" dirty="0"/>
              <a:t>оксюморон с антитезой</a:t>
            </a:r>
            <a:r>
              <a:rPr lang="ru-RU" dirty="0"/>
              <a:t>, части которой являются не словосочетанием, а (чаще всего) однородными членами предложения</a:t>
            </a:r>
          </a:p>
          <a:p>
            <a:pPr marL="0" indent="0" algn="just">
              <a:buNone/>
            </a:pPr>
            <a:r>
              <a:rPr lang="ru-RU" sz="1600" i="1" dirty="0"/>
              <a:t>Грустное веселье </a:t>
            </a:r>
            <a:r>
              <a:rPr lang="ru-RU" sz="1600" dirty="0"/>
              <a:t>(оксюморон)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80E0F"/>
              </a:buClr>
              <a:buSzPct val="160000"/>
              <a:buFont typeface="Arial" panose="020B0604020202020204" pitchFamily="34" charset="0"/>
              <a:buNone/>
              <a:tabLst/>
              <a:defRPr/>
            </a:pPr>
            <a:r>
              <a:rPr lang="ru-RU" sz="1600" i="1" dirty="0"/>
              <a:t>Грустные и веселые дни </a:t>
            </a:r>
            <a:r>
              <a:rPr lang="ru-RU" sz="1600" dirty="0"/>
              <a:t>(антитеза)</a:t>
            </a:r>
            <a:r>
              <a:rPr kumimoji="0" lang="ru-RU" sz="1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2. лексический повтор.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80E0F"/>
              </a:buClr>
              <a:buSzPct val="160000"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Казалось, в природе всё уснуло: спала река, спали деревья, спали облака.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80E0F"/>
              </a:buClr>
              <a:buSzPct val="160000"/>
              <a:buFont typeface="Arial" panose="020B0604020202020204" pitchFamily="34" charset="0"/>
              <a:buNone/>
              <a:tabLst/>
              <a:defRPr/>
            </a:pPr>
            <a:r>
              <a:rPr kumimoji="0" lang="ru-RU" sz="2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11. </a:t>
            </a:r>
            <a:r>
              <a:rPr kumimoji="0" lang="ru-RU" sz="2100" b="0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многосоюзие.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80E0F"/>
              </a:buClr>
              <a:buSzPct val="160000"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0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Зато и внук, и правнук, и праправнук растут во мне, пока я сам расту. (</a:t>
            </a:r>
            <a:r>
              <a:rPr kumimoji="0" lang="ru-RU" sz="1800" b="0" i="1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п.г</a:t>
            </a:r>
            <a:r>
              <a:rPr kumimoji="0" lang="ru-RU" sz="1800" b="0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. </a:t>
            </a:r>
            <a:r>
              <a:rPr kumimoji="0" lang="ru-RU" sz="1800" b="0" i="1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Антокольский</a:t>
            </a:r>
            <a:r>
              <a:rPr kumimoji="0" lang="ru-RU" sz="1800" b="0" i="1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)</a:t>
            </a:r>
          </a:p>
          <a:p>
            <a:pPr marL="0" indent="0" algn="just">
              <a:buNone/>
            </a:pPr>
            <a:endParaRPr lang="ru-RU" sz="1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656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80606D-208C-4255-B897-0D0879DDD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41" y="105054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Выполним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D97EFE-933E-4533-A141-9074CDCE4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7851" y="1102907"/>
            <a:ext cx="5181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(24) он не страшился смерти на поле битвы, но побоялся сказать слово в пользу справедливости. (29) </a:t>
            </a:r>
            <a:r>
              <a:rPr lang="ru-RU" i="1" dirty="0"/>
              <a:t>он не боится </a:t>
            </a:r>
            <a:r>
              <a:rPr lang="ru-RU" dirty="0"/>
              <a:t>переплыть незнакомую реку, полную коварных воронок. (30) </a:t>
            </a:r>
            <a:r>
              <a:rPr lang="ru-RU" i="1" dirty="0"/>
              <a:t>но он боится сказать: </a:t>
            </a:r>
            <a:r>
              <a:rPr lang="ru-RU" dirty="0"/>
              <a:t>«стекло разбил я»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Использован прием противопоставления - антитеза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B941A4-81B7-4D76-AECC-0787F9DFDA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5721" y="1257019"/>
            <a:ext cx="5845138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(17) </a:t>
            </a:r>
            <a:r>
              <a:rPr lang="ru-RU" i="1" dirty="0"/>
              <a:t>он</a:t>
            </a:r>
            <a:r>
              <a:rPr lang="ru-RU" dirty="0"/>
              <a:t> ходил в разведку, где каждый шаг грозил ему гибелью. (18) </a:t>
            </a:r>
            <a:r>
              <a:rPr lang="ru-RU" i="1" dirty="0"/>
              <a:t>он</a:t>
            </a:r>
            <a:r>
              <a:rPr lang="ru-RU" dirty="0"/>
              <a:t> воевал в воздухе и под водой, он не бегал от опасности, бесстрашно шёл ей навстречу. (28) </a:t>
            </a:r>
            <a:r>
              <a:rPr lang="ru-RU" i="1" dirty="0"/>
              <a:t>он</a:t>
            </a:r>
            <a:r>
              <a:rPr lang="ru-RU" dirty="0"/>
              <a:t> не боится слететь на лыжах с самой головокружительной горы. (29) он не боится переплыть незнакомую Реку, полную коварных воронок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Использован приём единоначатия предложений - анафора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683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36BBCC-F7C5-4B24-BB89-494858A1A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82366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Выполним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661FA7-5FD8-403B-806D-C4A61AA9FD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7782" y="1253331"/>
            <a:ext cx="5181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(22) Но когда по навету клеветника сняли с работы его друга, человека, которого он знал, </a:t>
            </a:r>
            <a:r>
              <a:rPr lang="ru-RU" i="1" dirty="0"/>
              <a:t>как себя</a:t>
            </a:r>
            <a:r>
              <a:rPr lang="ru-RU" dirty="0"/>
              <a:t>, в невиновности которого он был убежден, </a:t>
            </a:r>
            <a:r>
              <a:rPr lang="ru-RU" i="1" dirty="0"/>
              <a:t>как в своей собственной</a:t>
            </a:r>
            <a:r>
              <a:rPr lang="ru-RU" dirty="0"/>
              <a:t>, он не вступился.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Использовано синтаксическое средство – сравнительный оборот.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DCFE49-5963-4029-881A-69F7B9106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876996"/>
            <a:ext cx="5181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(28) он не боится слететь на лыжах с самой </a:t>
            </a:r>
            <a:r>
              <a:rPr lang="ru-RU" i="1" dirty="0"/>
              <a:t>головокружительной </a:t>
            </a:r>
            <a:r>
              <a:rPr lang="ru-RU" dirty="0"/>
              <a:t>горы . (29) </a:t>
            </a:r>
            <a:r>
              <a:rPr lang="ru-RU" i="1" dirty="0"/>
              <a:t>он не боится </a:t>
            </a:r>
            <a:r>
              <a:rPr lang="ru-RU" dirty="0"/>
              <a:t>переплыть незнакомую реку, полную </a:t>
            </a:r>
            <a:r>
              <a:rPr lang="ru-RU" i="1" dirty="0"/>
              <a:t>коварных</a:t>
            </a:r>
            <a:r>
              <a:rPr lang="ru-RU" dirty="0"/>
              <a:t> воронок. 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315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E874B-252B-470E-80C2-CC944521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83" y="105055"/>
            <a:ext cx="10396882" cy="575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Выполним задание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F31863FA-B66E-4A3B-B659-3A2755304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267" y="968445"/>
            <a:ext cx="11514105" cy="40318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26 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«Когда автор рассказывает о том, как герой поехал поступать в лётное училище, язык его обретает особую эмоциональную силу Синтаксические средства — (А)_____ («будто удав», «словно серые степные гадюки») и (Б)_____ (предложения 21, 22), а также троп — (В)_____ («деревья... тянули кривые руки», «ужас... впился своей пастью...») — передают внутреннее состояние юноши. В финальной части важную роль играет троп — (Г)_____ («щемящей боли», «взволнованный взгляд»), который помогает понять настроение Кольки». 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>
              <a:solidFill>
                <a:srgbClr val="0000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Список терминов: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1) сравнительные обороты                                2) олицетворение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3) однородные члены                                           4) эпитет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5) диалектизм                                                              6) риторическое обращение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7) Литота                                                  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8) вопросительные предложения               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 panose="020B0806030902050204"/>
                <a:ea typeface="Times New Roman" panose="02020603050405020304" pitchFamily="18" charset="0"/>
                <a:cs typeface="Times New Roman" panose="02020603050405020304" pitchFamily="18" charset="0"/>
              </a:rPr>
              <a:t>9) Парцелляция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(21)Куда я еду? (22)Что я там буду делать один?   (29)Колька устроился в лесхоз, женился, сейчас растит двух дочек, в выходные ходит на рыбалку. (30)Сидя на берегу мутной речушки, он смотрит на бесшумно летящие в небесной вышине реактивные самолёты, сразу определяет: вот «МиГ», а вон «Су».  (31)Сердце его стонет от щемящей боли, ему хочется повыше подпрыгнуть и хотя бы разок глотнуть той свежести, которой небо щедро поит птиц. (32)Но рядом сидят рыбаки, и он пугливо прячет свой взволнованный взгляд, насаживает червячка на крючок, а потом терпеливо ждёт, когда начнёт клевать.</a:t>
            </a:r>
            <a:endParaRPr kumimoji="0" lang="ru-RU" altLang="ru-RU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5CC997AF-1743-4F14-852F-F263E8B4476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82266366"/>
              </p:ext>
            </p:extLst>
          </p:nvPr>
        </p:nvGraphicFramePr>
        <p:xfrm>
          <a:off x="5898224" y="2388479"/>
          <a:ext cx="5565824" cy="912622"/>
        </p:xfrm>
        <a:graphic>
          <a:graphicData uri="http://schemas.openxmlformats.org/drawingml/2006/table">
            <a:tbl>
              <a:tblPr firstRow="1" firstCol="1" bandRow="1"/>
              <a:tblGrid>
                <a:gridCol w="1043782">
                  <a:extLst>
                    <a:ext uri="{9D8B030D-6E8A-4147-A177-3AD203B41FA5}">
                      <a16:colId xmlns:a16="http://schemas.microsoft.com/office/drawing/2014/main" val="422673830"/>
                    </a:ext>
                  </a:extLst>
                </a:gridCol>
                <a:gridCol w="1205392">
                  <a:extLst>
                    <a:ext uri="{9D8B030D-6E8A-4147-A177-3AD203B41FA5}">
                      <a16:colId xmlns:a16="http://schemas.microsoft.com/office/drawing/2014/main" val="1994537041"/>
                    </a:ext>
                  </a:extLst>
                </a:gridCol>
                <a:gridCol w="2398633">
                  <a:extLst>
                    <a:ext uri="{9D8B030D-6E8A-4147-A177-3AD203B41FA5}">
                      <a16:colId xmlns:a16="http://schemas.microsoft.com/office/drawing/2014/main" val="1517256569"/>
                    </a:ext>
                  </a:extLst>
                </a:gridCol>
                <a:gridCol w="918017">
                  <a:extLst>
                    <a:ext uri="{9D8B030D-6E8A-4147-A177-3AD203B41FA5}">
                      <a16:colId xmlns:a16="http://schemas.microsoft.com/office/drawing/2014/main" val="28586481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тропы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Лексические 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синтаксические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921037"/>
                  </a:ext>
                </a:extLst>
              </a:tr>
              <a:tr h="666917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Литота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Эпитет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олицетворение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Диалектизм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Однородные члены</a:t>
                      </a:r>
                      <a:endParaRPr lang="ru-RU" sz="11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Риторическое обращение</a:t>
                      </a:r>
                      <a:endParaRPr lang="ru-RU" sz="11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Сравнительные обороты</a:t>
                      </a:r>
                      <a:endParaRPr lang="ru-RU" sz="11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Вопросительные предложения</a:t>
                      </a:r>
                      <a:endParaRPr lang="ru-RU" sz="11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парцелляция</a:t>
                      </a:r>
                      <a:endParaRPr lang="ru-RU" sz="11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86" marR="61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276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8762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D03F2FC-653A-4312-A5E3-183FB206C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83" y="105055"/>
            <a:ext cx="10396882" cy="575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Выполним задание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470ABC78-839A-4AA9-89C1-A59579FD5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78" y="1004201"/>
            <a:ext cx="11401939" cy="487825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«Важную роль в создании образа Мишки играет синтаксическое средство — (А)_____ («огромной, как ковш экскаватора, ложкой»),  с помощью которого передаётся добродушный юмор автора. В финальной части речевой строй текста меняется. Тропы (Б)_____ («печальный ковыль»,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«бездонной пропасти») придают раздумьям героя-рассказчика лирически-взволнованную тональность. Троп — (В)_____ (в предложении 28) − помогает создать образ безжалостного времени. Синтаксическое средство — (Г)_____ (предложение 36) — отражает глубину чувств юноши».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Список терминов: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1) диалектизм                                                          2) эпитеты                                              3) парцелляция                          4) синтаксический параллелизм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5) вопросительное предложение            6) сравнительный оборот         7) просторечное слово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8) метафора                                                               9) анафора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5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(28)Вдруг я ощутил всю силу времени, которое вот так раз — и слизнуло целую вселенную прошлого. (З6)Неужели человеку нечего противопоставить этой глухой, равнодушной вечности?</a:t>
            </a:r>
            <a:endParaRPr kumimoji="0" lang="ru-RU" altLang="ru-RU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(41)Тогда я подумал: память. (42)Чуткая человеческая память. (43)Вот что человек может противопоставить глухой, холодной вечности. (44)И ещё я подумал о том, что обязательно всем расскажу о сегодняшней встрече. (45)Я обязан это рассказать, потому что минувшее посвятило меня в свою тайну, теперь мне нужно донести, как тлеющий уголёк, живое воспоминание о прошлом и не дать холодным ветрам вечности его погасить.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b="1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b="1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0E218DA-29D6-454C-8FC6-2D72C8D29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991365"/>
              </p:ext>
            </p:extLst>
          </p:nvPr>
        </p:nvGraphicFramePr>
        <p:xfrm>
          <a:off x="2231589" y="4507505"/>
          <a:ext cx="7045975" cy="1217395"/>
        </p:xfrm>
        <a:graphic>
          <a:graphicData uri="http://schemas.openxmlformats.org/drawingml/2006/table">
            <a:tbl>
              <a:tblPr firstRow="1" firstCol="1" bandRow="1"/>
              <a:tblGrid>
                <a:gridCol w="1203353">
                  <a:extLst>
                    <a:ext uri="{9D8B030D-6E8A-4147-A177-3AD203B41FA5}">
                      <a16:colId xmlns:a16="http://schemas.microsoft.com/office/drawing/2014/main" val="4053517156"/>
                    </a:ext>
                  </a:extLst>
                </a:gridCol>
                <a:gridCol w="1389670">
                  <a:extLst>
                    <a:ext uri="{9D8B030D-6E8A-4147-A177-3AD203B41FA5}">
                      <a16:colId xmlns:a16="http://schemas.microsoft.com/office/drawing/2014/main" val="1958513360"/>
                    </a:ext>
                  </a:extLst>
                </a:gridCol>
                <a:gridCol w="2765331">
                  <a:extLst>
                    <a:ext uri="{9D8B030D-6E8A-4147-A177-3AD203B41FA5}">
                      <a16:colId xmlns:a16="http://schemas.microsoft.com/office/drawing/2014/main" val="2500074383"/>
                    </a:ext>
                  </a:extLst>
                </a:gridCol>
                <a:gridCol w="1687621">
                  <a:extLst>
                    <a:ext uri="{9D8B030D-6E8A-4147-A177-3AD203B41FA5}">
                      <a16:colId xmlns:a16="http://schemas.microsoft.com/office/drawing/2014/main" val="1914029807"/>
                    </a:ext>
                  </a:extLst>
                </a:gridCol>
              </a:tblGrid>
              <a:tr h="231770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тропы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Лексические 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Синтаксические средства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402928"/>
                  </a:ext>
                </a:extLst>
              </a:tr>
              <a:tr h="985625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Эпитет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метафора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Диалектизм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Просторечное слово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Сравнительные обороты</a:t>
                      </a:r>
                      <a:endParaRPr lang="ru-RU" sz="14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Вопросительные предложения</a:t>
                      </a:r>
                      <a:endParaRPr lang="ru-RU" sz="14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Парцелляция</a:t>
                      </a:r>
                      <a:endParaRPr lang="ru-RU" sz="14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Анафора</a:t>
                      </a:r>
                      <a:endParaRPr lang="ru-RU" sz="14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синтаксический параллелизм</a:t>
                      </a:r>
                      <a:endParaRPr lang="ru-RU" sz="14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358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0279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A644B-85E6-4C2E-B489-BA5BFAB7B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46" y="1538555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66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3608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252BA-739F-4EA7-B3D0-F273ADF5C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Формулировка задания 26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B5F14A-0815-4D76-9C9B-74460219F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804" y="1825625"/>
            <a:ext cx="10798996" cy="2869665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Вставьте на места пропусков (А, б, в, г) цифры, соответствующие номерам терминов из списка. Запишите в таблицу под каждой буквой соответствующую цифру</a:t>
            </a:r>
          </a:p>
        </p:txBody>
      </p:sp>
    </p:spTree>
    <p:extLst>
      <p:ext uri="{BB962C8B-B14F-4D97-AF65-F5344CB8AC3E}">
        <p14:creationId xmlns:p14="http://schemas.microsoft.com/office/powerpoint/2010/main" val="568500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593D941-8A1F-4030-B1FE-4D30B123D1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564" y="657546"/>
            <a:ext cx="11527604" cy="4704092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5600" dirty="0"/>
              <a:t>Задание 26 № 10002 </a:t>
            </a:r>
          </a:p>
          <a:p>
            <a:pPr marL="0" indent="0" algn="just">
              <a:buNone/>
            </a:pPr>
            <a:r>
              <a:rPr lang="ru-RU" sz="5600" dirty="0"/>
              <a:t>Прочитайте фрагмент рецензии. В нём рассматриваются языковые особенности текста. Некоторые термины, использованные в рецензии, пропущены. Вставьте на места пропусков цифры, соответствующие номеру термина из списка.</a:t>
            </a:r>
          </a:p>
          <a:p>
            <a:pPr algn="just"/>
            <a:endParaRPr lang="ru-RU" sz="1600" dirty="0"/>
          </a:p>
          <a:p>
            <a:pPr marL="0" indent="0" algn="just">
              <a:buNone/>
            </a:pPr>
            <a:r>
              <a:rPr lang="ru-RU" sz="5600" dirty="0"/>
              <a:t>«Ф. А. Вигдорова говорит о сложных явлениях в нашей повседневной жизни, неслучайно ведущим приёмом в тексте становится (А)_________ (предложения 24, 29–30). Акцентировать внимание читателей на важных мыслях автору помогает ещё один приём – (Б)_________ (предложения 17–18, 28–29). Искреннюю взволнованность автора и неравнодушное отношение к проблеме, поставленной в тексте, передают синтаксическое средство – (В)_________ («как себя», «как в своей собственной» в предложении 22) и троп – (Г)_________ («головокружительной горы» в предложении 28, «коварных воронок» в предложении 29)».</a:t>
            </a:r>
          </a:p>
          <a:p>
            <a:pPr marL="0" indent="0" algn="just">
              <a:buNone/>
            </a:pPr>
            <a:endParaRPr lang="ru-RU" sz="1600" dirty="0"/>
          </a:p>
          <a:p>
            <a:pPr marL="0" indent="0" algn="just">
              <a:spcBef>
                <a:spcPts val="10"/>
              </a:spcBef>
              <a:buNone/>
            </a:pPr>
            <a:r>
              <a:rPr lang="ru-RU" sz="5600" dirty="0"/>
              <a:t>Список терминов: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1) книжная лексика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2) эпитет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3) противопоставление</a:t>
            </a:r>
            <a:endParaRPr lang="ru-RU" sz="5600" i="1" dirty="0"/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4) разговорная лексика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5) анафора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6) олицетворение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7) вводное слово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8) синонимы</a:t>
            </a:r>
          </a:p>
          <a:p>
            <a:pPr marL="36000" indent="-36000" algn="just">
              <a:spcBef>
                <a:spcPts val="10"/>
              </a:spcBef>
            </a:pPr>
            <a:r>
              <a:rPr lang="ru-RU" sz="5600" dirty="0"/>
              <a:t>9) сравнительный оборот</a:t>
            </a:r>
            <a:endParaRPr lang="ru-RU" sz="1600" dirty="0"/>
          </a:p>
          <a:p>
            <a:pPr algn="just"/>
            <a:r>
              <a:rPr lang="ru-RU" sz="5600" dirty="0"/>
              <a:t>Запишите в ответ цифры, расположив их в порядке, соответствующем буквам: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87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46927-7CFD-42EA-8B74-902B98121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23463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Изобразительно – выразительные</a:t>
            </a:r>
            <a:br>
              <a:rPr lang="ru-RU" sz="3600" dirty="0"/>
            </a:br>
            <a:r>
              <a:rPr lang="ru-RU" sz="3600" dirty="0"/>
              <a:t> средства русского языка. Лексика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834CDC-1E40-4B77-A49A-CE68C1CFAC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591" y="1829827"/>
            <a:ext cx="6228708" cy="336282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dirty="0"/>
              <a:t>1. Лексические средства выразительности</a:t>
            </a:r>
          </a:p>
          <a:p>
            <a:pPr marL="0" indent="0">
              <a:buNone/>
            </a:pPr>
            <a:r>
              <a:rPr lang="ru-RU" sz="5600" dirty="0"/>
              <a:t>1. Антонимы.  Контекстные антонимы</a:t>
            </a:r>
          </a:p>
          <a:p>
            <a:pPr marL="0" indent="0">
              <a:buNone/>
            </a:pPr>
            <a:r>
              <a:rPr lang="ru-RU" sz="5600" dirty="0"/>
              <a:t>2. Синонимы.  Контекстные синонимы</a:t>
            </a:r>
          </a:p>
          <a:p>
            <a:pPr marL="0" indent="0">
              <a:buNone/>
            </a:pPr>
            <a:r>
              <a:rPr lang="ru-RU" sz="5600" dirty="0"/>
              <a:t>3. Фразеологизмы</a:t>
            </a:r>
          </a:p>
          <a:p>
            <a:pPr marL="0" indent="0">
              <a:buNone/>
            </a:pPr>
            <a:r>
              <a:rPr lang="ru-RU" sz="5600" dirty="0"/>
              <a:t>4. Разговорные слова</a:t>
            </a:r>
          </a:p>
          <a:p>
            <a:pPr marL="0" indent="0">
              <a:buNone/>
            </a:pPr>
            <a:r>
              <a:rPr lang="ru-RU" sz="5600" dirty="0"/>
              <a:t>5. Просторечные слова</a:t>
            </a:r>
          </a:p>
          <a:p>
            <a:pPr marL="0" indent="0">
              <a:buNone/>
            </a:pPr>
            <a:r>
              <a:rPr lang="ru-RU" sz="5600" dirty="0"/>
              <a:t>6. Неологизмы</a:t>
            </a:r>
          </a:p>
          <a:p>
            <a:pPr marL="0" indent="0">
              <a:buNone/>
            </a:pPr>
            <a:r>
              <a:rPr lang="ru-RU" sz="5600" dirty="0"/>
              <a:t>7. Термины</a:t>
            </a:r>
          </a:p>
          <a:p>
            <a:pPr marL="0" indent="0">
              <a:buNone/>
            </a:pPr>
            <a:r>
              <a:rPr lang="ru-RU" sz="5600" dirty="0"/>
              <a:t>8. Устаревшие слова</a:t>
            </a:r>
          </a:p>
          <a:p>
            <a:pPr marL="0" indent="0">
              <a:buNone/>
            </a:pPr>
            <a:r>
              <a:rPr lang="ru-RU" sz="5600" dirty="0"/>
              <a:t>9. Диалектизмы</a:t>
            </a:r>
          </a:p>
          <a:p>
            <a:pPr marL="457200" indent="-457200">
              <a:buAutoNum type="arabicPeriod"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457200" indent="-457200">
              <a:buAutoNum type="arabicPeriod"/>
            </a:pP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20CB24-E4CB-42AF-BFC8-5DF35B872F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20163" y="1253331"/>
            <a:ext cx="3978667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r>
              <a:rPr lang="ru-RU" sz="9600" dirty="0"/>
              <a:t>2. Тропы</a:t>
            </a:r>
          </a:p>
          <a:p>
            <a:pPr marL="0" indent="0">
              <a:buNone/>
            </a:pPr>
            <a:r>
              <a:rPr lang="ru-RU" sz="5600" dirty="0"/>
              <a:t>1. Эпитет</a:t>
            </a:r>
          </a:p>
          <a:p>
            <a:pPr marL="0" indent="0">
              <a:buNone/>
            </a:pPr>
            <a:r>
              <a:rPr lang="ru-RU" sz="5600" dirty="0"/>
              <a:t>2. Олицетворение</a:t>
            </a:r>
          </a:p>
          <a:p>
            <a:pPr marL="0" indent="0">
              <a:buNone/>
            </a:pPr>
            <a:r>
              <a:rPr lang="ru-RU" sz="5600" dirty="0"/>
              <a:t>3. Сравнение</a:t>
            </a:r>
          </a:p>
          <a:p>
            <a:pPr marL="0" indent="0">
              <a:buNone/>
            </a:pPr>
            <a:r>
              <a:rPr lang="ru-RU" sz="5600" dirty="0"/>
              <a:t>4. Метафора</a:t>
            </a:r>
          </a:p>
          <a:p>
            <a:pPr marL="0" indent="0">
              <a:buNone/>
            </a:pPr>
            <a:r>
              <a:rPr lang="ru-RU" sz="5600" dirty="0"/>
              <a:t>5. Гипербола</a:t>
            </a:r>
          </a:p>
          <a:p>
            <a:pPr marL="0" indent="0">
              <a:buNone/>
            </a:pPr>
            <a:r>
              <a:rPr lang="ru-RU" sz="5600" dirty="0"/>
              <a:t>6. Метонимия</a:t>
            </a:r>
          </a:p>
          <a:p>
            <a:pPr marL="0" indent="0">
              <a:buNone/>
            </a:pPr>
            <a:r>
              <a:rPr lang="ru-RU" sz="5600" dirty="0"/>
              <a:t>7. Литота</a:t>
            </a:r>
          </a:p>
          <a:p>
            <a:pPr marL="0" indent="0">
              <a:buNone/>
            </a:pPr>
            <a:r>
              <a:rPr lang="ru-RU" sz="5600" dirty="0"/>
              <a:t>8. Ирония</a:t>
            </a:r>
          </a:p>
          <a:p>
            <a:pPr marL="0" indent="0">
              <a:buNone/>
            </a:pPr>
            <a:endParaRPr lang="ru-RU" sz="4800" dirty="0"/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endParaRPr lang="ru-RU" sz="8000" dirty="0"/>
          </a:p>
          <a:p>
            <a:pPr marL="457200" indent="-457200">
              <a:buAutoNum type="arabicPeriod"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6904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B6EA0E-BA79-4247-82EF-41FD9A6E6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82" y="105054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srgbClr val="B80E0F"/>
                </a:solidFill>
                <a:effectLst/>
                <a:uLnTx/>
                <a:uFillTx/>
                <a:latin typeface="Impact" panose="020B0806030902050204"/>
                <a:ea typeface="+mj-ea"/>
                <a:cs typeface="+mj-cs"/>
              </a:rPr>
              <a:t>Изобразительно – выразительные средства </a:t>
            </a:r>
            <a:b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srgbClr val="B80E0F"/>
                </a:solidFill>
                <a:effectLst/>
                <a:uLnTx/>
                <a:uFillTx/>
                <a:latin typeface="Impact" panose="020B0806030902050204"/>
                <a:ea typeface="+mj-ea"/>
                <a:cs typeface="+mj-cs"/>
              </a:rPr>
            </a:br>
            <a: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srgbClr val="B80E0F"/>
                </a:solidFill>
                <a:effectLst/>
                <a:uLnTx/>
                <a:uFillTx/>
                <a:latin typeface="Impact" panose="020B0806030902050204"/>
                <a:ea typeface="+mj-ea"/>
                <a:cs typeface="+mj-cs"/>
              </a:rPr>
              <a:t>русского языка. </a:t>
            </a:r>
            <a:r>
              <a:rPr lang="ru-RU" sz="3200" dirty="0">
                <a:solidFill>
                  <a:srgbClr val="B80E0F"/>
                </a:solidFill>
                <a:latin typeface="Impact" panose="020B0806030902050204"/>
              </a:rPr>
              <a:t>Синтаксис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8F8469-F0B4-42BA-8A6B-864F8553D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8644" y="1763980"/>
            <a:ext cx="583486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1. Синтаксические средства</a:t>
            </a:r>
          </a:p>
          <a:p>
            <a:pPr marL="0" indent="0">
              <a:buNone/>
            </a:pPr>
            <a:r>
              <a:rPr lang="ru-RU" sz="1400" dirty="0"/>
              <a:t>1.  Однородные члены предложения</a:t>
            </a:r>
          </a:p>
          <a:p>
            <a:pPr marL="0" indent="0">
              <a:buNone/>
            </a:pPr>
            <a:r>
              <a:rPr lang="ru-RU" sz="1400" dirty="0"/>
              <a:t>2. Восклицательные предложения.</a:t>
            </a:r>
          </a:p>
          <a:p>
            <a:pPr marL="0" indent="0">
              <a:buNone/>
            </a:pPr>
            <a:r>
              <a:rPr lang="ru-RU" sz="1400" dirty="0"/>
              <a:t>3.  Вводные конструкции</a:t>
            </a:r>
          </a:p>
          <a:p>
            <a:pPr marL="0" indent="0">
              <a:buNone/>
            </a:pPr>
            <a:r>
              <a:rPr lang="ru-RU" sz="1400" dirty="0"/>
              <a:t>4. Сравнительный оборот</a:t>
            </a:r>
          </a:p>
          <a:p>
            <a:pPr marL="0" indent="0">
              <a:buNone/>
            </a:pPr>
            <a:r>
              <a:rPr lang="ru-RU" sz="1400" dirty="0"/>
              <a:t>5. Риторический вопрос</a:t>
            </a:r>
          </a:p>
          <a:p>
            <a:pPr marL="0" indent="0">
              <a:buNone/>
            </a:pPr>
            <a:r>
              <a:rPr lang="ru-RU" sz="1400" dirty="0"/>
              <a:t>6. Неполные предложения</a:t>
            </a:r>
          </a:p>
          <a:p>
            <a:pPr marL="0" indent="0">
              <a:buNone/>
            </a:pPr>
            <a:r>
              <a:rPr lang="ru-RU" sz="1400" dirty="0"/>
              <a:t>7. Обращения</a:t>
            </a:r>
          </a:p>
          <a:p>
            <a:pPr marL="0" indent="0">
              <a:buNone/>
            </a:pPr>
            <a:r>
              <a:rPr lang="ru-RU" sz="1400" dirty="0"/>
              <a:t>8. Риторическое восклицание</a:t>
            </a:r>
          </a:p>
          <a:p>
            <a:pPr marL="0" indent="0">
              <a:buNone/>
            </a:pPr>
            <a:r>
              <a:rPr lang="ru-RU" sz="1400" dirty="0"/>
              <a:t>9. Многосоюзие </a:t>
            </a:r>
          </a:p>
          <a:p>
            <a:pPr marL="0" indent="0">
              <a:buNone/>
            </a:pPr>
            <a:r>
              <a:rPr lang="ru-RU" sz="1400" dirty="0"/>
              <a:t>10. бессоюзие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200" b="1" dirty="0"/>
          </a:p>
          <a:p>
            <a:pPr marL="0" indent="0">
              <a:buNone/>
            </a:pPr>
            <a:endParaRPr lang="ru-RU" sz="1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B72F9D-D16D-44DE-ADA8-D4ADEE5F7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7561" y="1257019"/>
            <a:ext cx="5765795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2. Синтаксические приёмы (стилистические фигуры, фигуры речи)</a:t>
            </a:r>
          </a:p>
          <a:p>
            <a:pPr marL="0" indent="0">
              <a:buNone/>
            </a:pPr>
            <a:r>
              <a:rPr lang="ru-RU" sz="1400" dirty="0"/>
              <a:t>1. Парцелляция                                 2. синтаксический параллелизм</a:t>
            </a:r>
          </a:p>
          <a:p>
            <a:pPr marL="0" indent="0">
              <a:buNone/>
            </a:pPr>
            <a:r>
              <a:rPr lang="ru-RU" sz="1400" dirty="0"/>
              <a:t>3. Градация                                         4. анафора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B80E0F"/>
              </a:buClr>
              <a:buSzPct val="160000"/>
              <a:buFont typeface="Arial" panose="020B0604020202020204" pitchFamily="34" charset="0"/>
              <a:buNone/>
              <a:tabLst/>
              <a:defRPr/>
            </a:pPr>
            <a:r>
              <a:rPr lang="ru-RU" sz="1400" dirty="0"/>
              <a:t>5. Эпифора                                          </a:t>
            </a:r>
            <a:r>
              <a:rPr kumimoji="0" lang="ru-RU" sz="14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6.антитеза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7. Противопоставление             8. вопросно-ответная форма изложения</a:t>
            </a:r>
          </a:p>
          <a:p>
            <a:pPr marL="0" indent="0">
              <a:buNone/>
            </a:pPr>
            <a:r>
              <a:rPr lang="ru-RU" sz="1400" dirty="0"/>
              <a:t>9. лексический повтор              10. Риторическое обращение </a:t>
            </a:r>
          </a:p>
          <a:p>
            <a:pPr marL="0" indent="0">
              <a:buNone/>
            </a:pPr>
            <a:r>
              <a:rPr lang="ru-RU" sz="1400" dirty="0"/>
              <a:t>11. инверсия                                        12. Цитирование</a:t>
            </a:r>
          </a:p>
          <a:p>
            <a:pPr marL="0" indent="0">
              <a:buNone/>
            </a:pPr>
            <a:r>
              <a:rPr lang="ru-RU" sz="1400" dirty="0"/>
              <a:t>13. Многосоюзие                             14. умолчание</a:t>
            </a:r>
            <a:endParaRPr lang="ru-RU" sz="1200" dirty="0"/>
          </a:p>
          <a:p>
            <a:pPr marL="0" indent="0">
              <a:buNone/>
            </a:pPr>
            <a:endParaRPr lang="ru-RU" sz="14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6190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F3941-B0F8-4D77-8023-70809CA1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73" y="274833"/>
            <a:ext cx="11188557" cy="1151965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Тропы – это слова, словесные выражения, используемые в переносном значении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5E2346-7528-48C9-8B67-C626A369FE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3838" y="1577735"/>
            <a:ext cx="5691027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b="1" dirty="0"/>
              <a:t>1. </a:t>
            </a:r>
            <a:r>
              <a:rPr lang="ru-RU" sz="1800" b="1" dirty="0">
                <a:solidFill>
                  <a:srgbClr val="FF0000"/>
                </a:solidFill>
              </a:rPr>
              <a:t>Эпитет</a:t>
            </a:r>
            <a:r>
              <a:rPr lang="ru-RU" sz="1800" dirty="0"/>
              <a:t> – это художественное определение. Чаще всего выражен прилагательным, поэтому ищите в тексте красивые, необычные, образные прилагательные – определения.</a:t>
            </a:r>
          </a:p>
          <a:p>
            <a:pPr marL="342900" indent="-342900" algn="just">
              <a:buAutoNum type="arabicPeriod"/>
            </a:pPr>
            <a:endParaRPr lang="ru-RU" sz="1800" dirty="0"/>
          </a:p>
          <a:p>
            <a:pPr marL="0" indent="0">
              <a:buNone/>
            </a:pPr>
            <a:r>
              <a:rPr lang="ru-RU" sz="1800" i="1" dirty="0"/>
              <a:t>Сквозь </a:t>
            </a:r>
            <a:r>
              <a:rPr lang="ru-RU" sz="1800" i="1" dirty="0">
                <a:solidFill>
                  <a:srgbClr val="FF0000"/>
                </a:solidFill>
              </a:rPr>
              <a:t>волнистые</a:t>
            </a:r>
            <a:r>
              <a:rPr lang="ru-RU" sz="1800" i="1" dirty="0"/>
              <a:t> туманы пробирается луна</a:t>
            </a:r>
          </a:p>
          <a:p>
            <a:pPr marL="0" indent="0" algn="r">
              <a:buNone/>
            </a:pPr>
            <a:r>
              <a:rPr lang="ru-RU" sz="1800" dirty="0"/>
              <a:t>(</a:t>
            </a:r>
            <a:r>
              <a:rPr lang="ru-RU" sz="1800" dirty="0" err="1"/>
              <a:t>А.с</a:t>
            </a:r>
            <a:r>
              <a:rPr lang="ru-RU" sz="1800" dirty="0"/>
              <a:t>. Пушкин)</a:t>
            </a:r>
          </a:p>
          <a:p>
            <a:pPr marL="0" indent="0">
              <a:buNone/>
            </a:pPr>
            <a:r>
              <a:rPr lang="ru-RU" sz="1800" i="1" dirty="0"/>
              <a:t>А волны моря с </a:t>
            </a:r>
            <a:r>
              <a:rPr lang="ru-RU" sz="1800" i="1" dirty="0">
                <a:solidFill>
                  <a:srgbClr val="FF0000"/>
                </a:solidFill>
              </a:rPr>
              <a:t>печальным</a:t>
            </a:r>
            <a:r>
              <a:rPr lang="ru-RU" sz="1800" i="1" dirty="0"/>
              <a:t> рёвом о камень бились</a:t>
            </a:r>
          </a:p>
          <a:p>
            <a:pPr marL="0" indent="0" algn="r">
              <a:buNone/>
            </a:pPr>
            <a:r>
              <a:rPr lang="ru-RU" sz="1800" dirty="0"/>
              <a:t>(м. Горький)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6A0977-9280-4291-BECB-8B4C4ABD7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2474" y="1577735"/>
            <a:ext cx="5334856" cy="451703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/>
              <a:t>2. </a:t>
            </a:r>
            <a:r>
              <a:rPr lang="ru-RU" sz="1800" dirty="0" err="1">
                <a:solidFill>
                  <a:srgbClr val="FF0000"/>
                </a:solidFill>
              </a:rPr>
              <a:t>Олицитворение</a:t>
            </a:r>
            <a:r>
              <a:rPr lang="ru-RU" sz="1800" dirty="0"/>
              <a:t> – наделение неодушевленных предметов признаками и свойствами человека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i="1" dirty="0"/>
              <a:t>Отговорила роща золотая берёзовым весёлым языком</a:t>
            </a:r>
          </a:p>
          <a:p>
            <a:pPr marL="0" indent="0" algn="r">
              <a:buNone/>
            </a:pPr>
            <a:r>
              <a:rPr lang="ru-RU" sz="1800" dirty="0"/>
              <a:t>(</a:t>
            </a:r>
            <a:r>
              <a:rPr lang="ru-RU" sz="1800" dirty="0" err="1"/>
              <a:t>с.а.есенин</a:t>
            </a:r>
            <a:r>
              <a:rPr lang="ru-RU" sz="1800" dirty="0"/>
              <a:t>)</a:t>
            </a:r>
          </a:p>
          <a:p>
            <a:pPr marL="0" indent="0">
              <a:buNone/>
            </a:pPr>
            <a:r>
              <a:rPr lang="ru-RU" sz="1800" i="1" dirty="0"/>
              <a:t>Забормотал спросонок гром</a:t>
            </a:r>
          </a:p>
          <a:p>
            <a:pPr marL="0" indent="0" algn="r">
              <a:buNone/>
            </a:pPr>
            <a:r>
              <a:rPr lang="ru-RU" sz="1800" dirty="0"/>
              <a:t>(</a:t>
            </a:r>
            <a:r>
              <a:rPr lang="ru-RU" sz="1800" dirty="0" err="1"/>
              <a:t>к.г</a:t>
            </a:r>
            <a:r>
              <a:rPr lang="ru-RU" sz="1800" dirty="0"/>
              <a:t>. </a:t>
            </a:r>
            <a:r>
              <a:rPr lang="ru-RU" sz="1800" dirty="0" err="1"/>
              <a:t>паустовский</a:t>
            </a:r>
            <a:r>
              <a:rPr lang="ru-RU" dirty="0"/>
              <a:t>)</a:t>
            </a:r>
          </a:p>
          <a:p>
            <a:pPr marL="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252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6F27BF9-79B7-4C55-A6A3-AA90E22226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1620" y="366693"/>
            <a:ext cx="5326293" cy="506833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3. </a:t>
            </a:r>
            <a:r>
              <a:rPr lang="ru-RU" dirty="0">
                <a:solidFill>
                  <a:srgbClr val="FF0000"/>
                </a:solidFill>
              </a:rPr>
              <a:t>Метафора</a:t>
            </a:r>
            <a:r>
              <a:rPr lang="ru-RU" dirty="0"/>
              <a:t> – скрытое сравнение, перенос значения с одного предмета на другой. Всегда несет яркую образность.</a:t>
            </a:r>
          </a:p>
          <a:p>
            <a:pPr marL="0" indent="0" algn="just">
              <a:buNone/>
            </a:pPr>
            <a:r>
              <a:rPr lang="ru-RU" sz="1800" i="1" dirty="0"/>
              <a:t>В саду горит </a:t>
            </a:r>
            <a:r>
              <a:rPr lang="ru-RU" sz="1800" i="1" dirty="0">
                <a:solidFill>
                  <a:srgbClr val="FF0000"/>
                </a:solidFill>
              </a:rPr>
              <a:t>костер рябины </a:t>
            </a:r>
            <a:r>
              <a:rPr lang="ru-RU" sz="1800" i="1" dirty="0"/>
              <a:t>красной  </a:t>
            </a:r>
            <a:r>
              <a:rPr lang="ru-RU" sz="1800" dirty="0"/>
              <a:t>(</a:t>
            </a:r>
            <a:r>
              <a:rPr lang="ru-RU" sz="1800" dirty="0" err="1"/>
              <a:t>с.а.есенин</a:t>
            </a:r>
            <a:r>
              <a:rPr lang="ru-RU" sz="1800" dirty="0"/>
              <a:t>)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800" i="1" dirty="0"/>
              <a:t>Улыбкой ясною природа</a:t>
            </a:r>
          </a:p>
          <a:p>
            <a:pPr marL="0" indent="0" algn="just">
              <a:buNone/>
            </a:pPr>
            <a:r>
              <a:rPr lang="ru-RU" sz="1800" i="1" dirty="0"/>
              <a:t>Сквозь сон встречает </a:t>
            </a:r>
            <a:r>
              <a:rPr lang="ru-RU" sz="1800" i="1" dirty="0">
                <a:solidFill>
                  <a:srgbClr val="FF0000"/>
                </a:solidFill>
              </a:rPr>
              <a:t>утро года  </a:t>
            </a:r>
            <a:r>
              <a:rPr lang="ru-RU" sz="1800" dirty="0"/>
              <a:t>(</a:t>
            </a:r>
            <a:r>
              <a:rPr lang="ru-RU" sz="1800" dirty="0" err="1"/>
              <a:t>а.с.пушкин</a:t>
            </a:r>
            <a:r>
              <a:rPr lang="ru-RU" sz="1800" dirty="0"/>
              <a:t>)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800" i="1" dirty="0"/>
              <a:t> в каждый </a:t>
            </a:r>
            <a:r>
              <a:rPr lang="ru-RU" sz="1800" i="1" dirty="0">
                <a:solidFill>
                  <a:srgbClr val="FF0000"/>
                </a:solidFill>
              </a:rPr>
              <a:t>гвоздик душистой сирени,</a:t>
            </a:r>
          </a:p>
          <a:p>
            <a:pPr marL="0" indent="0" algn="just">
              <a:buNone/>
            </a:pPr>
            <a:r>
              <a:rPr lang="ru-RU" sz="1800" i="1" dirty="0"/>
              <a:t>Распевая, вползает пчела </a:t>
            </a:r>
            <a:r>
              <a:rPr lang="ru-RU" sz="1800" dirty="0"/>
              <a:t>(</a:t>
            </a:r>
            <a:r>
              <a:rPr lang="ru-RU" sz="1800" dirty="0" err="1"/>
              <a:t>а.а.фет</a:t>
            </a:r>
            <a:r>
              <a:rPr lang="ru-RU" sz="18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2E9021-9FCD-405E-88C0-27653AF163C8}"/>
              </a:ext>
            </a:extLst>
          </p:cNvPr>
          <p:cNvSpPr txBox="1"/>
          <p:nvPr/>
        </p:nvSpPr>
        <p:spPr>
          <a:xfrm>
            <a:off x="5917914" y="721275"/>
            <a:ext cx="545557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2000" dirty="0"/>
              <a:t>НАУЧИТЕСЬ </a:t>
            </a:r>
            <a:r>
              <a:rPr lang="ru-RU" sz="2000" i="1" dirty="0"/>
              <a:t>ОТЛИЧАТЬ МЕТАФОРУ ОТ СРАВНЕНИЯ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ПРИМЕР </a:t>
            </a:r>
            <a:r>
              <a:rPr lang="ru-RU" sz="2000" i="1" dirty="0"/>
              <a:t>СРАВНЕНИЯ</a:t>
            </a:r>
            <a:r>
              <a:rPr lang="ru-RU" sz="2000" dirty="0"/>
              <a:t>: </a:t>
            </a:r>
            <a:r>
              <a:rPr lang="ru-RU" sz="2000" i="1" dirty="0">
                <a:solidFill>
                  <a:srgbClr val="FF0000"/>
                </a:solidFill>
              </a:rPr>
              <a:t>ДОЖДЬ, КАК ГОРОХ</a:t>
            </a:r>
            <a:r>
              <a:rPr lang="ru-RU" sz="2000" dirty="0"/>
              <a:t>, РАССЫПАЛСЯ ПО КРЫШЕ.  </a:t>
            </a:r>
            <a:r>
              <a:rPr lang="ru-RU" sz="2000" i="1" dirty="0">
                <a:solidFill>
                  <a:srgbClr val="FF0000"/>
                </a:solidFill>
              </a:rPr>
              <a:t>ДОЖДЬ ГОРОХОМ</a:t>
            </a:r>
            <a:r>
              <a:rPr lang="ru-RU" sz="2000" dirty="0"/>
              <a:t> РАССЫПАЛСЯ ПО КРЫШЕ (РЕЧЬ ИДЕТ О ДОЖДЕ, К ЭТОМУ СЛОВУ – ЯВЛЕНИЮ ПОДБИРАЕТСЯ СРАВНЕНИЕ)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ПРИМЕР </a:t>
            </a:r>
            <a:r>
              <a:rPr lang="ru-RU" sz="2000" i="1" dirty="0"/>
              <a:t>МЕТАФОРЫ</a:t>
            </a:r>
            <a:r>
              <a:rPr lang="ru-RU" sz="2000" dirty="0"/>
              <a:t>: </a:t>
            </a:r>
            <a:r>
              <a:rPr lang="ru-RU" sz="2000" i="1" dirty="0">
                <a:solidFill>
                  <a:srgbClr val="FF0000"/>
                </a:solidFill>
              </a:rPr>
              <a:t>СТЕКЛЯННЫЙ ГОРОХ ДОЖДЯ </a:t>
            </a:r>
            <a:r>
              <a:rPr lang="ru-RU" sz="2000" dirty="0"/>
              <a:t>РАССЫПАЛСЯ ПО КРЫШЕ. (НА ПЕРВОЕ МЕСТО ВЫШЛО ПЕРЕНОСНОЕ ЗНАЧЕНИЕ, ХУДОЖЕСТВЕННЫЙ ОБРАЗ)</a:t>
            </a:r>
          </a:p>
        </p:txBody>
      </p:sp>
    </p:spTree>
    <p:extLst>
      <p:ext uri="{BB962C8B-B14F-4D97-AF65-F5344CB8AC3E}">
        <p14:creationId xmlns:p14="http://schemas.microsoft.com/office/powerpoint/2010/main" val="3976656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E60D035-55BD-4983-A7A0-6CF478805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3121" y="222857"/>
            <a:ext cx="5746679" cy="5171076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4. </a:t>
            </a:r>
            <a:r>
              <a:rPr lang="ru-RU" dirty="0">
                <a:solidFill>
                  <a:srgbClr val="FF0000"/>
                </a:solidFill>
              </a:rPr>
              <a:t>Сравнение</a:t>
            </a:r>
            <a:r>
              <a:rPr lang="ru-RU" dirty="0"/>
              <a:t> – сопоставление двух предметов и явлений. Сравнение состоит из двух частей: кого (что) сравнивают и с кем (чем) сравнивают.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1800" i="1" dirty="0"/>
              <a:t>Снежная пыль столбом стоит в воздухе. </a:t>
            </a:r>
            <a:r>
              <a:rPr lang="ru-RU" sz="1800" dirty="0"/>
              <a:t>(творительный сравнения: </a:t>
            </a:r>
            <a:r>
              <a:rPr lang="ru-RU" sz="1800" i="1" dirty="0"/>
              <a:t>пыль как столб</a:t>
            </a:r>
            <a:r>
              <a:rPr lang="ru-RU" sz="1800" dirty="0"/>
              <a:t>)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800" i="1" dirty="0"/>
              <a:t>Её любовь к сыну была подобна безумию  </a:t>
            </a:r>
            <a:r>
              <a:rPr lang="ru-RU" sz="1800" dirty="0"/>
              <a:t>(сравнение создается с помощью слов </a:t>
            </a:r>
            <a:r>
              <a:rPr lang="ru-RU" sz="1800" i="1" dirty="0"/>
              <a:t>подобный, похожий. Любовь как безумие</a:t>
            </a:r>
            <a:r>
              <a:rPr lang="ru-RU" sz="1800" dirty="0"/>
              <a:t>) </a:t>
            </a:r>
          </a:p>
          <a:p>
            <a:pPr marL="0" indent="0" algn="just">
              <a:buNone/>
            </a:pPr>
            <a:endParaRPr lang="ru-RU" sz="1800" dirty="0"/>
          </a:p>
          <a:p>
            <a:pPr marL="0" indent="0" algn="just">
              <a:buNone/>
            </a:pPr>
            <a:r>
              <a:rPr lang="ru-RU" sz="1800" i="1" dirty="0"/>
              <a:t>Под ним </a:t>
            </a:r>
            <a:r>
              <a:rPr lang="ru-RU" sz="1800" i="1" dirty="0" err="1"/>
              <a:t>казбек</a:t>
            </a:r>
            <a:r>
              <a:rPr lang="ru-RU" sz="1800" i="1" dirty="0"/>
              <a:t>, как грань алмаза, снегами вечными сиял</a:t>
            </a:r>
            <a:r>
              <a:rPr lang="ru-RU" sz="1800" dirty="0"/>
              <a:t>.  (сравнение вводится с помощью слов </a:t>
            </a:r>
            <a:r>
              <a:rPr lang="ru-RU" sz="1800" i="1" dirty="0"/>
              <a:t>как, будто, точно, словно, как будто. Казбек, как грань алмаза</a:t>
            </a:r>
            <a:r>
              <a:rPr lang="ru-RU" sz="1800" dirty="0"/>
              <a:t>)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E17A4A-D8F5-4F67-ABF0-E50DD5E9F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058" y="561904"/>
            <a:ext cx="5301465" cy="435133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5. </a:t>
            </a:r>
            <a:r>
              <a:rPr lang="ru-RU" dirty="0">
                <a:solidFill>
                  <a:srgbClr val="FF0000"/>
                </a:solidFill>
              </a:rPr>
              <a:t>Гипербола</a:t>
            </a:r>
            <a:r>
              <a:rPr lang="ru-RU" dirty="0"/>
              <a:t> – образное выражение, содержащее непомерное преувеличение размера, силы, значения и т.д. какого – либо явления.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В сто сорок солнц закат пылал </a:t>
            </a:r>
            <a:r>
              <a:rPr lang="ru-RU" dirty="0"/>
              <a:t>(</a:t>
            </a:r>
            <a:r>
              <a:rPr lang="ru-RU" dirty="0" err="1"/>
              <a:t>в.в</a:t>
            </a:r>
            <a:r>
              <a:rPr lang="ru-RU" dirty="0"/>
              <a:t>. </a:t>
            </a:r>
            <a:r>
              <a:rPr lang="ru-RU" dirty="0" err="1"/>
              <a:t>маяковский</a:t>
            </a:r>
            <a:r>
              <a:rPr lang="ru-RU" dirty="0"/>
              <a:t>)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6. </a:t>
            </a:r>
            <a:r>
              <a:rPr lang="ru-RU" dirty="0">
                <a:solidFill>
                  <a:srgbClr val="FF0000"/>
                </a:solidFill>
              </a:rPr>
              <a:t>Литота </a:t>
            </a:r>
            <a:r>
              <a:rPr lang="ru-RU" dirty="0"/>
              <a:t>– чрезмерное </a:t>
            </a:r>
            <a:r>
              <a:rPr lang="ru-RU" dirty="0" err="1"/>
              <a:t>преуменьшениесвойств</a:t>
            </a:r>
            <a:r>
              <a:rPr lang="ru-RU" dirty="0"/>
              <a:t> изображаемого предмета или явления.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Ваш шпиц, прелестный шпиц,</a:t>
            </a:r>
          </a:p>
          <a:p>
            <a:pPr marL="0" indent="0" algn="just">
              <a:buNone/>
            </a:pPr>
            <a:r>
              <a:rPr lang="ru-RU" i="1" dirty="0"/>
              <a:t> не более наперстка!   </a:t>
            </a:r>
            <a:r>
              <a:rPr lang="ru-RU" dirty="0"/>
              <a:t>(</a:t>
            </a:r>
            <a:r>
              <a:rPr lang="ru-RU" dirty="0" err="1"/>
              <a:t>а.с.грибоедов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51339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392ED4-CBBF-4AB2-AC0A-04DFDA23C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4935" y="184935"/>
            <a:ext cx="5834865" cy="532201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7. </a:t>
            </a:r>
            <a:r>
              <a:rPr lang="ru-RU" dirty="0">
                <a:solidFill>
                  <a:srgbClr val="FF0000"/>
                </a:solidFill>
              </a:rPr>
              <a:t>Метонимия</a:t>
            </a:r>
            <a:r>
              <a:rPr lang="ru-RU" dirty="0"/>
              <a:t> – «</a:t>
            </a:r>
            <a:r>
              <a:rPr lang="ru-RU" dirty="0" err="1"/>
              <a:t>переименовывание</a:t>
            </a:r>
            <a:r>
              <a:rPr lang="ru-RU" dirty="0"/>
              <a:t>» предмета речи, замена одного понятия другим по сходству, по близости явлений.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Ликует буйный </a:t>
            </a:r>
            <a:r>
              <a:rPr lang="ru-RU" i="1" dirty="0" err="1"/>
              <a:t>рим</a:t>
            </a:r>
            <a:r>
              <a:rPr lang="ru-RU" i="1" dirty="0"/>
              <a:t> </a:t>
            </a:r>
            <a:r>
              <a:rPr lang="ru-RU" dirty="0"/>
              <a:t>(город=жители города)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i="1" dirty="0"/>
              <a:t>И вы, мундиры голубые </a:t>
            </a:r>
            <a:r>
              <a:rPr lang="ru-RU" dirty="0"/>
              <a:t>(=жандармы, люди в мундирах)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8BB190-32DA-4D8E-921C-2DC0D2455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400693"/>
            <a:ext cx="5447872" cy="532201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8. </a:t>
            </a:r>
            <a:r>
              <a:rPr lang="ru-RU" dirty="0">
                <a:solidFill>
                  <a:srgbClr val="FF0000"/>
                </a:solidFill>
              </a:rPr>
              <a:t>Синекдоха</a:t>
            </a:r>
            <a:r>
              <a:rPr lang="ru-RU" dirty="0"/>
              <a:t> – стилистический приём, частный случай метонимии, представляющий собою употребление единственного числа вместо множественного (и наоборот), названия части вместо целого (и наоборот):</a:t>
            </a:r>
          </a:p>
          <a:p>
            <a:pPr marL="0" indent="0" algn="just">
              <a:buNone/>
            </a:pPr>
            <a:r>
              <a:rPr lang="ru-RU" sz="1800" i="1" dirty="0"/>
              <a:t>И слышно было до рассвета, как ликовал француз </a:t>
            </a:r>
            <a:r>
              <a:rPr lang="ru-RU" sz="1800" dirty="0"/>
              <a:t>(</a:t>
            </a:r>
            <a:r>
              <a:rPr lang="ru-RU" sz="1800" dirty="0" err="1"/>
              <a:t>м.ю</a:t>
            </a:r>
            <a:r>
              <a:rPr lang="ru-RU" sz="1800" dirty="0"/>
              <a:t>. </a:t>
            </a:r>
            <a:r>
              <a:rPr lang="ru-RU" sz="1800" dirty="0" err="1"/>
              <a:t>лермонтов</a:t>
            </a:r>
            <a:r>
              <a:rPr lang="ru-RU" sz="1800" i="1" dirty="0"/>
              <a:t>) (француз – вся вражеская армия)</a:t>
            </a:r>
          </a:p>
          <a:p>
            <a:pPr algn="just">
              <a:buFontTx/>
              <a:buChar char="-"/>
            </a:pPr>
            <a:r>
              <a:rPr lang="ru-RU" sz="1800" i="1" dirty="0"/>
              <a:t>эй, борода! А как проехать отсюда к Плюшкину? </a:t>
            </a:r>
            <a:r>
              <a:rPr lang="ru-RU" sz="1800" dirty="0"/>
              <a:t>(</a:t>
            </a:r>
            <a:r>
              <a:rPr lang="ru-RU" sz="1800" dirty="0" err="1"/>
              <a:t>н.в.гоголь</a:t>
            </a:r>
            <a:r>
              <a:rPr lang="ru-RU" sz="1800" dirty="0"/>
              <a:t>)</a:t>
            </a:r>
          </a:p>
          <a:p>
            <a:pPr marL="0" indent="0" algn="just">
              <a:buNone/>
            </a:pPr>
            <a:r>
              <a:rPr lang="ru-RU" sz="1800" i="1" dirty="0"/>
              <a:t>Мужика назвали «бородой» по одному характерному признаку в его внешности</a:t>
            </a:r>
          </a:p>
        </p:txBody>
      </p:sp>
    </p:spTree>
    <p:extLst>
      <p:ext uri="{BB962C8B-B14F-4D97-AF65-F5344CB8AC3E}">
        <p14:creationId xmlns:p14="http://schemas.microsoft.com/office/powerpoint/2010/main" val="6406262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276</TotalTime>
  <Words>2506</Words>
  <Application>Microsoft Office PowerPoint</Application>
  <PresentationFormat>Широкоэкранный</PresentationFormat>
  <Paragraphs>262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Impact</vt:lpstr>
      <vt:lpstr>Главное мероприятие</vt:lpstr>
      <vt:lpstr>Изобразительные средства в исходном тексте.  Задание 26</vt:lpstr>
      <vt:lpstr>Формулировка задания 26</vt:lpstr>
      <vt:lpstr>Презентация PowerPoint</vt:lpstr>
      <vt:lpstr>Изобразительно – выразительные  средства русского языка. Лексика</vt:lpstr>
      <vt:lpstr>Изобразительно – выразительные средства  русского языка. Синтаксис</vt:lpstr>
      <vt:lpstr>Тропы – это слова, словесные выражения, используемые в переносном значении</vt:lpstr>
      <vt:lpstr>Презентация PowerPoint</vt:lpstr>
      <vt:lpstr>Презентация PowerPoint</vt:lpstr>
      <vt:lpstr>Презентация PowerPoint</vt:lpstr>
      <vt:lpstr>Презентация PowerPoint</vt:lpstr>
      <vt:lpstr>Синтаксические средства</vt:lpstr>
      <vt:lpstr>Презентация PowerPoint</vt:lpstr>
      <vt:lpstr>Приёмы синтаксиса  (стилистические фигуры, фигуры речи)</vt:lpstr>
      <vt:lpstr>Презентация PowerPoint</vt:lpstr>
      <vt:lpstr>Выполним задание</vt:lpstr>
      <vt:lpstr>Выполним задание</vt:lpstr>
      <vt:lpstr>Выполним задание</vt:lpstr>
      <vt:lpstr>Выполним задание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Изобразительные средства в исходном тексте.  Задание 26</dc:title>
  <dc:creator>79530</dc:creator>
  <cp:lastModifiedBy>79530</cp:lastModifiedBy>
  <cp:revision>11</cp:revision>
  <dcterms:created xsi:type="dcterms:W3CDTF">2022-02-08T13:29:29Z</dcterms:created>
  <dcterms:modified xsi:type="dcterms:W3CDTF">2022-02-09T16:13:59Z</dcterms:modified>
</cp:coreProperties>
</file>